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Playfair Display"/>
      <p:regular r:id="rId15"/>
      <p:bold r:id="rId16"/>
      <p:italic r:id="rId17"/>
      <p:boldItalic r:id="rId18"/>
    </p:embeddedFont>
    <p:embeddedFont>
      <p:font typeface="Lato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3" roundtripDataSignature="AMtx7mgD+4utbl+7uG49uR/2gxzZMpWG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bold.fntdata"/><Relationship Id="rId11" Type="http://schemas.openxmlformats.org/officeDocument/2006/relationships/slide" Target="slides/slide6.xml"/><Relationship Id="rId22" Type="http://schemas.openxmlformats.org/officeDocument/2006/relationships/font" Target="fonts/Lato-boldItalic.fntdata"/><Relationship Id="rId10" Type="http://schemas.openxmlformats.org/officeDocument/2006/relationships/slide" Target="slides/slide5.xml"/><Relationship Id="rId21" Type="http://schemas.openxmlformats.org/officeDocument/2006/relationships/font" Target="fonts/Lato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PlayfairDisplay-regular.fntdata"/><Relationship Id="rId14" Type="http://schemas.openxmlformats.org/officeDocument/2006/relationships/slide" Target="slides/slide9.xml"/><Relationship Id="rId17" Type="http://schemas.openxmlformats.org/officeDocument/2006/relationships/font" Target="fonts/PlayfairDisplay-italic.fntdata"/><Relationship Id="rId16" Type="http://schemas.openxmlformats.org/officeDocument/2006/relationships/font" Target="fonts/PlayfairDisplay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Lato-regular.fntdata"/><Relationship Id="rId6" Type="http://schemas.openxmlformats.org/officeDocument/2006/relationships/slide" Target="slides/slide1.xml"/><Relationship Id="rId18" Type="http://schemas.openxmlformats.org/officeDocument/2006/relationships/font" Target="fonts/PlayfairDisplay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" name="Google Shape;5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" name="Google Shape;8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" name="Google Shape;11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1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1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" type="subTitle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17" name="Google Shape;17;p1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8" name="Google Shape;18;p12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9" name="Google Shape;19;p1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3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2" name="Google Shape;22;p13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25;p1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6" name="Google Shape;26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1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5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15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16"/>
          <p:cNvSpPr txBox="1"/>
          <p:nvPr>
            <p:ph idx="1" type="body"/>
          </p:nvPr>
        </p:nvSpPr>
        <p:spPr>
          <a:xfrm>
            <a:off x="311700" y="1391378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1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7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7" name="Google Shape;37;p1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8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" name="Google Shape;40;p18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18"/>
          <p:cNvSpPr txBox="1"/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18"/>
          <p:cNvSpPr txBox="1"/>
          <p:nvPr>
            <p:ph idx="1" type="subTitle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18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1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7" name="Google Shape;47;p19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0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20"/>
          <p:cNvSpPr txBox="1"/>
          <p:nvPr>
            <p:ph hasCustomPrompt="1" type="title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20"/>
          <p:cNvSpPr txBox="1"/>
          <p:nvPr>
            <p:ph idx="1" type="body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coral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i="0" sz="3200" u="none" cap="none" strike="noStrik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Google Shape;7;p1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b="0" i="0" sz="18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b="0" i="0" sz="14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/>
              <a:t>די ליובאַוויטשער שושלת (דינאַסטיע)</a:t>
            </a:r>
            <a:endParaRPr/>
          </a:p>
        </p:txBody>
      </p:sp>
      <p:sp>
        <p:nvSpPr>
          <p:cNvPr id="60" name="Google Shape;60;p1"/>
          <p:cNvSpPr txBox="1"/>
          <p:nvPr>
            <p:ph idx="1" type="subTitle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w">
                <a:latin typeface="Narkisim"/>
                <a:ea typeface="Narkisim"/>
                <a:cs typeface="Narkisim"/>
                <a:sym typeface="Narkisim"/>
              </a:rPr>
              <a:t>שטעלט צו</a:t>
            </a:r>
            <a:r>
              <a:rPr lang="iw">
                <a:latin typeface="Narkisim"/>
                <a:ea typeface="Narkisim"/>
                <a:cs typeface="Narkisim"/>
                <a:sym typeface="Narkisim"/>
              </a:rPr>
              <a:t>ן: דבֿורה־לאה קראַטץ</a:t>
            </a:r>
            <a:endParaRPr>
              <a:latin typeface="Narkisim"/>
              <a:ea typeface="Narkisim"/>
              <a:cs typeface="Narkisim"/>
              <a:sym typeface="Narkisim"/>
            </a:endParaRPr>
          </a:p>
        </p:txBody>
      </p:sp>
      <p:sp>
        <p:nvSpPr>
          <p:cNvPr id="61" name="Google Shape;61;p1"/>
          <p:cNvSpPr txBox="1"/>
          <p:nvPr/>
        </p:nvSpPr>
        <p:spPr>
          <a:xfrm>
            <a:off x="8170725" y="84100"/>
            <a:ext cx="953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iw" sz="14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ב"ה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>
                <a:latin typeface="Arial"/>
                <a:ea typeface="Arial"/>
                <a:cs typeface="Arial"/>
                <a:sym typeface="Arial"/>
              </a:rPr>
              <a:t>דער ערשטער דור: דער אַלטער רבי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2"/>
          <p:cNvSpPr txBox="1"/>
          <p:nvPr>
            <p:ph idx="1" type="body"/>
          </p:nvPr>
        </p:nvSpPr>
        <p:spPr>
          <a:xfrm>
            <a:off x="311700" y="24880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שניאור זלמן נולד בליאזנא בשנת ה'תק"ה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שניאור זלמן הסתלק בפיענא בשנת ה'תקע"ד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שניאור זלמן גר בליאדי ווויטפסק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היורש שלו היה בנו - רבי דובער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תניא, שו"ע הרב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יהודי צריך לחיות עם הזמן.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ד' בבות</a:t>
            </a:r>
            <a:endParaRPr/>
          </a:p>
        </p:txBody>
      </p:sp>
      <p:sp>
        <p:nvSpPr>
          <p:cNvPr id="68" name="Google Shape;68;p2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שניאור־זלמן איז געבוירן געוואָרן אין ליאָזנע אין יאָר תּק"ה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שניאור־זלמן איז נפֿתּ געוואָרן אין פּיענע אין יאָר תקּע"ד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שניאור־זלמן האָט געוווינט אין ליאַדע און וויטעפּסק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יורש איז געווען זײַן זון - רבי דובער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זײַנע ספֿרים זענען: תּניא, שו"ע הרב.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געזאָג: אַ איד דאַרף לעבן מיט דער  צײַט (מיט דער וואָכעדיקער סדרה)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ד' בבֿות</a:t>
            </a:r>
            <a:endParaRPr/>
          </a:p>
        </p:txBody>
      </p:sp>
      <p:pic>
        <p:nvPicPr>
          <p:cNvPr id="69" name="Google Shape;6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700" y="78700"/>
            <a:ext cx="1559675" cy="225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>
                <a:latin typeface="Arial"/>
                <a:ea typeface="Arial"/>
                <a:cs typeface="Arial"/>
                <a:sym typeface="Arial"/>
              </a:rPr>
              <a:t>דער צווייטער דור: דער מיטעלער רבי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3"/>
          <p:cNvSpPr txBox="1"/>
          <p:nvPr>
            <p:ph idx="1" type="body"/>
          </p:nvPr>
        </p:nvSpPr>
        <p:spPr>
          <a:xfrm>
            <a:off x="240150" y="2326100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דובער נולד בליאזנא בשנת ה'תקל"ד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דובער הסתלק בפיענא בשנת ה'תקע"ד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דובער גר בליאדי וליובאוויטש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היורש שלו היה חתנו - רבי מנחם מענדל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אמרי בינה, עטרת ראש.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כמה קשה המחלוקת, עד אובדן תאכל בגשמיות וברוחניות.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ה'קאפעליע'</a:t>
            </a:r>
            <a:endParaRPr/>
          </a:p>
        </p:txBody>
      </p:sp>
      <p:sp>
        <p:nvSpPr>
          <p:cNvPr id="76" name="Google Shape;76;p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דובער איז געבוירן געוואָרן אין ליאָזנע אין יאָר תּקל"ד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דובער איז נפֿתּר געוואָרן אין ניעזשין אין יאָר תּקפּ"ח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דובער האָט געוווינט אין ליאַדע און ליובאַוויטש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יורש איז געווען זײַן איידעם - רבי מנחם־מענדל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זײַנע ספֿרים זענען: אמרי בינה, עטרת ראָש.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געזאָגן: מחלוקת איז אַזוי געפֿערלעך אַז עס 'עסט אויף' אַלץ  - גשמיות און ברחניות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די קאַפּעליע</a:t>
            </a:r>
            <a:endParaRPr/>
          </a:p>
        </p:txBody>
      </p:sp>
      <p:pic>
        <p:nvPicPr>
          <p:cNvPr id="77" name="Google Shape;7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700" y="85850"/>
            <a:ext cx="1530225" cy="224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>
                <a:latin typeface="Arial"/>
                <a:ea typeface="Arial"/>
                <a:cs typeface="Arial"/>
                <a:sym typeface="Arial"/>
              </a:rPr>
              <a:t>דער דריטער דור: דער צמח־צדק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4"/>
          <p:cNvSpPr txBox="1"/>
          <p:nvPr>
            <p:ph idx="1" type="body"/>
          </p:nvPr>
        </p:nvSpPr>
        <p:spPr>
          <a:xfrm>
            <a:off x="504875" y="23213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מנחם מענדל נולד בליאזנא בשנת ה'תקמ"ט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מנחם מענדל הסתלק בליובאוויטש בשנת ה'תרכ"ו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מנחם מענדל גר בליובאוויטש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היורש שלו היה בנו - רבי שמואל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שו"ת צמח צדק, דרך מצוותיך.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חשוב טוב יהיה טוב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ימין ה'</a:t>
            </a:r>
            <a:endParaRPr/>
          </a:p>
        </p:txBody>
      </p:sp>
      <p:sp>
        <p:nvSpPr>
          <p:cNvPr id="84" name="Google Shape;84;p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מנחם־מענדל איז געבוירן געוואָרן אין ליאָזנע אין יאָר תּקמ"ט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מנחם מענדל איז נפֿתּר געוואָרן אין ליובאַוויטש אין יאָר תּרכ"ו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מנחם־מענדל האָט געוווינט אין ליובאַוויטש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יורש איז געווען זײַן זון - רבי שמואל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זײַנע ספֿרים זענען: שו"ת צמ־ צדק, דרך מצוותיך.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זאָגן: טראַכט גוט וועט זיין גוט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ימין ה'</a:t>
            </a:r>
            <a:endParaRPr/>
          </a:p>
        </p:txBody>
      </p:sp>
      <p:pic>
        <p:nvPicPr>
          <p:cNvPr id="85" name="Google Shape;8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550" y="93000"/>
            <a:ext cx="1479650" cy="2142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>
                <a:latin typeface="Arial"/>
                <a:ea typeface="Arial"/>
                <a:cs typeface="Arial"/>
                <a:sym typeface="Arial"/>
              </a:rPr>
              <a:t>דער פֿערטער דור: דער רבי מהר"ש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5"/>
          <p:cNvSpPr txBox="1"/>
          <p:nvPr>
            <p:ph idx="1" type="body"/>
          </p:nvPr>
        </p:nvSpPr>
        <p:spPr>
          <a:xfrm>
            <a:off x="376100" y="2571750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שמואל נולד בליובאוויטש בשנת ה'תקצ"ד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שמואל הסתלק בליובאוויטש בשנת ה'תרמ"ג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שמואל גר בליובאוויטש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היורש שלו היה בנו - רבי שלום דובער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תורת שמואל.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לכתחילה מלמעלה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לכתחילה אריבער</a:t>
            </a:r>
            <a:endParaRPr/>
          </a:p>
        </p:txBody>
      </p:sp>
      <p:sp>
        <p:nvSpPr>
          <p:cNvPr id="92" name="Google Shape;92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שמואל איז געבוירן געוואָרן אין ליובאַוויטש אין יאָר תּקצ"ד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שמואל איז נפֿתּר געוואָרן אין ליובאַוויטש אין יאָר תּרמ"ג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שמואל האָט געוווינט אין ליובאַוויטש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יורש איז געווען זײַן זון - רבי שלום־דובער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ספֿר איזן: תּורת שמואל.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זאָט: לכתחילה אַריבער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לכתחילה אַריבער</a:t>
            </a:r>
            <a:endParaRPr/>
          </a:p>
        </p:txBody>
      </p:sp>
      <p:pic>
        <p:nvPicPr>
          <p:cNvPr id="93" name="Google Shape;9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250" y="115127"/>
            <a:ext cx="1451025" cy="23680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>
                <a:latin typeface="Arial"/>
                <a:ea typeface="Arial"/>
                <a:cs typeface="Arial"/>
                <a:sym typeface="Arial"/>
              </a:rPr>
              <a:t>דער פֿיפֿטער דור: דער רבי מוהרש"ב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6"/>
          <p:cNvSpPr txBox="1"/>
          <p:nvPr>
            <p:ph idx="1" type="body"/>
          </p:nvPr>
        </p:nvSpPr>
        <p:spPr>
          <a:xfrm>
            <a:off x="354625" y="225412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שלום דובער נולד בליובאוויטש בשנת ה'תרכ"א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שלום דובער הסתלק ברוסטוב בשנת ה'תר"פ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שלום דובער גר בליובאוויטש ורוסטוב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היורש שלו היה בנו - רבי יוסף יצחק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'וידעת' - מוסקבה, תורת שלום.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טובה פעולה אחת מאלף אנחות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ניגון הכנה לד' בבות</a:t>
            </a:r>
            <a:endParaRPr/>
          </a:p>
        </p:txBody>
      </p:sp>
      <p:sp>
        <p:nvSpPr>
          <p:cNvPr id="100" name="Google Shape;100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שלום־דובער איז געבוירן געוואָרן אין ליובאַוויטש אין יאָר תּרכּ"א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שלום־דובער איז נפֿתּלק געוואָרן אין ראָסטאָוו אויף טייך דאַן אין יאָר תּר"פּ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שלום־דובער האָט געוווינט אין ליובאַוויטש און ראָסטאָוו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יורש איז געווען זײַן זון - רבי יוסף־יצחק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זײַנע ספֿרים זענען: 'וידעת'-מאָסקוואַ, תּורת שלום.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זאָגן: עס איז בעסער איין אויפֿטאָן איידער טויזענט מאָל געקרעכצט 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ניגון הכנה צו ד' בבות</a:t>
            </a:r>
            <a:endParaRPr/>
          </a:p>
        </p:txBody>
      </p:sp>
      <p:pic>
        <p:nvPicPr>
          <p:cNvPr id="101" name="Google Shape;10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5975" y="109025"/>
            <a:ext cx="1384575" cy="200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iw">
                <a:latin typeface="Arial"/>
                <a:ea typeface="Arial"/>
                <a:cs typeface="Arial"/>
                <a:sym typeface="Arial"/>
              </a:rPr>
              <a:t>דער זעקסטער דור: דער רבי מוהריי"צ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7"/>
          <p:cNvSpPr txBox="1"/>
          <p:nvPr>
            <p:ph idx="1" type="body"/>
          </p:nvPr>
        </p:nvSpPr>
        <p:spPr>
          <a:xfrm>
            <a:off x="271850" y="2483100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יוסף יצחק נולד בליאזנא בשנת ה'תר"מ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יוסף יצחק הסתלק בניו יורק בשנת ה'תש"י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יוסף יצחק גר בליובאוויטש, לנינגרד, ורשה וניו יורק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היורש שלו היה חתנו - רבי מנחם מענדל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ספר השיחות, ספר הזכרונות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אסור לדבר לשון הרע על אף יהודי כולל גם את עצמך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הבינוני</a:t>
            </a:r>
            <a:endParaRPr/>
          </a:p>
        </p:txBody>
      </p:sp>
      <p:sp>
        <p:nvSpPr>
          <p:cNvPr id="108" name="Google Shape;108;p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יוסף־יצחק איז געבוירן געוואָרן אין </a:t>
            </a:r>
            <a:br>
              <a:rPr lang="iw"/>
            </a:br>
            <a:r>
              <a:rPr lang="iw"/>
              <a:t>ליובאַוויטש אין יאָר תּר"מ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יוסף־יצחק איז נפֿטר געוואָרן אין ניו־יאָרק אין יאָר תּש"י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יוסף־יצחק האָט געוווינט אין ליובאַוויטש, לענינגראַד, וואַרשאַ און ניו יאָרק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יורש איז געווען זײַן איידעם - רבי מנחם־מענדל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זײַנע ספֿרים זענען: ספֿר השּיחות, ספֿר הזכרונות.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זאָגן: מ'טאָר נישט רעדן לשון־הרע אויף קיין שום אידן, אפילו וועגן זיך אַליין.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דער בינוני</a:t>
            </a:r>
            <a:endParaRPr/>
          </a:p>
        </p:txBody>
      </p:sp>
      <p:pic>
        <p:nvPicPr>
          <p:cNvPr id="109" name="Google Shape;10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1849" y="141125"/>
            <a:ext cx="1564299" cy="2262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8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iw" sz="2800">
                <a:latin typeface="Arial"/>
                <a:ea typeface="Arial"/>
                <a:cs typeface="Arial"/>
                <a:sym typeface="Arial"/>
              </a:rPr>
              <a:t>דער זיביטער דור: דער ליובאַוויטשער רבי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8"/>
          <p:cNvSpPr txBox="1"/>
          <p:nvPr>
            <p:ph idx="1" type="body"/>
          </p:nvPr>
        </p:nvSpPr>
        <p:spPr>
          <a:xfrm>
            <a:off x="275950" y="195602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מנחם מענדל נולד ביקנטרנוסלב בשנת ה'תרס"ב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רבי שניאור זלמן גר בדנייפרפטרובסק, ברלין, פאריז וניו יורק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הספרים שלו הם: ליקוטי שיחות, היום-יום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מאמרותיו: כשהולכים לקראת משיח צריך ללכת בשמחה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ניגונו: הוא אלוקנו</a:t>
            </a:r>
            <a:endParaRPr/>
          </a:p>
        </p:txBody>
      </p:sp>
      <p:sp>
        <p:nvSpPr>
          <p:cNvPr id="116" name="Google Shape;116;p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מנחם־מענדל איז געבוירן געוואָרן אין יעקאַנטערינאָסלאַוו אין יאָר תּרס"ב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דער רבי מנחם־מענדל האָט געוווינט אין דעניעפּערפּטאַראָווסק, בערלין, פּאַריז, און ניו יאָרק 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זײַנע ספֿרים זענען: ליקוטי שּיחות, היום-יום.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ער פֿלעגט זאָגן: ווען מ'גייט אַנטקעגען משיח, דאַרף מען גיין פֿרייליכערהייט</a:t>
            </a:r>
            <a:endParaRPr/>
          </a:p>
          <a:p>
            <a:pPr indent="-317500" lvl="0" marL="457200" rtl="1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w"/>
              <a:t>זײַן ניגון: הוא אלוקנו</a:t>
            </a:r>
            <a:endParaRPr/>
          </a:p>
        </p:txBody>
      </p:sp>
      <p:pic>
        <p:nvPicPr>
          <p:cNvPr id="117" name="Google Shape;11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001" y="186625"/>
            <a:ext cx="2642850" cy="162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9"/>
          <p:cNvSpPr txBox="1"/>
          <p:nvPr>
            <p:ph type="title"/>
          </p:nvPr>
        </p:nvSpPr>
        <p:spPr>
          <a:xfrm>
            <a:off x="311700" y="66500"/>
            <a:ext cx="8520600" cy="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77777"/>
              <a:buNone/>
            </a:pPr>
            <a:r>
              <a:rPr lang="iw" sz="2000">
                <a:latin typeface="Arial"/>
                <a:ea typeface="Arial"/>
                <a:cs typeface="Arial"/>
                <a:sym typeface="Arial"/>
              </a:rPr>
              <a:t>אַ מעשׂה פֿונעם רבין</a:t>
            </a:r>
            <a:r>
              <a:rPr lang="iw" sz="2400"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iw" sz="2000">
                <a:latin typeface="Arial"/>
                <a:ea typeface="Arial"/>
                <a:cs typeface="Arial"/>
                <a:sym typeface="Arial"/>
              </a:rPr>
              <a:t>צו וואָס לעבט אַ איד?</a:t>
            </a:r>
            <a:r>
              <a:rPr lang="iw" sz="2400"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9"/>
          <p:cNvSpPr txBox="1"/>
          <p:nvPr>
            <p:ph idx="1" type="body"/>
          </p:nvPr>
        </p:nvSpPr>
        <p:spPr>
          <a:xfrm>
            <a:off x="88675" y="66500"/>
            <a:ext cx="4367700" cy="45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400"/>
              <a:buNone/>
            </a:pP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דעמאָלט האָט דער רבי געלאָזט רופֿן דעם משרת בן-ציון און האָט אים געפֿרעגט: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האָסטו הײַנט געגעסן?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האָט  ער געענטפֿערט יאָ, כ'האָב געגעסן הײַנט ב"ה.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 האָסטו געגעסן?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איך זאָל האָבן כּח.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 דאַרפֿסטו כּח?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צו אַרבעטן.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צו האָבן געלט.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איך זאָל האָבן עסן צום לעבן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-צוליב וואָס דאַרפֿסטו לעבן?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=כּדי איך זאָל דינען ה'. און ער האָט דאָס געזאָגט מיט אַ טיפֿן קרעכץ.  דער רבי מהר"ש האָט זיך געווענדעט צו זײַנע זין און האָט מסביר געווען: </a:t>
            </a:r>
            <a:r>
              <a:rPr b="1"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אָט</a:t>
            </a: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 דאֳס איז דער אונטערשייד צווישן ביידע; אַ גוי לעבט כּדי צו פֿרעסן, אָבער אַ איד לעבט כּדי צו אויפֿטאָן פֿאַרן אייבערשטער</a:t>
            </a: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….</a:t>
            </a:r>
            <a:endParaRPr>
              <a:solidFill>
                <a:srgbClr val="000000"/>
              </a:solidFill>
              <a:latin typeface="David"/>
              <a:ea typeface="David"/>
              <a:cs typeface="David"/>
              <a:sym typeface="David"/>
            </a:endParaRPr>
          </a:p>
        </p:txBody>
      </p:sp>
      <p:sp>
        <p:nvSpPr>
          <p:cNvPr id="124" name="Google Shape;124;p9"/>
          <p:cNvSpPr txBox="1"/>
          <p:nvPr>
            <p:ph idx="2" type="body"/>
          </p:nvPr>
        </p:nvSpPr>
        <p:spPr>
          <a:xfrm>
            <a:off x="4572000" y="465575"/>
            <a:ext cx="4440300" cy="322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1" algn="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ביידע זין פֿונעם רבין מהר"ש האָבן גערעדט צווישן זיך: וואָסער אונטערשייד איז דאָ צווישן אַ איד און אַ גוי, להבדיל?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זיי זענען אַרויפֿגעגאַנגען צום טאַטן, דער רבי, און אים געפֿרעגט.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דער רבי האָט גערופֿן דעם משרת איוואַן און האָט אים אַ פֿרעג געטאָן: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האָסטו הײַנט געגעסן?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דער גוי האָט געענטפֿערט: יאָ, כ'האָב געגעסן הײַנט.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 האָסטו געגעסן?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איך זאָל האָבן כּח.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 דאַרפֿסטו כח?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צו אַרבעטן.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צו האָבן געלט.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- צוליב וואָס?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= כּדי צו קויפֿן 'משקה' און הנאָה האָבן.</a:t>
            </a:r>
            <a:b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</a:br>
            <a:r>
              <a:rPr lang="iw">
                <a:solidFill>
                  <a:srgbClr val="000000"/>
                </a:solidFill>
                <a:latin typeface="David"/>
                <a:ea typeface="David"/>
                <a:cs typeface="David"/>
                <a:sym typeface="David"/>
              </a:rPr>
              <a:t>און דער רבי האָט אים אַוועקגעשיקט אַרבעטן.</a:t>
            </a:r>
            <a:endParaRPr>
              <a:solidFill>
                <a:srgbClr val="000000"/>
              </a:solidFill>
              <a:latin typeface="David"/>
              <a:ea typeface="David"/>
              <a:cs typeface="David"/>
              <a:sym typeface="Davi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