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972" r:id="rId1"/>
  </p:sldMasterIdLst>
  <p:sldIdLst>
    <p:sldId id="264" r:id="rId2"/>
    <p:sldId id="290" r:id="rId3"/>
    <p:sldId id="291" r:id="rId4"/>
    <p:sldId id="292" r:id="rId5"/>
    <p:sldId id="285" r:id="rId6"/>
    <p:sldId id="260" r:id="rId7"/>
    <p:sldId id="286" r:id="rId8"/>
    <p:sldId id="287" r:id="rId9"/>
    <p:sldId id="288" r:id="rId10"/>
    <p:sldId id="256" r:id="rId11"/>
    <p:sldId id="257" r:id="rId12"/>
    <p:sldId id="278" r:id="rId13"/>
    <p:sldId id="289" r:id="rId14"/>
    <p:sldId id="258" r:id="rId15"/>
    <p:sldId id="259" r:id="rId16"/>
    <p:sldId id="283" r:id="rId17"/>
    <p:sldId id="279" r:id="rId18"/>
    <p:sldId id="280" r:id="rId19"/>
    <p:sldId id="268" r:id="rId20"/>
    <p:sldId id="262" r:id="rId21"/>
    <p:sldId id="271" r:id="rId22"/>
    <p:sldId id="269" r:id="rId23"/>
    <p:sldId id="281" r:id="rId24"/>
    <p:sldId id="270" r:id="rId25"/>
    <p:sldId id="263" r:id="rId26"/>
    <p:sldId id="265" r:id="rId27"/>
    <p:sldId id="266" r:id="rId28"/>
    <p:sldId id="267" r:id="rId29"/>
    <p:sldId id="261" r:id="rId30"/>
    <p:sldId id="277" r:id="rId31"/>
    <p:sldId id="272" r:id="rId32"/>
    <p:sldId id="284" r:id="rId33"/>
    <p:sldId id="273" r:id="rId34"/>
    <p:sldId id="274" r:id="rId35"/>
    <p:sldId id="275" r:id="rId36"/>
    <p:sldId id="276" r:id="rId37"/>
    <p:sldId id="282" r:id="rId38"/>
  </p:sldIdLst>
  <p:sldSz cx="9144000" cy="6858000" type="screen4x3"/>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p:scale>
          <a:sx n="118" d="100"/>
          <a:sy n="118" d="100"/>
        </p:scale>
        <p:origin x="-143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שקופית כותרת">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en-US" dirty="0"/>
          </a:p>
        </p:txBody>
      </p:sp>
      <p:sp>
        <p:nvSpPr>
          <p:cNvPr id="4" name="Date Placeholder 3"/>
          <p:cNvSpPr>
            <a:spLocks noGrp="1"/>
          </p:cNvSpPr>
          <p:nvPr>
            <p:ph type="dt" sz="half" idx="10"/>
          </p:nvPr>
        </p:nvSpPr>
        <p:spPr/>
        <p:txBody>
          <a:bodyPr/>
          <a:lstStyle/>
          <a:p>
            <a:fld id="{FA78B9CF-DC5F-47BF-8C98-AE550E9B696A}" type="datetimeFigureOut">
              <a:rPr lang="he-IL" smtClean="0"/>
              <a:t>ח'/שבט/תשע"ט</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62CF724D-CBAA-4164-8BFF-FAE3EF81F520}" type="slidenum">
              <a:rPr lang="he-IL" smtClean="0"/>
              <a:t>‹#›</a:t>
            </a:fld>
            <a:endParaRPr lang="he-IL"/>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he-IL" smtClean="0"/>
              <a:t>לחץ כדי לערוך סגנון כותרת של תבנית בסיס</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A78B9CF-DC5F-47BF-8C98-AE550E9B696A}" type="datetimeFigureOut">
              <a:rPr lang="he-IL" smtClean="0"/>
              <a:t>ח'/שבט/תשע"ט</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62CF724D-CBAA-4164-8BFF-FAE3EF81F520}" type="slidenum">
              <a:rPr lang="he-IL" smtClean="0"/>
              <a:t>‹#›</a:t>
            </a:fld>
            <a:endParaRPr lang="he-IL"/>
          </a:p>
        </p:txBody>
      </p:sp>
      <p:sp>
        <p:nvSpPr>
          <p:cNvPr id="8" name="Title 7"/>
          <p:cNvSpPr>
            <a:spLocks noGrp="1"/>
          </p:cNvSpPr>
          <p:nvPr>
            <p:ph type="title"/>
          </p:nvPr>
        </p:nvSpPr>
        <p:spPr/>
        <p:txBody>
          <a:bodyPr/>
          <a:lstStyle/>
          <a:p>
            <a:r>
              <a:rPr lang="he-IL" smtClean="0"/>
              <a:t>לחץ כדי לערוך סגנון כותרת של תבנית בסיס</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Date Placeholder 3"/>
          <p:cNvSpPr>
            <a:spLocks noGrp="1"/>
          </p:cNvSpPr>
          <p:nvPr>
            <p:ph type="dt" sz="half" idx="10"/>
          </p:nvPr>
        </p:nvSpPr>
        <p:spPr/>
        <p:txBody>
          <a:bodyPr/>
          <a:lstStyle/>
          <a:p>
            <a:fld id="{FA78B9CF-DC5F-47BF-8C98-AE550E9B696A}" type="datetimeFigureOut">
              <a:rPr lang="he-IL" smtClean="0"/>
              <a:t>ח'/שבט/תשע"ט</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62CF724D-CBAA-4164-8BFF-FAE3EF81F520}" type="slidenum">
              <a:rPr lang="he-IL" smtClean="0"/>
              <a:t>‹#›</a:t>
            </a:fld>
            <a:endParaRPr lang="he-IL"/>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A78B9CF-DC5F-47BF-8C98-AE550E9B696A}" type="datetimeFigureOut">
              <a:rPr lang="he-IL" smtClean="0"/>
              <a:t>ח'/שבט/תשע"ט</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62CF724D-CBAA-4164-8BFF-FAE3EF81F520}" type="slidenum">
              <a:rPr lang="he-IL" smtClean="0"/>
              <a:t>‹#›</a:t>
            </a:fld>
            <a:endParaRPr lang="he-IL"/>
          </a:p>
        </p:txBody>
      </p:sp>
      <p:sp>
        <p:nvSpPr>
          <p:cNvPr id="8" name="Title 7"/>
          <p:cNvSpPr>
            <a:spLocks noGrp="1"/>
          </p:cNvSpPr>
          <p:nvPr>
            <p:ph type="title"/>
          </p:nvPr>
        </p:nvSpPr>
        <p:spPr/>
        <p:txBody>
          <a:bodyPr/>
          <a:lstStyle/>
          <a:p>
            <a:r>
              <a:rPr lang="he-IL" smtClean="0"/>
              <a:t>לחץ כדי לערוך סגנון כותרת של תבנית בסיס</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he-IL" smtClean="0"/>
              <a:t>לחץ כדי לערוך סגנונות טקסט של תבנית בסיס</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7" name="Date Placeholder 6"/>
          <p:cNvSpPr>
            <a:spLocks noGrp="1"/>
          </p:cNvSpPr>
          <p:nvPr>
            <p:ph type="dt" sz="half" idx="10"/>
          </p:nvPr>
        </p:nvSpPr>
        <p:spPr/>
        <p:txBody>
          <a:bodyPr/>
          <a:lstStyle/>
          <a:p>
            <a:fld id="{FA78B9CF-DC5F-47BF-8C98-AE550E9B696A}" type="datetimeFigureOut">
              <a:rPr lang="he-IL" smtClean="0"/>
              <a:t>ח'/שבט/תשע"ט</a:t>
            </a:fld>
            <a:endParaRPr lang="he-IL"/>
          </a:p>
        </p:txBody>
      </p:sp>
      <p:sp>
        <p:nvSpPr>
          <p:cNvPr id="8" name="Footer Placeholder 7"/>
          <p:cNvSpPr>
            <a:spLocks noGrp="1"/>
          </p:cNvSpPr>
          <p:nvPr>
            <p:ph type="ftr" sz="quarter" idx="11"/>
          </p:nvPr>
        </p:nvSpPr>
        <p:spPr/>
        <p:txBody>
          <a:bodyPr/>
          <a:lstStyle/>
          <a:p>
            <a:endParaRPr lang="he-IL"/>
          </a:p>
        </p:txBody>
      </p:sp>
      <p:sp>
        <p:nvSpPr>
          <p:cNvPr id="9" name="Slide Number Placeholder 8"/>
          <p:cNvSpPr>
            <a:spLocks noGrp="1"/>
          </p:cNvSpPr>
          <p:nvPr>
            <p:ph type="sldNum" sz="quarter" idx="12"/>
          </p:nvPr>
        </p:nvSpPr>
        <p:spPr/>
        <p:txBody>
          <a:bodyPr/>
          <a:lstStyle/>
          <a:p>
            <a:fld id="{62CF724D-CBAA-4164-8BFF-FAE3EF81F520}" type="slidenum">
              <a:rPr lang="he-IL" smtClean="0"/>
              <a:t>‹#›</a:t>
            </a:fld>
            <a:endParaRPr lang="he-IL"/>
          </a:p>
        </p:txBody>
      </p:sp>
      <p:sp>
        <p:nvSpPr>
          <p:cNvPr id="10" name="Title 9"/>
          <p:cNvSpPr>
            <a:spLocks noGrp="1"/>
          </p:cNvSpPr>
          <p:nvPr>
            <p:ph type="title"/>
          </p:nvPr>
        </p:nvSpPr>
        <p:spPr/>
        <p:txBody>
          <a:bodyPr/>
          <a:lstStyle/>
          <a:p>
            <a:r>
              <a:rPr lang="he-IL" smtClean="0"/>
              <a:t>לחץ כדי לערוך סגנון כותרת של תבנית בסיס</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Date Placeholder 2"/>
          <p:cNvSpPr>
            <a:spLocks noGrp="1"/>
          </p:cNvSpPr>
          <p:nvPr>
            <p:ph type="dt" sz="half" idx="10"/>
          </p:nvPr>
        </p:nvSpPr>
        <p:spPr/>
        <p:txBody>
          <a:bodyPr/>
          <a:lstStyle/>
          <a:p>
            <a:fld id="{FA78B9CF-DC5F-47BF-8C98-AE550E9B696A}" type="datetimeFigureOut">
              <a:rPr lang="he-IL" smtClean="0"/>
              <a:t>ח'/שבט/תשע"ט</a:t>
            </a:fld>
            <a:endParaRPr lang="he-IL"/>
          </a:p>
        </p:txBody>
      </p:sp>
      <p:sp>
        <p:nvSpPr>
          <p:cNvPr id="4" name="Footer Placeholder 3"/>
          <p:cNvSpPr>
            <a:spLocks noGrp="1"/>
          </p:cNvSpPr>
          <p:nvPr>
            <p:ph type="ftr" sz="quarter" idx="11"/>
          </p:nvPr>
        </p:nvSpPr>
        <p:spPr/>
        <p:txBody>
          <a:bodyPr/>
          <a:lstStyle/>
          <a:p>
            <a:endParaRPr lang="he-IL"/>
          </a:p>
        </p:txBody>
      </p:sp>
      <p:sp>
        <p:nvSpPr>
          <p:cNvPr id="5" name="Slide Number Placeholder 4"/>
          <p:cNvSpPr>
            <a:spLocks noGrp="1"/>
          </p:cNvSpPr>
          <p:nvPr>
            <p:ph type="sldNum" sz="quarter" idx="12"/>
          </p:nvPr>
        </p:nvSpPr>
        <p:spPr/>
        <p:txBody>
          <a:bodyPr/>
          <a:lstStyle/>
          <a:p>
            <a:fld id="{62CF724D-CBAA-4164-8BFF-FAE3EF81F520}" type="slidenum">
              <a:rPr lang="he-IL" smtClean="0"/>
              <a:t>‹#›</a:t>
            </a:fld>
            <a:endParaRPr lang="he-IL"/>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78B9CF-DC5F-47BF-8C98-AE550E9B696A}" type="datetimeFigureOut">
              <a:rPr lang="he-IL" smtClean="0"/>
              <a:t>ח'/שבט/תשע"ט</a:t>
            </a:fld>
            <a:endParaRPr lang="he-IL"/>
          </a:p>
        </p:txBody>
      </p:sp>
      <p:sp>
        <p:nvSpPr>
          <p:cNvPr id="3" name="Footer Placeholder 2"/>
          <p:cNvSpPr>
            <a:spLocks noGrp="1"/>
          </p:cNvSpPr>
          <p:nvPr>
            <p:ph type="ftr" sz="quarter" idx="11"/>
          </p:nvPr>
        </p:nvSpPr>
        <p:spPr/>
        <p:txBody>
          <a:bodyPr/>
          <a:lstStyle/>
          <a:p>
            <a:endParaRPr lang="he-IL"/>
          </a:p>
        </p:txBody>
      </p:sp>
      <p:sp>
        <p:nvSpPr>
          <p:cNvPr id="4" name="Slide Number Placeholder 3"/>
          <p:cNvSpPr>
            <a:spLocks noGrp="1"/>
          </p:cNvSpPr>
          <p:nvPr>
            <p:ph type="sldNum" sz="quarter" idx="12"/>
          </p:nvPr>
        </p:nvSpPr>
        <p:spPr/>
        <p:txBody>
          <a:bodyPr/>
          <a:lstStyle/>
          <a:p>
            <a:fld id="{62CF724D-CBAA-4164-8BFF-FAE3EF81F520}" type="slidenum">
              <a:rPr lang="he-IL" smtClean="0"/>
              <a:t>‹#›</a:t>
            </a:fld>
            <a:endParaRPr lang="he-IL"/>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he-IL" smtClean="0"/>
              <a:t>לחץ כדי לערוך סגנון כותרת של תבנית בסיס</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Date Placeholder 4"/>
          <p:cNvSpPr>
            <a:spLocks noGrp="1"/>
          </p:cNvSpPr>
          <p:nvPr>
            <p:ph type="dt" sz="half" idx="10"/>
          </p:nvPr>
        </p:nvSpPr>
        <p:spPr/>
        <p:txBody>
          <a:bodyPr/>
          <a:lstStyle/>
          <a:p>
            <a:fld id="{FA78B9CF-DC5F-47BF-8C98-AE550E9B696A}" type="datetimeFigureOut">
              <a:rPr lang="he-IL" smtClean="0"/>
              <a:t>ח'/שבט/תשע"ט</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62CF724D-CBAA-4164-8BFF-FAE3EF81F520}" type="slidenum">
              <a:rPr lang="he-IL" smtClean="0"/>
              <a:t>‹#›</a:t>
            </a:fld>
            <a:endParaRPr lang="he-IL"/>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תמונה עם כיתוב">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he-IL" smtClean="0"/>
              <a:t>לחץ על הסמל כדי להוסיף תמונה</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Date Placeholder 4"/>
          <p:cNvSpPr>
            <a:spLocks noGrp="1"/>
          </p:cNvSpPr>
          <p:nvPr>
            <p:ph type="dt" sz="half" idx="10"/>
          </p:nvPr>
        </p:nvSpPr>
        <p:spPr/>
        <p:txBody>
          <a:bodyPr/>
          <a:lstStyle/>
          <a:p>
            <a:fld id="{FA78B9CF-DC5F-47BF-8C98-AE550E9B696A}" type="datetimeFigureOut">
              <a:rPr lang="he-IL" smtClean="0"/>
              <a:t>ח'/שבט/תשע"ט</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62CF724D-CBAA-4164-8BFF-FAE3EF81F520}" type="slidenum">
              <a:rPr lang="he-IL" smtClean="0"/>
              <a:t>‹#›</a:t>
            </a:fld>
            <a:endParaRPr lang="he-IL"/>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he-IL" smtClean="0"/>
              <a:t>לחץ כדי לערוך סגנון כותרת של תבנית בסיס</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Date Placeholder 3"/>
          <p:cNvSpPr>
            <a:spLocks noGrp="1"/>
          </p:cNvSpPr>
          <p:nvPr>
            <p:ph type="dt" sz="half" idx="10"/>
          </p:nvPr>
        </p:nvSpPr>
        <p:spPr/>
        <p:txBody>
          <a:bodyPr/>
          <a:lstStyle/>
          <a:p>
            <a:fld id="{FA78B9CF-DC5F-47BF-8C98-AE550E9B696A}" type="datetimeFigureOut">
              <a:rPr lang="he-IL" smtClean="0"/>
              <a:t>ח'/שבט/תשע"ט</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62CF724D-CBAA-4164-8BFF-FAE3EF81F520}" type="slidenum">
              <a:rPr lang="he-IL" smtClean="0"/>
              <a:t>‹#›</a:t>
            </a:fld>
            <a:endParaRPr lang="he-IL"/>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he-IL" smtClean="0"/>
              <a:t>לחץ כדי לערוך סגנון כותרת של תבנית בסיס</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p:txBody>
          <a:bodyPr/>
          <a:lstStyle/>
          <a:p>
            <a:fld id="{FA78B9CF-DC5F-47BF-8C98-AE550E9B696A}" type="datetimeFigureOut">
              <a:rPr lang="he-IL" smtClean="0"/>
              <a:t>ח'/שבט/תשע"ט</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62CF724D-CBAA-4164-8BFF-FAE3EF81F520}" type="slidenum">
              <a:rPr lang="he-IL" smtClean="0"/>
              <a:t>‹#›</a:t>
            </a:fld>
            <a:endParaRPr lang="he-IL"/>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A78B9CF-DC5F-47BF-8C98-AE550E9B696A}" type="datetimeFigureOut">
              <a:rPr lang="he-IL" smtClean="0"/>
              <a:t>ח'/שבט/תשע"ט</a:t>
            </a:fld>
            <a:endParaRPr lang="he-IL"/>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he-IL"/>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62CF724D-CBAA-4164-8BFF-FAE3EF81F520}" type="slidenum">
              <a:rPr lang="he-IL" smtClean="0"/>
              <a:t>‹#›</a:t>
            </a:fld>
            <a:endParaRPr lang="he-IL"/>
          </a:p>
        </p:txBody>
      </p:sp>
    </p:spTree>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iming>
    <p:tnLst>
      <p:par>
        <p:cTn id="1" dur="indefinite" restart="never" nodeType="tmRoot"/>
      </p:par>
    </p:tnLst>
  </p:timing>
  <p:txStyles>
    <p:titleStyle>
      <a:lvl1pPr marL="320040" indent="-320040" algn="r" defTabSz="914400" rtl="1"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2860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hyperlink" Target="https://he.wikipedia.org/w/index.php?title=%D7%90%D7%A8%D7%91%D7%A2%D7%98%D7%A2%D7%A8_%D7%A6%D7%99%D7%99%D7%98%D7%95%D7%A0%D7%92&amp;action=edit&amp;redlink=1" TargetMode="Externa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eb.nli.org.il/sites/JPress/Hebrew/Pages/Baltimore_jewish_american.aspx"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hyperlink" Target="https://ditzeitung.com/"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yi.wikipedia.org/wiki/%D7%93%D7%A2%D7%A8_%D7%90%D7%9C%D7%92%D7%A2%D7%9E%D7%99%D7%99%D7%A0%D7%A2%D7%A8_%D7%96%D7%A9%D7%95%D7%A8%D7%A0%D7%90%D7%9C"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ladaat.info/Gilionot/20150314/%5b1273%5d%D7%90%D7%A0%D7%98%D7%95%D7%95%D7%A2%D7%A8%D7%A4%D7%A2%D7%A0%D7%A2_%D7%A6%D7%99%D7%99%D7%98%D7%95%D7%A0%D7%92_%D7%95%D7%99%D7%A7%D7%94%D7%9C_-_%D7%A4%D7%A7%D7%95%D7%93%D7%99.pdf"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yiddish.forward.com/" TargetMode="Externa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hyperlink" Target="https://he.wikipedia.org/w/index.php?title=%D7%98%D7%A9%D7%A2%D7%A8%D7%A0%D7%90%D7%95%D7%95%D7%99%D7%A6%D7%A2%D7%A8_%D7%91%D7%9C%D7%A2%D7%98%D7%A2%D7%A8&amp;action=edit&amp;redlink=1" TargetMode="Externa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hyperlink" Target="https://he.wikipedia.org/wiki/%D7%99%D7%90%D7%A9%D7%99" TargetMode="External"/><Relationship Id="rId2" Type="http://schemas.openxmlformats.org/officeDocument/2006/relationships/hyperlink" Target="https://he.wikipedia.org/w/index.php?title=%D7%A7%D7%95%D7%A8%D7%95%D7%AA_%D7%94%D7%A2%D7%AA%D7%99%D7%9D&amp;action=edit&amp;redlink=1" TargetMode="Externa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hyperlink" Target="https://he.wikipedia.org/wiki/%D7%A0%D7%A1%D7%99%D7%9B%D7%95%D7%AA_%D7%9E%D7%95%D7%9C%D7%93%D7%95%D7%91%D7%94"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473795" y="2636913"/>
            <a:ext cx="5637010" cy="3297752"/>
          </a:xfrm>
        </p:spPr>
        <p:txBody>
          <a:bodyPr>
            <a:normAutofit/>
          </a:bodyPr>
          <a:lstStyle/>
          <a:p>
            <a:pPr algn="r"/>
            <a:r>
              <a:rPr lang="he-IL" dirty="0" err="1">
                <a:effectLst>
                  <a:outerShdw blurRad="38100" dist="38100" dir="2700000" algn="tl">
                    <a:srgbClr val="000000">
                      <a:alpha val="43137"/>
                    </a:srgbClr>
                  </a:outerShdw>
                </a:effectLst>
              </a:rPr>
              <a:t>צוגעגיירט</a:t>
            </a:r>
            <a:r>
              <a:rPr lang="he-IL" dirty="0">
                <a:effectLst>
                  <a:outerShdw blurRad="38100" dist="38100" dir="2700000" algn="tl">
                    <a:srgbClr val="000000">
                      <a:alpha val="43137"/>
                    </a:srgbClr>
                  </a:outerShdw>
                </a:effectLst>
              </a:rPr>
              <a:t> פֿון </a:t>
            </a:r>
            <a:r>
              <a:rPr lang="he-IL" dirty="0"/>
              <a:t>:   </a:t>
            </a:r>
            <a:r>
              <a:rPr lang="he-IL" dirty="0" smtClean="0"/>
              <a:t>איציק מוגרבי</a:t>
            </a:r>
            <a:endParaRPr lang="he-IL" dirty="0"/>
          </a:p>
          <a:p>
            <a:pPr algn="r"/>
            <a:r>
              <a:rPr lang="he-IL" dirty="0" smtClean="0"/>
              <a:t>       </a:t>
            </a:r>
            <a:r>
              <a:rPr lang="he-IL" dirty="0" err="1" smtClean="0">
                <a:effectLst>
                  <a:outerShdw blurRad="38100" dist="38100" dir="2700000" algn="tl">
                    <a:srgbClr val="000000">
                      <a:alpha val="43137"/>
                    </a:srgbClr>
                  </a:outerShdw>
                </a:effectLst>
              </a:rPr>
              <a:t>שולע</a:t>
            </a:r>
            <a:r>
              <a:rPr lang="he-IL" dirty="0" smtClean="0">
                <a:effectLst>
                  <a:outerShdw blurRad="38100" dist="38100" dir="2700000" algn="tl">
                    <a:srgbClr val="000000">
                      <a:alpha val="43137"/>
                    </a:srgbClr>
                  </a:outerShdw>
                </a:effectLst>
              </a:rPr>
              <a:t> </a:t>
            </a:r>
            <a:r>
              <a:rPr lang="he-IL" dirty="0"/>
              <a:t>:   אורט חולון  </a:t>
            </a:r>
          </a:p>
          <a:p>
            <a:pPr algn="r"/>
            <a:r>
              <a:rPr lang="he-IL" dirty="0" smtClean="0"/>
              <a:t>     תשע"ט </a:t>
            </a:r>
            <a:r>
              <a:rPr lang="he-IL" dirty="0"/>
              <a:t>/ </a:t>
            </a:r>
            <a:r>
              <a:rPr lang="he-IL" dirty="0" smtClean="0"/>
              <a:t> 2018-2019</a:t>
            </a:r>
            <a:endParaRPr lang="he-IL" dirty="0"/>
          </a:p>
          <a:p>
            <a:pPr algn="r"/>
            <a:endParaRPr lang="he-IL" sz="1400" dirty="0" smtClean="0"/>
          </a:p>
          <a:p>
            <a:pPr algn="r"/>
            <a:endParaRPr lang="he-IL" sz="1400" dirty="0"/>
          </a:p>
          <a:p>
            <a:pPr algn="r"/>
            <a:endParaRPr lang="he-IL" sz="1400" dirty="0" smtClean="0"/>
          </a:p>
          <a:p>
            <a:pPr algn="r"/>
            <a:endParaRPr lang="he-IL" sz="1400" dirty="0"/>
          </a:p>
          <a:p>
            <a:pPr algn="r"/>
            <a:endParaRPr lang="he-IL" sz="1400" dirty="0" smtClean="0"/>
          </a:p>
          <a:p>
            <a:pPr algn="r"/>
            <a:r>
              <a:rPr lang="he-IL" sz="1400" dirty="0" smtClean="0"/>
              <a:t>                                                                </a:t>
            </a:r>
            <a:r>
              <a:rPr lang="he-IL" sz="1100" dirty="0" smtClean="0"/>
              <a:t>בתמיכת </a:t>
            </a:r>
            <a:r>
              <a:rPr lang="he-IL" sz="1100" dirty="0"/>
              <a:t>הרשות הלאומית לתרבות היידיש</a:t>
            </a:r>
            <a:endParaRPr lang="he-IL" sz="1400" dirty="0"/>
          </a:p>
          <a:p>
            <a:endParaRPr lang="he-IL" dirty="0"/>
          </a:p>
        </p:txBody>
      </p:sp>
      <p:sp>
        <p:nvSpPr>
          <p:cNvPr id="2" name="כותרת 1"/>
          <p:cNvSpPr>
            <a:spLocks noGrp="1"/>
          </p:cNvSpPr>
          <p:nvPr>
            <p:ph type="ctrTitle"/>
          </p:nvPr>
        </p:nvSpPr>
        <p:spPr>
          <a:xfrm>
            <a:off x="827584" y="332656"/>
            <a:ext cx="7772400" cy="1470025"/>
          </a:xfrm>
        </p:spPr>
        <p:txBody>
          <a:bodyPr>
            <a:normAutofit fontScale="90000"/>
          </a:bodyPr>
          <a:lstStyle/>
          <a:p>
            <a:pPr marL="182880" indent="0" algn="ctr">
              <a:buNone/>
            </a:pPr>
            <a:r>
              <a:rPr lang="he-IL" dirty="0" smtClean="0"/>
              <a:t>עיתונים </a:t>
            </a:r>
            <a:r>
              <a:rPr lang="he-IL" dirty="0" smtClean="0"/>
              <a:t>ביידיש </a:t>
            </a:r>
            <a:r>
              <a:rPr lang="he-IL" b="1" dirty="0" smtClean="0"/>
              <a:t/>
            </a:r>
            <a:br>
              <a:rPr lang="he-IL" b="1" dirty="0" smtClean="0"/>
            </a:br>
            <a:endParaRPr lang="he-IL" dirty="0"/>
          </a:p>
        </p:txBody>
      </p:sp>
      <p:pic>
        <p:nvPicPr>
          <p:cNvPr id="4" name="Picture 4" descr="תוצאת תמונה עבור הרשות הלאומית לתרבות היידיש"/>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5656" y="4196348"/>
            <a:ext cx="2592288" cy="1249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80087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3" name="כותרת 2"/>
          <p:cNvSpPr>
            <a:spLocks noGrp="1"/>
          </p:cNvSpPr>
          <p:nvPr>
            <p:ph type="ctrTitle"/>
          </p:nvPr>
        </p:nvSpPr>
        <p:spPr>
          <a:xfrm>
            <a:off x="899592" y="188640"/>
            <a:ext cx="7175351" cy="1793167"/>
          </a:xfrm>
        </p:spPr>
        <p:txBody>
          <a:bodyPr/>
          <a:lstStyle/>
          <a:p>
            <a:pPr marL="182880" indent="0">
              <a:buNone/>
            </a:pPr>
            <a:r>
              <a:rPr lang="he-IL" dirty="0" smtClean="0"/>
              <a:t>מהי </a:t>
            </a:r>
            <a:r>
              <a:rPr lang="he-IL" dirty="0" smtClean="0"/>
              <a:t>עיתונות יידיש</a:t>
            </a:r>
            <a:endParaRPr lang="he-IL" dirty="0"/>
          </a:p>
        </p:txBody>
      </p:sp>
      <p:sp>
        <p:nvSpPr>
          <p:cNvPr id="4" name="מלבן 3"/>
          <p:cNvSpPr/>
          <p:nvPr/>
        </p:nvSpPr>
        <p:spPr>
          <a:xfrm>
            <a:off x="539552" y="1628800"/>
            <a:ext cx="7272808" cy="4062651"/>
          </a:xfrm>
          <a:prstGeom prst="rect">
            <a:avLst/>
          </a:prstGeom>
        </p:spPr>
        <p:txBody>
          <a:bodyPr wrap="square">
            <a:spAutoFit/>
          </a:bodyPr>
          <a:lstStyle/>
          <a:p>
            <a:pPr algn="just"/>
            <a:r>
              <a:rPr lang="he-IL" sz="1600"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מהו </a:t>
            </a:r>
            <a:r>
              <a:rPr lang="he-IL" sz="1600"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עיתון </a:t>
            </a:r>
            <a:r>
              <a:rPr lang="he-IL" sz="1600"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יידיש </a:t>
            </a:r>
            <a:r>
              <a:rPr lang="he-IL" sz="1400" b="1" dirty="0" smtClean="0"/>
              <a:t>? </a:t>
            </a:r>
            <a:endParaRPr lang="en-US" sz="1400" b="1" dirty="0" smtClean="0"/>
          </a:p>
          <a:p>
            <a:pPr algn="just"/>
            <a:r>
              <a:rPr lang="en-US" sz="1400" b="1" dirty="0" smtClean="0"/>
              <a:t/>
            </a:r>
            <a:br>
              <a:rPr lang="en-US" sz="1400" b="1" dirty="0" smtClean="0"/>
            </a:br>
            <a:r>
              <a:rPr lang="he-IL" sz="1400" b="1" dirty="0" smtClean="0"/>
              <a:t>האם </a:t>
            </a:r>
            <a:r>
              <a:rPr lang="he-IL" sz="1400" b="1" dirty="0"/>
              <a:t>מדובר בעיתון שיועד לקהל קוראים יהודי? האם זה עיתון שעסק בעניינים 'יהודיים' (עם כל הקושי בלהגדיר מהם בדיוק אותם עניינים)? עד כמה נכללים עיתונים מקומיים או סקטוריאליים תחת קטגוריה זו? עד כמה נכללים עיתונים שלא יועדו במקור לקהל הרחב?</a:t>
            </a:r>
          </a:p>
          <a:p>
            <a:r>
              <a:rPr lang="he-IL" sz="1400" b="1" dirty="0"/>
              <a:t> </a:t>
            </a:r>
          </a:p>
          <a:p>
            <a:pPr algn="just"/>
            <a:r>
              <a:rPr lang="he-IL" sz="1400" b="1" dirty="0"/>
              <a:t>התשובה לשאלה זו – ולשאלות נוספות שניתן לשאול בהקשר של הגדרת עיתון כיהודי – היא שהקריטריון העיקרי לסיווג עיתון כיהודי הוא עובדת כתיבתו והוצאתו לאור על ידי עורכים וכותבים יהודיים. </a:t>
            </a:r>
            <a:endParaRPr lang="he-IL" sz="1400" b="1" dirty="0" smtClean="0"/>
          </a:p>
          <a:p>
            <a:pPr algn="just"/>
            <a:r>
              <a:rPr lang="he-IL" sz="1400" b="1" dirty="0" smtClean="0"/>
              <a:t>מטבע </a:t>
            </a:r>
            <a:r>
              <a:rPr lang="he-IL" sz="1400" b="1" dirty="0"/>
              <a:t>הדברים כאשר הן העורכים והן הכותבים הם יהודיים ענייני הקהילה ימצאו את דרכם לתוך עמודי העיתון, אך בד בבד עיתונים אלה משופעים גם בנושאים שונים ומגוונים בהתאם לקבוצת הגיל וקהל היעד אליו היה מיועד העיתון במקור. </a:t>
            </a:r>
            <a:endParaRPr lang="he-IL" sz="1400" b="1" dirty="0" smtClean="0"/>
          </a:p>
          <a:p>
            <a:pPr algn="just"/>
            <a:r>
              <a:rPr lang="he-IL" sz="1400" b="1" dirty="0" smtClean="0"/>
              <a:t>עיתונות </a:t>
            </a:r>
            <a:r>
              <a:rPr lang="he-IL" sz="1400" b="1" dirty="0"/>
              <a:t>יומית, עיתונות מקומית, עיתונות סקטוריאלית, עיתונות מפלגתית, עיתוני ילדים, עיתוני נוער, עיתונות מוסדית – כל אלה נכללים תחת המטרייה הרחבה של הגדרתנו את המושג 'עיתונות יהודית', ובלבד שאלה נכתבו ונערכו על ידי כותבים יהודיים. אותה מטרייה רחבה מאפשרת לנו להציע הן לציבור הרחב והן לקהילת המחקר מגוון גדול של תכנים בהתאם להעדפות ונושאי העניין של כל אחד ואחת, ומבלי להגביל מראש את רוחב היריעה. </a:t>
            </a:r>
          </a:p>
          <a:p>
            <a:r>
              <a:rPr lang="he-IL" b="1" dirty="0"/>
              <a:t> </a:t>
            </a:r>
          </a:p>
        </p:txBody>
      </p:sp>
    </p:spTree>
    <p:extLst>
      <p:ext uri="{BB962C8B-B14F-4D97-AF65-F5344CB8AC3E}">
        <p14:creationId xmlns:p14="http://schemas.microsoft.com/office/powerpoint/2010/main" val="1968312021"/>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כותרת 3"/>
          <p:cNvSpPr>
            <a:spLocks noGrp="1"/>
          </p:cNvSpPr>
          <p:nvPr>
            <p:ph type="ctrTitle"/>
          </p:nvPr>
        </p:nvSpPr>
        <p:spPr>
          <a:xfrm>
            <a:off x="683568" y="260649"/>
            <a:ext cx="7679407" cy="576064"/>
          </a:xfrm>
        </p:spPr>
        <p:txBody>
          <a:bodyPr/>
          <a:lstStyle/>
          <a:p>
            <a:pPr marL="182880" indent="0" algn="r">
              <a:buNone/>
            </a:pPr>
            <a:r>
              <a:rPr lang="he-IL" sz="2000" dirty="0" smtClean="0"/>
              <a:t/>
            </a:r>
            <a:br>
              <a:rPr lang="he-IL" sz="2000" dirty="0" smtClean="0"/>
            </a:br>
            <a:r>
              <a:rPr lang="he-IL" sz="2000" dirty="0" smtClean="0"/>
              <a:t>התכנים המגדירים עיתון יידיש </a:t>
            </a:r>
            <a:r>
              <a:rPr lang="he-IL" sz="1400" dirty="0" smtClean="0"/>
              <a:t>: </a:t>
            </a:r>
            <a:r>
              <a:rPr lang="he-IL" sz="1400" dirty="0"/>
              <a:t/>
            </a:r>
            <a:br>
              <a:rPr lang="he-IL" sz="1400" dirty="0"/>
            </a:br>
            <a:r>
              <a:rPr lang="he-IL" sz="1400" dirty="0"/>
              <a:t/>
            </a:r>
            <a:br>
              <a:rPr lang="he-IL" sz="1400" dirty="0"/>
            </a:br>
            <a:r>
              <a:rPr lang="he-IL" sz="1400" dirty="0"/>
              <a:t/>
            </a:r>
            <a:br>
              <a:rPr lang="he-IL" sz="1400" dirty="0"/>
            </a:br>
            <a:r>
              <a:rPr lang="he-IL" sz="1400" dirty="0"/>
              <a:t>•	</a:t>
            </a:r>
            <a:r>
              <a:rPr lang="he-IL" sz="1600" dirty="0"/>
              <a:t>ידיעות וכתבות מן העולם הרחב</a:t>
            </a:r>
            <a:r>
              <a:rPr lang="he-IL" sz="1400" dirty="0"/>
              <a:t>: הגם שהעיתונים באתר טבועים בחותם יהודי, רבים מהם ראו עצמם עוסקים בנושאים אוניברסאליים ומחויבים לספק לקוראיהם גם ידיעות כלליות. לכן </a:t>
            </a:r>
            <a:r>
              <a:rPr lang="he-IL" sz="1400" dirty="0" smtClean="0"/>
              <a:t>עיתוני-יידיש מהווים מאגרי מידע היסטוריים . בתחום </a:t>
            </a:r>
            <a:r>
              <a:rPr lang="he-IL" sz="1400" dirty="0"/>
              <a:t>זה מצטיינים במיוחד העיתונים היומיים.</a:t>
            </a:r>
            <a:br>
              <a:rPr lang="he-IL" sz="1400" dirty="0"/>
            </a:br>
            <a:r>
              <a:rPr lang="he-IL" sz="1400" dirty="0"/>
              <a:t>​	​</a:t>
            </a:r>
            <a:br>
              <a:rPr lang="he-IL" sz="1400" dirty="0"/>
            </a:br>
            <a:r>
              <a:rPr lang="he-IL" sz="1400" dirty="0"/>
              <a:t>•	</a:t>
            </a:r>
            <a:r>
              <a:rPr lang="he-IL" sz="1600" dirty="0"/>
              <a:t>ידיעות וכתבות מן העולם היהודי</a:t>
            </a:r>
            <a:r>
              <a:rPr lang="he-IL" sz="1400" dirty="0"/>
              <a:t>: </a:t>
            </a:r>
            <a:r>
              <a:rPr lang="he-IL" sz="1400" dirty="0" smtClean="0"/>
              <a:t> מטבע </a:t>
            </a:r>
            <a:r>
              <a:rPr lang="he-IL" sz="1400" dirty="0"/>
              <a:t>הדברים כאשר הכותבים והעורכים היו יהודים – </a:t>
            </a:r>
            <a:r>
              <a:rPr lang="he-IL" sz="1400" dirty="0" smtClean="0"/>
              <a:t>הוקדש מקום </a:t>
            </a:r>
            <a:r>
              <a:rPr lang="he-IL" sz="1400" dirty="0"/>
              <a:t>נרחב במיוחד </a:t>
            </a:r>
            <a:r>
              <a:rPr lang="he-IL" sz="1400" dirty="0" smtClean="0"/>
              <a:t>לתכנים </a:t>
            </a:r>
            <a:r>
              <a:rPr lang="he-IL" sz="1400" dirty="0"/>
              <a:t>יהודיים. </a:t>
            </a:r>
            <a:r>
              <a:rPr lang="he-IL" sz="1400" dirty="0" smtClean="0"/>
              <a:t>רוב </a:t>
            </a:r>
            <a:r>
              <a:rPr lang="he-IL" sz="1400" dirty="0"/>
              <a:t>העיתונים לא התמקדו בקהילה שבה התפרסמו בלבד, אלא הפנו מבט גם לפזורה היהודית כולה. לכן נמצא </a:t>
            </a:r>
            <a:r>
              <a:rPr lang="he-IL" sz="1400" dirty="0" smtClean="0"/>
              <a:t>בעיתון </a:t>
            </a:r>
            <a:r>
              <a:rPr lang="he-IL" sz="1400" dirty="0"/>
              <a:t>ידיעות רבות על המאורעות המרכזיים בתולדות היהודים במאות ה-19 וה-20, ועל התהליכים שאפיינו את ההיסטוריה שלהם, מקבלת האמנציפציה </a:t>
            </a:r>
            <a:r>
              <a:rPr lang="he-IL" sz="1400" dirty="0" smtClean="0"/>
              <a:t>(המאה ה-18) וההגירה </a:t>
            </a:r>
            <a:r>
              <a:rPr lang="he-IL" sz="1400" dirty="0"/>
              <a:t>למערב ועד השואה, העליות, הקמת מדינת ישראל, הקונפליקט היהודי-ערבי, ועוד</a:t>
            </a:r>
            <a:r>
              <a:rPr lang="he-IL" sz="1400" dirty="0" smtClean="0"/>
              <a:t>.</a:t>
            </a:r>
            <a:br>
              <a:rPr lang="he-IL" sz="1400" dirty="0" smtClean="0"/>
            </a:br>
            <a:r>
              <a:rPr lang="he-IL" sz="1400" dirty="0" smtClean="0"/>
              <a:t>במקביל </a:t>
            </a:r>
            <a:r>
              <a:rPr lang="he-IL" sz="1400" dirty="0"/>
              <a:t>נמצא במדורי העיתון השונים פרטים עשירים במיוחד על הקהילות השייכות לאזור שבו התפרסם העיתון או כתב-העת</a:t>
            </a:r>
            <a:r>
              <a:rPr lang="he-IL" sz="1400" dirty="0" smtClean="0"/>
              <a:t>. ​</a:t>
            </a:r>
            <a:br>
              <a:rPr lang="he-IL" sz="1400" dirty="0" smtClean="0"/>
            </a:br>
            <a:r>
              <a:rPr lang="he-IL" sz="1400" dirty="0"/>
              <a:t>	​</a:t>
            </a:r>
            <a:br>
              <a:rPr lang="he-IL" sz="1400" dirty="0"/>
            </a:br>
            <a:r>
              <a:rPr lang="he-IL" sz="1400" dirty="0"/>
              <a:t>•	</a:t>
            </a:r>
            <a:r>
              <a:rPr lang="he-IL" sz="1600" dirty="0"/>
              <a:t>ספרות, מסות ודברי מחקר</a:t>
            </a:r>
            <a:r>
              <a:rPr lang="he-IL" sz="1400" dirty="0"/>
              <a:t>: </a:t>
            </a:r>
            <a:r>
              <a:rPr lang="he-IL" sz="1400" dirty="0" smtClean="0"/>
              <a:t>עיתוני יידיש שימשו בסיס לחיבורים </a:t>
            </a:r>
            <a:r>
              <a:rPr lang="he-IL" sz="1400" dirty="0"/>
              <a:t>שאינם עיתונאיים באופיים. חלק מן העיתונים וכתבי העת כוללים בתוכם גם יצירות ספרות למבוגרים ולילדים. אחדים מהם גם חורגים מעבר לפובליציסטיקה לעבר ההגות </a:t>
            </a:r>
            <a:r>
              <a:rPr lang="he-IL" sz="1400" dirty="0" err="1"/>
              <a:t>והמסאות</a:t>
            </a:r>
            <a:r>
              <a:rPr lang="he-IL" sz="1400" dirty="0"/>
              <a:t>, ויש אף המפרסמים מאמרים מדעיים </a:t>
            </a:r>
            <a:r>
              <a:rPr lang="he-IL" sz="1400" dirty="0" smtClean="0"/>
              <a:t>בתוכם.</a:t>
            </a:r>
            <a:endParaRPr lang="he-IL" sz="1400" dirty="0"/>
          </a:p>
        </p:txBody>
      </p:sp>
    </p:spTree>
    <p:extLst>
      <p:ext uri="{BB962C8B-B14F-4D97-AF65-F5344CB8AC3E}">
        <p14:creationId xmlns:p14="http://schemas.microsoft.com/office/powerpoint/2010/main" val="32647090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3" name="מציין מיקום תוכן 2"/>
          <p:cNvSpPr>
            <a:spLocks noGrp="1"/>
          </p:cNvSpPr>
          <p:nvPr>
            <p:ph sz="quarter" idx="13"/>
          </p:nvPr>
        </p:nvSpPr>
        <p:spPr>
          <a:xfrm>
            <a:off x="1259632" y="692696"/>
            <a:ext cx="6400800" cy="3474720"/>
          </a:xfrm>
        </p:spPr>
        <p:txBody>
          <a:bodyPr>
            <a:normAutofit fontScale="70000" lnSpcReduction="20000"/>
          </a:bodyPr>
          <a:lstStyle/>
          <a:p>
            <a:pPr marL="45720" indent="0">
              <a:buNone/>
            </a:pPr>
            <a:r>
              <a:rPr lang="he-IL" dirty="0"/>
              <a:t>	</a:t>
            </a:r>
            <a:r>
              <a:rPr lang="he-IL" sz="2900"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מידע לשוני: </a:t>
            </a:r>
            <a:r>
              <a:rPr lang="he-IL"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כל עיתון וכתב עת, במיוחד אם פרסומו נמשך שנים רבות, עשוי לשמש מאגר למידע לשוני ובלשני חשוב. בהקשר זה מעניינים במיוחד העיתונים בעברית, המשקפים את התפתחות העברית המודרנית במאתיים שנה האחרונות.</a:t>
            </a:r>
          </a:p>
          <a:p>
            <a:pPr marL="45720" indent="0">
              <a:buNone/>
            </a:pPr>
            <a:r>
              <a:rPr lang="he-IL"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	​</a:t>
            </a:r>
          </a:p>
          <a:p>
            <a:pPr marL="45720" indent="0">
              <a:buNone/>
            </a:pPr>
            <a:r>
              <a:rPr lang="he-IL" b="1" dirty="0" smtClean="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a:t>
            </a:r>
            <a:r>
              <a:rPr lang="he-IL" sz="2900" b="1" dirty="0" err="1" smtClean="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גנאולוגיה</a:t>
            </a:r>
            <a:r>
              <a:rPr lang="he-IL" sz="2900" b="1" dirty="0" smtClean="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 </a:t>
            </a:r>
            <a:r>
              <a:rPr lang="he-IL" sz="2900"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חיפוש </a:t>
            </a:r>
            <a:r>
              <a:rPr lang="he-IL" sz="2900"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שמות</a:t>
            </a:r>
            <a:r>
              <a:rPr lang="he-IL"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 </a:t>
            </a:r>
            <a:r>
              <a:rPr lang="he-IL" b="1" dirty="0" smtClean="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עיתונים </a:t>
            </a:r>
            <a:r>
              <a:rPr lang="he-IL"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שהתפרסמו על ידי קהילות יהודיות ברחבי העולם, </a:t>
            </a:r>
            <a:r>
              <a:rPr lang="he-IL" b="1" dirty="0" smtClean="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מהווים </a:t>
            </a:r>
            <a:r>
              <a:rPr lang="he-IL"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מקור רב חשיבות לחיפוש אחר בני משפחה ולשחזור עצים </a:t>
            </a:r>
            <a:r>
              <a:rPr lang="he-IL" b="1" dirty="0" err="1" smtClean="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גנאולוגים</a:t>
            </a:r>
            <a:r>
              <a:rPr lang="he-IL"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 </a:t>
            </a:r>
            <a:endParaRPr lang="he-IL" b="1" dirty="0" smtClean="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endParaRPr>
          </a:p>
          <a:p>
            <a:pPr marL="45720" indent="0">
              <a:buNone/>
            </a:pPr>
            <a:r>
              <a:rPr lang="he-IL" b="1" dirty="0" smtClean="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כך</a:t>
            </a:r>
            <a:r>
              <a:rPr lang="he-IL"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 בעוד העיתונים היומיים </a:t>
            </a:r>
            <a:r>
              <a:rPr lang="he-IL" b="1" dirty="0" smtClean="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מצטיינים </a:t>
            </a:r>
            <a:r>
              <a:rPr lang="he-IL"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באזכור של אישים חשובים או מפורסמים, דווקא העיתונים המקומיים והפחות מרכזיים עשויים לשמש מקור לאיתור מידע על אנשים מן השורה.</a:t>
            </a:r>
          </a:p>
          <a:p>
            <a:pPr marL="45720" indent="0">
              <a:buNone/>
            </a:pPr>
            <a:r>
              <a:rPr lang="he-IL"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	​</a:t>
            </a:r>
          </a:p>
          <a:p>
            <a:pPr marL="45720" indent="0">
              <a:buNone/>
            </a:pPr>
            <a:r>
              <a:rPr lang="he-IL"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	</a:t>
            </a:r>
            <a:r>
              <a:rPr lang="he-IL" sz="2900"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פרסומות</a:t>
            </a:r>
            <a:r>
              <a:rPr lang="he-IL"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 רובם של העיתונים </a:t>
            </a:r>
            <a:r>
              <a:rPr lang="he-IL" b="1" dirty="0" smtClean="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היו מופיעים פרסומים </a:t>
            </a:r>
            <a:r>
              <a:rPr lang="he-IL"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מסחריים באופיים, כאלה שנקראו על ידי הציבור הרחב ועל כן כללו גם פרסומות אשר סייעו לממן את העיתון. </a:t>
            </a:r>
            <a:r>
              <a:rPr lang="he-IL" dirty="0"/>
              <a:t>	</a:t>
            </a:r>
          </a:p>
        </p:txBody>
      </p:sp>
    </p:spTree>
    <p:extLst>
      <p:ext uri="{BB962C8B-B14F-4D97-AF65-F5344CB8AC3E}">
        <p14:creationId xmlns:p14="http://schemas.microsoft.com/office/powerpoint/2010/main" val="1381764774"/>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משנה 1"/>
          <p:cNvSpPr>
            <a:spLocks noGrp="1"/>
          </p:cNvSpPr>
          <p:nvPr>
            <p:ph type="subTitle" idx="1"/>
          </p:nvPr>
        </p:nvSpPr>
        <p:spPr/>
        <p:txBody>
          <a:bodyPr/>
          <a:lstStyle/>
          <a:p>
            <a:endParaRPr lang="he-IL" dirty="0"/>
          </a:p>
        </p:txBody>
      </p:sp>
      <p:sp>
        <p:nvSpPr>
          <p:cNvPr id="3" name="כותרת 2"/>
          <p:cNvSpPr>
            <a:spLocks noGrp="1"/>
          </p:cNvSpPr>
          <p:nvPr>
            <p:ph type="ctrTitle"/>
          </p:nvPr>
        </p:nvSpPr>
        <p:spPr>
          <a:xfrm>
            <a:off x="984324" y="692696"/>
            <a:ext cx="7175351" cy="1793167"/>
          </a:xfrm>
        </p:spPr>
        <p:txBody>
          <a:bodyPr/>
          <a:lstStyle/>
          <a:p>
            <a:pPr marL="182880" indent="0" algn="ctr">
              <a:buNone/>
            </a:pPr>
            <a:r>
              <a:rPr lang="he-IL" dirty="0" err="1" smtClean="0"/>
              <a:t>אונזער</a:t>
            </a:r>
            <a:r>
              <a:rPr lang="he-IL" dirty="0" smtClean="0"/>
              <a:t> </a:t>
            </a:r>
            <a:r>
              <a:rPr lang="he-IL" dirty="0" err="1" smtClean="0"/>
              <a:t>וואָרט</a:t>
            </a:r>
            <a:endParaRPr lang="he-IL"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916832"/>
            <a:ext cx="7560840" cy="4680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39086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p:txBody>
          <a:bodyPr/>
          <a:lstStyle/>
          <a:p>
            <a:endParaRPr lang="he-IL" dirty="0"/>
          </a:p>
        </p:txBody>
      </p:sp>
      <p:sp>
        <p:nvSpPr>
          <p:cNvPr id="2" name="כותרת 1"/>
          <p:cNvSpPr>
            <a:spLocks noGrp="1"/>
          </p:cNvSpPr>
          <p:nvPr>
            <p:ph type="ctrTitle"/>
          </p:nvPr>
        </p:nvSpPr>
        <p:spPr>
          <a:xfrm>
            <a:off x="755576" y="260648"/>
            <a:ext cx="7772400" cy="1470025"/>
          </a:xfrm>
        </p:spPr>
        <p:txBody>
          <a:bodyPr>
            <a:normAutofit/>
          </a:bodyPr>
          <a:lstStyle/>
          <a:p>
            <a:pPr marL="182880" indent="0" algn="ctr">
              <a:buNone/>
            </a:pPr>
            <a:r>
              <a:rPr lang="he-IL" dirty="0" err="1" smtClean="0"/>
              <a:t>אונזער</a:t>
            </a:r>
            <a:r>
              <a:rPr lang="he-IL" dirty="0" smtClean="0"/>
              <a:t> </a:t>
            </a:r>
            <a:r>
              <a:rPr lang="he-IL" dirty="0" err="1" smtClean="0"/>
              <a:t>עקספּרצס</a:t>
            </a:r>
            <a:endParaRPr lang="he-IL"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916832"/>
            <a:ext cx="7992888"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08634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משנה 1"/>
          <p:cNvSpPr>
            <a:spLocks noGrp="1"/>
          </p:cNvSpPr>
          <p:nvPr>
            <p:ph type="subTitle" idx="1"/>
          </p:nvPr>
        </p:nvSpPr>
        <p:spPr/>
        <p:txBody>
          <a:bodyPr/>
          <a:lstStyle/>
          <a:p>
            <a:endParaRPr lang="he-IL" dirty="0"/>
          </a:p>
        </p:txBody>
      </p:sp>
      <p:sp>
        <p:nvSpPr>
          <p:cNvPr id="3" name="כותרת 2"/>
          <p:cNvSpPr>
            <a:spLocks noGrp="1"/>
          </p:cNvSpPr>
          <p:nvPr>
            <p:ph type="ctrTitle"/>
          </p:nvPr>
        </p:nvSpPr>
        <p:spPr>
          <a:xfrm>
            <a:off x="827584" y="476672"/>
            <a:ext cx="7175351" cy="1793167"/>
          </a:xfrm>
        </p:spPr>
        <p:txBody>
          <a:bodyPr/>
          <a:lstStyle/>
          <a:p>
            <a:pPr marL="182880" indent="0" algn="ctr">
              <a:buNone/>
            </a:pPr>
            <a:r>
              <a:rPr lang="he-IL" dirty="0" err="1" smtClean="0"/>
              <a:t>אונזער</a:t>
            </a:r>
            <a:r>
              <a:rPr lang="he-IL" dirty="0" smtClean="0"/>
              <a:t> </a:t>
            </a:r>
            <a:r>
              <a:rPr lang="he-IL" dirty="0" err="1" smtClean="0"/>
              <a:t>צייַטונג</a:t>
            </a:r>
            <a:endParaRPr lang="he-IL"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772816"/>
            <a:ext cx="7344817"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19637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763688" y="260648"/>
            <a:ext cx="6512511" cy="1143000"/>
          </a:xfrm>
        </p:spPr>
        <p:txBody>
          <a:bodyPr/>
          <a:lstStyle/>
          <a:p>
            <a:pPr marL="0" indent="0" algn="ctr">
              <a:buNone/>
            </a:pPr>
            <a:r>
              <a:rPr lang="he-IL" dirty="0" smtClean="0"/>
              <a:t>קאמף</a:t>
            </a:r>
            <a:endParaRPr lang="he-IL" dirty="0"/>
          </a:p>
        </p:txBody>
      </p:sp>
      <p:sp>
        <p:nvSpPr>
          <p:cNvPr id="3" name="מציין מיקום תוכן 2"/>
          <p:cNvSpPr>
            <a:spLocks noGrp="1"/>
          </p:cNvSpPr>
          <p:nvPr>
            <p:ph sz="quarter" idx="13"/>
          </p:nvPr>
        </p:nvSpPr>
        <p:spPr>
          <a:xfrm>
            <a:off x="1143000" y="1844824"/>
            <a:ext cx="6400800" cy="2361416"/>
          </a:xfrm>
        </p:spPr>
        <p:txBody>
          <a:bodyPr/>
          <a:lstStyle/>
          <a:p>
            <a:endParaRPr lang="he-IL"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438430"/>
            <a:ext cx="7848872" cy="5184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2497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475656" y="404664"/>
            <a:ext cx="6512511" cy="1143000"/>
          </a:xfrm>
        </p:spPr>
        <p:txBody>
          <a:bodyPr/>
          <a:lstStyle/>
          <a:p>
            <a:pPr marL="0" indent="0" algn="ctr">
              <a:buNone/>
            </a:pPr>
            <a:r>
              <a:rPr lang="he-IL" dirty="0" err="1" smtClean="0"/>
              <a:t>אינזל</a:t>
            </a:r>
            <a:endParaRPr lang="he-IL"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484784"/>
            <a:ext cx="8136904" cy="4680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62485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p:txBody>
          <a:bodyPr/>
          <a:lstStyle/>
          <a:p>
            <a:endParaRPr lang="he-IL"/>
          </a:p>
        </p:txBody>
      </p:sp>
      <p:sp>
        <p:nvSpPr>
          <p:cNvPr id="2" name="כותרת 1"/>
          <p:cNvSpPr>
            <a:spLocks noGrp="1"/>
          </p:cNvSpPr>
          <p:nvPr>
            <p:ph type="ctrTitle"/>
          </p:nvPr>
        </p:nvSpPr>
        <p:spPr>
          <a:xfrm>
            <a:off x="395536" y="404664"/>
            <a:ext cx="7772400" cy="1470025"/>
          </a:xfrm>
        </p:spPr>
        <p:txBody>
          <a:bodyPr>
            <a:normAutofit/>
          </a:bodyPr>
          <a:lstStyle/>
          <a:p>
            <a:pPr marL="182880" indent="0" algn="ctr">
              <a:buNone/>
            </a:pPr>
            <a:r>
              <a:rPr lang="he-IL" dirty="0" err="1" smtClean="0"/>
              <a:t>אַרְבֶּעטֶער</a:t>
            </a:r>
            <a:r>
              <a:rPr lang="he-IL" dirty="0" smtClean="0"/>
              <a:t> </a:t>
            </a:r>
            <a:r>
              <a:rPr lang="he-IL" dirty="0" err="1" smtClean="0"/>
              <a:t>פְרַיינְד</a:t>
            </a:r>
            <a:endParaRPr lang="he-IL"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1929408"/>
            <a:ext cx="6192688" cy="45239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98141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p:txBody>
          <a:bodyPr/>
          <a:lstStyle/>
          <a:p>
            <a:endParaRPr lang="he-IL" dirty="0"/>
          </a:p>
        </p:txBody>
      </p:sp>
      <p:sp>
        <p:nvSpPr>
          <p:cNvPr id="2" name="כותרת 1"/>
          <p:cNvSpPr>
            <a:spLocks noGrp="1"/>
          </p:cNvSpPr>
          <p:nvPr>
            <p:ph type="ctrTitle"/>
          </p:nvPr>
        </p:nvSpPr>
        <p:spPr>
          <a:xfrm>
            <a:off x="611560" y="332656"/>
            <a:ext cx="7772400" cy="1470025"/>
          </a:xfrm>
        </p:spPr>
        <p:txBody>
          <a:bodyPr/>
          <a:lstStyle/>
          <a:p>
            <a:pPr marL="182880" indent="0" algn="ctr">
              <a:buNone/>
            </a:pPr>
            <a:r>
              <a:rPr lang="he-IL" b="1" dirty="0" err="1"/>
              <a:t>אייניקײַט</a:t>
            </a:r>
            <a:endParaRPr lang="he-IL"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556792"/>
            <a:ext cx="7328512" cy="4464496"/>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a:ln>
            <a:noFill/>
          </a:ln>
          <a:effectLst/>
        </p:spPr>
      </p:pic>
    </p:spTree>
    <p:extLst>
      <p:ext uri="{BB962C8B-B14F-4D97-AF65-F5344CB8AC3E}">
        <p14:creationId xmlns:p14="http://schemas.microsoft.com/office/powerpoint/2010/main" val="32852923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p:txBody>
          <a:bodyPr/>
          <a:lstStyle/>
          <a:p>
            <a:endParaRPr lang="he-IL"/>
          </a:p>
        </p:txBody>
      </p:sp>
      <p:sp>
        <p:nvSpPr>
          <p:cNvPr id="2" name="כותרת 1"/>
          <p:cNvSpPr>
            <a:spLocks noGrp="1"/>
          </p:cNvSpPr>
          <p:nvPr>
            <p:ph type="ctrTitle"/>
          </p:nvPr>
        </p:nvSpPr>
        <p:spPr>
          <a:xfrm>
            <a:off x="827584" y="1196752"/>
            <a:ext cx="7772400" cy="1080120"/>
          </a:xfrm>
        </p:spPr>
        <p:txBody>
          <a:bodyPr>
            <a:normAutofit fontScale="90000"/>
          </a:bodyPr>
          <a:lstStyle/>
          <a:p>
            <a:pPr marL="182880" indent="0" algn="ctr">
              <a:buNone/>
            </a:pPr>
            <a:r>
              <a:rPr lang="he-IL" dirty="0" smtClean="0">
                <a:hlinkClick r:id="rId2" tooltip="ארבעטער צייטונג (הדף אינו קיים)"/>
              </a:rPr>
              <a:t>  </a:t>
            </a:r>
            <a:r>
              <a:rPr lang="he-IL" dirty="0" err="1" smtClean="0">
                <a:hlinkClick r:id="rId2" tooltip="ארבעטער צייטונג (הדף אינו קיים)"/>
              </a:rPr>
              <a:t>אַרבעטער־צײַטונג</a:t>
            </a:r>
            <a:r>
              <a:rPr lang="he-IL" dirty="0"/>
              <a:t> </a:t>
            </a:r>
            <a:r>
              <a:rPr lang="en-US" dirty="0" smtClean="0"/>
              <a:t/>
            </a:r>
            <a:br>
              <a:rPr lang="en-US" dirty="0" smtClean="0"/>
            </a:br>
            <a:r>
              <a:rPr lang="he-IL" dirty="0" smtClean="0"/>
              <a:t>(</a:t>
            </a:r>
            <a:r>
              <a:rPr lang="he-IL" dirty="0"/>
              <a:t>רומניה, 1921–1931)</a:t>
            </a:r>
            <a:br>
              <a:rPr lang="he-IL" dirty="0"/>
            </a:br>
            <a:endParaRPr lang="he-IL" dirty="0"/>
          </a:p>
        </p:txBody>
      </p:sp>
    </p:spTree>
    <p:extLst>
      <p:ext uri="{BB962C8B-B14F-4D97-AF65-F5344CB8AC3E}">
        <p14:creationId xmlns:p14="http://schemas.microsoft.com/office/powerpoint/2010/main" val="3049183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403648" y="332656"/>
            <a:ext cx="6512511" cy="1143000"/>
          </a:xfrm>
        </p:spPr>
        <p:txBody>
          <a:bodyPr/>
          <a:lstStyle/>
          <a:p>
            <a:pPr marL="0" indent="0" algn="ctr">
              <a:buNone/>
            </a:pPr>
            <a:r>
              <a:rPr lang="he-IL" dirty="0" err="1" smtClean="0">
                <a:hlinkClick r:id="rId2"/>
              </a:rPr>
              <a:t>בּאַלטימאָר</a:t>
            </a:r>
            <a:r>
              <a:rPr lang="he-IL" dirty="0" smtClean="0">
                <a:hlinkClick r:id="rId2"/>
              </a:rPr>
              <a:t> </a:t>
            </a:r>
            <a:r>
              <a:rPr lang="he-IL" dirty="0" err="1" smtClean="0">
                <a:hlinkClick r:id="rId2"/>
              </a:rPr>
              <a:t>אַמעריקאַנער</a:t>
            </a:r>
            <a:r>
              <a:rPr lang="he-IL" dirty="0"/>
              <a:t/>
            </a:r>
            <a:br>
              <a:rPr lang="he-IL" dirty="0"/>
            </a:br>
            <a:endParaRPr lang="he-IL" dirty="0"/>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1916832"/>
            <a:ext cx="7776864"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3442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755576" y="548680"/>
            <a:ext cx="7772400" cy="1470025"/>
          </a:xfrm>
        </p:spPr>
        <p:txBody>
          <a:bodyPr/>
          <a:lstStyle/>
          <a:p>
            <a:pPr marL="182880" indent="0" algn="ctr">
              <a:buNone/>
            </a:pPr>
            <a:r>
              <a:rPr lang="he-IL" b="1" dirty="0" err="1" smtClean="0"/>
              <a:t>בּיראָבּידזשאַנער</a:t>
            </a:r>
            <a:r>
              <a:rPr lang="he-IL" b="1" dirty="0" smtClean="0"/>
              <a:t> </a:t>
            </a:r>
            <a:r>
              <a:rPr lang="he-IL" b="1" dirty="0" err="1"/>
              <a:t>שטערן</a:t>
            </a:r>
            <a:endParaRPr lang="he-IL"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808" y="2060848"/>
            <a:ext cx="3600400" cy="3168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205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403648" y="3933056"/>
            <a:ext cx="6400800" cy="1752600"/>
          </a:xfrm>
        </p:spPr>
        <p:txBody>
          <a:bodyPr/>
          <a:lstStyle/>
          <a:p>
            <a:endParaRPr lang="he-IL"/>
          </a:p>
        </p:txBody>
      </p:sp>
      <p:sp>
        <p:nvSpPr>
          <p:cNvPr id="2" name="כותרת 1"/>
          <p:cNvSpPr>
            <a:spLocks noGrp="1"/>
          </p:cNvSpPr>
          <p:nvPr>
            <p:ph type="ctrTitle"/>
          </p:nvPr>
        </p:nvSpPr>
        <p:spPr>
          <a:xfrm>
            <a:off x="755576" y="332656"/>
            <a:ext cx="7772400" cy="1470025"/>
          </a:xfrm>
        </p:spPr>
        <p:txBody>
          <a:bodyPr/>
          <a:lstStyle/>
          <a:p>
            <a:pPr marL="182880" indent="0" algn="ctr">
              <a:buNone/>
            </a:pPr>
            <a:r>
              <a:rPr lang="he-IL" b="1" dirty="0" err="1" smtClean="0"/>
              <a:t>דאָס</a:t>
            </a:r>
            <a:r>
              <a:rPr lang="he-IL" b="1" dirty="0" smtClean="0"/>
              <a:t> </a:t>
            </a:r>
            <a:r>
              <a:rPr lang="he-IL" b="1" dirty="0" err="1" smtClean="0"/>
              <a:t>פֿרייע</a:t>
            </a:r>
            <a:r>
              <a:rPr lang="he-IL" b="1" dirty="0" smtClean="0"/>
              <a:t> </a:t>
            </a:r>
            <a:r>
              <a:rPr lang="he-IL" b="1" dirty="0" err="1" smtClean="0"/>
              <a:t>וואָרט</a:t>
            </a:r>
            <a:endParaRPr lang="he-IL"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1916832"/>
            <a:ext cx="2808312" cy="3960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7754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p:txBody>
          <a:bodyPr/>
          <a:lstStyle/>
          <a:p>
            <a:endParaRPr lang="he-IL" dirty="0"/>
          </a:p>
        </p:txBody>
      </p:sp>
      <p:sp>
        <p:nvSpPr>
          <p:cNvPr id="2" name="כותרת 1"/>
          <p:cNvSpPr>
            <a:spLocks noGrp="1"/>
          </p:cNvSpPr>
          <p:nvPr>
            <p:ph type="ctrTitle"/>
          </p:nvPr>
        </p:nvSpPr>
        <p:spPr>
          <a:xfrm>
            <a:off x="539552" y="260648"/>
            <a:ext cx="7772400" cy="1470025"/>
          </a:xfrm>
        </p:spPr>
        <p:txBody>
          <a:bodyPr/>
          <a:lstStyle/>
          <a:p>
            <a:pPr algn="r"/>
            <a:r>
              <a:rPr lang="he-IL" dirty="0" smtClean="0"/>
              <a:t>די אידּישע </a:t>
            </a:r>
            <a:r>
              <a:rPr lang="he-IL" dirty="0" err="1" smtClean="0"/>
              <a:t>שטימע</a:t>
            </a:r>
            <a:endParaRPr lang="he-IL"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4380" y="1772816"/>
            <a:ext cx="4032447"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19023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395536" y="980728"/>
            <a:ext cx="8229600" cy="2376264"/>
          </a:xfrm>
        </p:spPr>
        <p:txBody>
          <a:bodyPr/>
          <a:lstStyle/>
          <a:p>
            <a:r>
              <a:rPr lang="he-IL" u="sng" dirty="0">
                <a:hlinkClick r:id="rId2"/>
              </a:rPr>
              <a:t>די </a:t>
            </a:r>
            <a:r>
              <a:rPr lang="he-IL" u="sng" dirty="0" err="1">
                <a:hlinkClick r:id="rId2"/>
              </a:rPr>
              <a:t>צײַטונג</a:t>
            </a:r>
            <a:r>
              <a:rPr lang="he-IL" u="sng" dirty="0">
                <a:hlinkClick r:id="rId2"/>
              </a:rPr>
              <a:t>"</a:t>
            </a:r>
            <a:r>
              <a:rPr lang="he-IL" dirty="0"/>
              <a:t> (ניו-יורק)</a:t>
            </a:r>
          </a:p>
        </p:txBody>
      </p:sp>
    </p:spTree>
    <p:extLst>
      <p:ext uri="{BB962C8B-B14F-4D97-AF65-F5344CB8AC3E}">
        <p14:creationId xmlns:p14="http://schemas.microsoft.com/office/powerpoint/2010/main" val="1063256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395536" y="1412776"/>
            <a:ext cx="7704856" cy="1215008"/>
          </a:xfrm>
        </p:spPr>
        <p:txBody>
          <a:bodyPr>
            <a:normAutofit fontScale="90000"/>
          </a:bodyPr>
          <a:lstStyle/>
          <a:p>
            <a:r>
              <a:rPr lang="he-IL" u="sng" dirty="0">
                <a:hlinkClick r:id="rId2"/>
              </a:rPr>
              <a:t>"</a:t>
            </a:r>
            <a:r>
              <a:rPr lang="he-IL" u="sng" dirty="0" err="1" smtClean="0">
                <a:hlinkClick r:id="rId2"/>
              </a:rPr>
              <a:t>דער</a:t>
            </a:r>
            <a:r>
              <a:rPr lang="he-IL" u="sng" dirty="0" smtClean="0">
                <a:hlinkClick r:id="rId2"/>
              </a:rPr>
              <a:t> </a:t>
            </a:r>
            <a:r>
              <a:rPr lang="he-IL" u="sng" dirty="0" err="1" smtClean="0">
                <a:hlinkClick r:id="rId2"/>
              </a:rPr>
              <a:t>אַלגעמיינער</a:t>
            </a:r>
            <a:r>
              <a:rPr lang="he-IL" u="sng" dirty="0" smtClean="0">
                <a:hlinkClick r:id="rId2"/>
              </a:rPr>
              <a:t> </a:t>
            </a:r>
            <a:r>
              <a:rPr lang="he-IL" u="sng" dirty="0" err="1" smtClean="0">
                <a:hlinkClick r:id="rId2"/>
              </a:rPr>
              <a:t>זשורנאַל</a:t>
            </a:r>
            <a:r>
              <a:rPr lang="he-IL" u="sng" dirty="0">
                <a:hlinkClick r:id="rId2"/>
              </a:rPr>
              <a:t>"</a:t>
            </a:r>
            <a:r>
              <a:rPr lang="he-IL" dirty="0"/>
              <a:t> </a:t>
            </a:r>
            <a:r>
              <a:rPr lang="en-US" dirty="0" smtClean="0"/>
              <a:t/>
            </a:r>
            <a:br>
              <a:rPr lang="en-US" dirty="0" smtClean="0"/>
            </a:br>
            <a:r>
              <a:rPr lang="he-IL" dirty="0" smtClean="0"/>
              <a:t>(</a:t>
            </a:r>
            <a:r>
              <a:rPr lang="he-IL" i="1" dirty="0"/>
              <a:t>כתב העת הכללי</a:t>
            </a:r>
            <a:r>
              <a:rPr lang="he-IL" dirty="0"/>
              <a:t>, </a:t>
            </a:r>
            <a:r>
              <a:rPr lang="he-IL" dirty="0" smtClean="0"/>
              <a:t>ניו-ורק</a:t>
            </a:r>
            <a:r>
              <a:rPr lang="he-IL" dirty="0"/>
              <a:t>) </a:t>
            </a:r>
          </a:p>
        </p:txBody>
      </p:sp>
    </p:spTree>
    <p:extLst>
      <p:ext uri="{BB962C8B-B14F-4D97-AF65-F5344CB8AC3E}">
        <p14:creationId xmlns:p14="http://schemas.microsoft.com/office/powerpoint/2010/main" val="5658671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p:txBody>
          <a:bodyPr/>
          <a:lstStyle/>
          <a:p>
            <a:endParaRPr lang="he-IL" dirty="0"/>
          </a:p>
        </p:txBody>
      </p:sp>
      <p:sp>
        <p:nvSpPr>
          <p:cNvPr id="2" name="כותרת 1"/>
          <p:cNvSpPr>
            <a:spLocks noGrp="1"/>
          </p:cNvSpPr>
          <p:nvPr>
            <p:ph type="ctrTitle"/>
          </p:nvPr>
        </p:nvSpPr>
        <p:spPr>
          <a:xfrm>
            <a:off x="827584" y="188640"/>
            <a:ext cx="7772400" cy="1470025"/>
          </a:xfrm>
        </p:spPr>
        <p:txBody>
          <a:bodyPr>
            <a:normAutofit fontScale="90000"/>
          </a:bodyPr>
          <a:lstStyle/>
          <a:p>
            <a:pPr marL="182880" indent="0" algn="ctr">
              <a:buNone/>
            </a:pPr>
            <a:r>
              <a:rPr lang="he-IL" dirty="0" err="1"/>
              <a:t>דער</a:t>
            </a:r>
            <a:r>
              <a:rPr lang="he-IL" dirty="0"/>
              <a:t> יוד</a:t>
            </a:r>
            <a:br>
              <a:rPr lang="he-IL" dirty="0"/>
            </a:br>
            <a:endParaRPr lang="he-IL"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1268760"/>
            <a:ext cx="3960440"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456230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p:txBody>
          <a:bodyPr/>
          <a:lstStyle/>
          <a:p>
            <a:endParaRPr lang="he-IL" dirty="0"/>
          </a:p>
        </p:txBody>
      </p:sp>
      <p:sp>
        <p:nvSpPr>
          <p:cNvPr id="2" name="כותרת 1"/>
          <p:cNvSpPr>
            <a:spLocks noGrp="1"/>
          </p:cNvSpPr>
          <p:nvPr>
            <p:ph type="ctrTitle"/>
          </p:nvPr>
        </p:nvSpPr>
        <p:spPr>
          <a:xfrm>
            <a:off x="683568" y="188640"/>
            <a:ext cx="7772400" cy="1470025"/>
          </a:xfrm>
        </p:spPr>
        <p:txBody>
          <a:bodyPr/>
          <a:lstStyle/>
          <a:p>
            <a:pPr marL="182880" indent="0" algn="ctr">
              <a:buNone/>
            </a:pPr>
            <a:r>
              <a:rPr lang="he-IL" b="1" dirty="0" err="1"/>
              <a:t>דער</a:t>
            </a:r>
            <a:r>
              <a:rPr lang="he-IL" b="1" dirty="0"/>
              <a:t> </a:t>
            </a:r>
            <a:r>
              <a:rPr lang="he-IL" b="1" dirty="0" err="1"/>
              <a:t>מאָרגען</a:t>
            </a:r>
            <a:r>
              <a:rPr lang="he-IL" b="1" dirty="0"/>
              <a:t> </a:t>
            </a:r>
            <a:r>
              <a:rPr lang="he-IL" b="1" dirty="0" err="1"/>
              <a:t>זשורנאַל</a:t>
            </a:r>
            <a:r>
              <a:rPr lang="he-IL" dirty="0"/>
              <a:t> </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1628800"/>
            <a:ext cx="4752528"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51838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fontScale="90000"/>
          </a:bodyPr>
          <a:lstStyle/>
          <a:p>
            <a:r>
              <a:rPr lang="he-IL" dirty="0"/>
              <a:t/>
            </a:r>
            <a:br>
              <a:rPr lang="he-IL" dirty="0"/>
            </a:br>
            <a:r>
              <a:rPr lang="he-IL" dirty="0"/>
              <a:t> </a:t>
            </a:r>
            <a:br>
              <a:rPr lang="he-IL" dirty="0"/>
            </a:br>
            <a:endParaRPr lang="he-IL" dirty="0"/>
          </a:p>
        </p:txBody>
      </p:sp>
      <p:sp>
        <p:nvSpPr>
          <p:cNvPr id="3" name="מציין מיקום תוכן 2"/>
          <p:cNvSpPr>
            <a:spLocks noGrp="1"/>
          </p:cNvSpPr>
          <p:nvPr>
            <p:ph sz="quarter" idx="13"/>
          </p:nvPr>
        </p:nvSpPr>
        <p:spPr>
          <a:xfrm>
            <a:off x="1143000" y="692696"/>
            <a:ext cx="7605464" cy="3513544"/>
          </a:xfrm>
        </p:spPr>
        <p:txBody>
          <a:bodyPr>
            <a:normAutofit/>
          </a:bodyPr>
          <a:lstStyle/>
          <a:p>
            <a:pPr marL="365760" lvl="1" indent="0">
              <a:buNone/>
            </a:pPr>
            <a:r>
              <a:rPr lang="he-IL" sz="5400"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די אידישע </a:t>
            </a:r>
            <a:r>
              <a:rPr lang="en-US" sz="5400"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
            </a:r>
            <a:br>
              <a:rPr lang="en-US" sz="5400"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br>
            <a:r>
              <a:rPr lang="he-IL" sz="5400" b="1" dirty="0" err="1">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פֿאָלקס</a:t>
            </a:r>
            <a:r>
              <a:rPr lang="he-IL" sz="5400"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 </a:t>
            </a:r>
            <a:r>
              <a:rPr lang="he-IL" sz="5400" b="1" dirty="0" err="1">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שטימע</a:t>
            </a:r>
            <a:r>
              <a:rPr lang="he-IL" sz="5400"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 </a:t>
            </a:r>
            <a:r>
              <a:rPr lang="he-IL" sz="5400"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 </a:t>
            </a:r>
            <a:r>
              <a:rPr lang="he-IL" sz="3400" dirty="0"/>
              <a:t/>
            </a:r>
            <a:br>
              <a:rPr lang="he-IL" sz="3400" dirty="0"/>
            </a:br>
            <a:endParaRPr lang="he-IL" sz="3400" dirty="0"/>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930" y="1988840"/>
            <a:ext cx="3087674" cy="21376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4221088"/>
            <a:ext cx="3394180" cy="2236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039" y="3284984"/>
            <a:ext cx="3634333" cy="2600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40753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67544" y="404664"/>
            <a:ext cx="8229600" cy="1080120"/>
          </a:xfrm>
        </p:spPr>
        <p:txBody>
          <a:bodyPr>
            <a:normAutofit fontScale="90000"/>
          </a:bodyPr>
          <a:lstStyle/>
          <a:p>
            <a:pPr marL="0" indent="0" algn="ctr">
              <a:buNone/>
            </a:pPr>
            <a:r>
              <a:rPr lang="he-IL" b="1" dirty="0" err="1" smtClean="0"/>
              <a:t>דער</a:t>
            </a:r>
            <a:r>
              <a:rPr lang="he-IL" b="1" dirty="0" smtClean="0"/>
              <a:t> </a:t>
            </a:r>
            <a:r>
              <a:rPr lang="he-IL" b="1" dirty="0" err="1"/>
              <a:t>מאָמענט</a:t>
            </a:r>
            <a:r>
              <a:rPr lang="he-IL" dirty="0"/>
              <a:t/>
            </a:r>
            <a:br>
              <a:rPr lang="he-IL" dirty="0"/>
            </a:br>
            <a:endParaRPr lang="he-IL"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1844824"/>
            <a:ext cx="4824536"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36950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251520" y="1412776"/>
            <a:ext cx="8064896" cy="1143000"/>
          </a:xfrm>
        </p:spPr>
        <p:txBody>
          <a:bodyPr>
            <a:normAutofit fontScale="90000"/>
          </a:bodyPr>
          <a:lstStyle/>
          <a:p>
            <a:pPr marL="0" indent="0" algn="ctr">
              <a:buNone/>
            </a:pPr>
            <a:r>
              <a:rPr lang="he-IL" u="sng" dirty="0" smtClean="0">
                <a:hlinkClick r:id="rId2"/>
              </a:rPr>
              <a:t>"</a:t>
            </a:r>
            <a:r>
              <a:rPr lang="he-IL" u="sng" dirty="0" err="1" smtClean="0">
                <a:hlinkClick r:id="rId2"/>
              </a:rPr>
              <a:t>דער</a:t>
            </a:r>
            <a:r>
              <a:rPr lang="he-IL" u="sng" dirty="0" smtClean="0">
                <a:hlinkClick r:id="rId2"/>
              </a:rPr>
              <a:t> </a:t>
            </a:r>
            <a:r>
              <a:rPr lang="he-IL" u="sng" dirty="0" err="1" smtClean="0">
                <a:hlinkClick r:id="rId2"/>
              </a:rPr>
              <a:t>אַנטווערפּענער</a:t>
            </a:r>
            <a:r>
              <a:rPr lang="he-IL" u="sng" dirty="0" smtClean="0">
                <a:hlinkClick r:id="rId2"/>
              </a:rPr>
              <a:t> </a:t>
            </a:r>
            <a:r>
              <a:rPr lang="he-IL" u="sng" dirty="0" err="1" smtClean="0">
                <a:hlinkClick r:id="rId2"/>
              </a:rPr>
              <a:t>צײַטונג</a:t>
            </a:r>
            <a:r>
              <a:rPr lang="he-IL" u="sng" dirty="0" smtClean="0">
                <a:hlinkClick r:id="rId2"/>
              </a:rPr>
              <a:t>"</a:t>
            </a:r>
            <a:r>
              <a:rPr lang="he-IL" u="sng" dirty="0"/>
              <a:t/>
            </a:r>
            <a:br>
              <a:rPr lang="he-IL" u="sng" dirty="0"/>
            </a:br>
            <a:r>
              <a:rPr lang="he-IL" dirty="0"/>
              <a:t> (בלגיה) </a:t>
            </a:r>
          </a:p>
        </p:txBody>
      </p:sp>
    </p:spTree>
    <p:extLst>
      <p:ext uri="{BB962C8B-B14F-4D97-AF65-F5344CB8AC3E}">
        <p14:creationId xmlns:p14="http://schemas.microsoft.com/office/powerpoint/2010/main" val="34817229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fontScale="90000"/>
          </a:bodyPr>
          <a:lstStyle/>
          <a:p>
            <a:r>
              <a:rPr lang="he-IL" dirty="0"/>
              <a:t/>
            </a:r>
            <a:br>
              <a:rPr lang="he-IL" dirty="0"/>
            </a:br>
            <a:r>
              <a:rPr lang="he-IL" b="1" dirty="0" err="1"/>
              <a:t>דער</a:t>
            </a:r>
            <a:r>
              <a:rPr lang="he-IL" b="1" dirty="0"/>
              <a:t> </a:t>
            </a:r>
            <a:r>
              <a:rPr lang="he-IL" b="1" dirty="0" err="1"/>
              <a:t>עמעס</a:t>
            </a:r>
            <a:r>
              <a:rPr lang="he-IL" dirty="0"/>
              <a:t/>
            </a:r>
            <a:br>
              <a:rPr lang="he-IL" dirty="0"/>
            </a:br>
            <a:endParaRPr lang="he-IL"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353" y="1916832"/>
            <a:ext cx="7632848"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755576" y="560781"/>
            <a:ext cx="6264696" cy="723275"/>
          </a:xfrm>
          <a:prstGeom prst="rect">
            <a:avLst/>
          </a:prstGeom>
          <a:noFill/>
        </p:spPr>
        <p:txBody>
          <a:bodyPr wrap="square" rtlCol="1">
            <a:spAutoFit/>
          </a:bodyPr>
          <a:lstStyle/>
          <a:p>
            <a:pPr algn="ctr"/>
            <a:r>
              <a:rPr lang="he-IL" sz="4100" b="1" dirty="0" err="1">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דער</a:t>
            </a:r>
            <a:r>
              <a:rPr lang="he-IL" sz="4100"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 </a:t>
            </a:r>
            <a:r>
              <a:rPr lang="he-IL" sz="4100" b="1" dirty="0" err="1">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עמעס</a:t>
            </a:r>
            <a:endParaRPr lang="he-IL" sz="4100"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endParaRPr>
          </a:p>
        </p:txBody>
      </p:sp>
    </p:spTree>
    <p:extLst>
      <p:ext uri="{BB962C8B-B14F-4D97-AF65-F5344CB8AC3E}">
        <p14:creationId xmlns:p14="http://schemas.microsoft.com/office/powerpoint/2010/main" val="8284422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043608" y="332656"/>
            <a:ext cx="6512511" cy="1143000"/>
          </a:xfrm>
        </p:spPr>
        <p:txBody>
          <a:bodyPr>
            <a:normAutofit fontScale="90000"/>
          </a:bodyPr>
          <a:lstStyle/>
          <a:p>
            <a:pPr marL="0" indent="0" algn="ctr">
              <a:buNone/>
            </a:pPr>
            <a:r>
              <a:rPr lang="he-IL" dirty="0"/>
              <a:t/>
            </a:r>
            <a:br>
              <a:rPr lang="he-IL" dirty="0"/>
            </a:br>
            <a:r>
              <a:rPr lang="he-IL" dirty="0" err="1"/>
              <a:t>הַיְינְט</a:t>
            </a:r>
            <a:r>
              <a:rPr lang="he-IL" dirty="0"/>
              <a:t/>
            </a:r>
            <a:br>
              <a:rPr lang="he-IL" dirty="0"/>
            </a:br>
            <a:endParaRPr lang="he-IL"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9501" y="1772816"/>
            <a:ext cx="5184576" cy="44057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14860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331640" y="1412776"/>
            <a:ext cx="6400800" cy="1752600"/>
          </a:xfrm>
        </p:spPr>
        <p:txBody>
          <a:bodyPr/>
          <a:lstStyle/>
          <a:p>
            <a:r>
              <a:rPr lang="he-IL" u="sng" dirty="0">
                <a:hlinkClick r:id="rId2"/>
              </a:rPr>
              <a:t>"</a:t>
            </a:r>
            <a:r>
              <a:rPr lang="he-IL" u="sng" dirty="0" err="1" smtClean="0">
                <a:hlinkClick r:id="rId2"/>
              </a:rPr>
              <a:t>פאָרווערטס</a:t>
            </a:r>
            <a:r>
              <a:rPr lang="he-IL" u="sng" dirty="0" smtClean="0">
                <a:hlinkClick r:id="rId2"/>
              </a:rPr>
              <a:t>"</a:t>
            </a:r>
            <a:endParaRPr lang="he-IL" u="sng" dirty="0" smtClean="0"/>
          </a:p>
          <a:p>
            <a:endParaRPr lang="he-IL" dirty="0"/>
          </a:p>
        </p:txBody>
      </p:sp>
      <p:sp>
        <p:nvSpPr>
          <p:cNvPr id="2" name="כותרת 1"/>
          <p:cNvSpPr>
            <a:spLocks noGrp="1"/>
          </p:cNvSpPr>
          <p:nvPr>
            <p:ph type="ctrTitle"/>
          </p:nvPr>
        </p:nvSpPr>
        <p:spPr>
          <a:xfrm>
            <a:off x="611560" y="332656"/>
            <a:ext cx="7772400" cy="1470025"/>
          </a:xfrm>
        </p:spPr>
        <p:txBody>
          <a:bodyPr/>
          <a:lstStyle/>
          <a:p>
            <a:pPr marL="182880" indent="0" algn="ctr">
              <a:buNone/>
            </a:pPr>
            <a:r>
              <a:rPr lang="he-IL" sz="4100" dirty="0" err="1" smtClean="0"/>
              <a:t>הפורוורד</a:t>
            </a:r>
            <a:r>
              <a:rPr lang="he-IL" sz="4100" dirty="0" smtClean="0"/>
              <a:t/>
            </a:r>
            <a:br>
              <a:rPr lang="he-IL" sz="4100" dirty="0" smtClean="0"/>
            </a:br>
            <a:r>
              <a:rPr lang="en-US" sz="4100" dirty="0" smtClean="0"/>
              <a:t>Forward</a:t>
            </a:r>
            <a:endParaRPr lang="he-IL" sz="4100" dirty="0"/>
          </a:p>
        </p:txBody>
      </p:sp>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04864"/>
            <a:ext cx="6768752"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20788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67544" y="476672"/>
            <a:ext cx="8229600" cy="1143000"/>
          </a:xfrm>
        </p:spPr>
        <p:txBody>
          <a:bodyPr>
            <a:normAutofit fontScale="90000"/>
          </a:bodyPr>
          <a:lstStyle/>
          <a:p>
            <a:pPr marL="0" indent="0" algn="ctr">
              <a:buNone/>
            </a:pPr>
            <a:r>
              <a:rPr lang="he-IL" dirty="0" err="1"/>
              <a:t>וולאצלאווקער</a:t>
            </a:r>
            <a:r>
              <a:rPr lang="he-IL" dirty="0"/>
              <a:t> </a:t>
            </a:r>
            <a:r>
              <a:rPr lang="he-IL" dirty="0" err="1"/>
              <a:t>טאגבלאט</a:t>
            </a:r>
            <a:r>
              <a:rPr lang="he-IL" dirty="0"/>
              <a:t/>
            </a:r>
            <a:br>
              <a:rPr lang="he-IL" dirty="0"/>
            </a:br>
            <a:endParaRPr lang="he-IL" dirty="0"/>
          </a:p>
        </p:txBody>
      </p:sp>
      <p:sp>
        <p:nvSpPr>
          <p:cNvPr id="3" name="מציין מיקום תוכן 2"/>
          <p:cNvSpPr>
            <a:spLocks noGrp="1"/>
          </p:cNvSpPr>
          <p:nvPr>
            <p:ph sz="quarter" idx="13"/>
          </p:nvPr>
        </p:nvSpPr>
        <p:spPr/>
        <p:txBody>
          <a:bodyPr/>
          <a:lstStyle/>
          <a:p>
            <a:endParaRPr lang="he-IL"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276802"/>
            <a:ext cx="6552728" cy="46724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015201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p:txBody>
          <a:bodyPr/>
          <a:lstStyle/>
          <a:p>
            <a:endParaRPr lang="he-IL" dirty="0"/>
          </a:p>
        </p:txBody>
      </p:sp>
      <p:sp>
        <p:nvSpPr>
          <p:cNvPr id="2" name="כותרת 1"/>
          <p:cNvSpPr>
            <a:spLocks noGrp="1"/>
          </p:cNvSpPr>
          <p:nvPr>
            <p:ph type="ctrTitle"/>
          </p:nvPr>
        </p:nvSpPr>
        <p:spPr>
          <a:xfrm>
            <a:off x="683568" y="224564"/>
            <a:ext cx="7772400" cy="1470025"/>
          </a:xfrm>
        </p:spPr>
        <p:txBody>
          <a:bodyPr>
            <a:normAutofit fontScale="90000"/>
          </a:bodyPr>
          <a:lstStyle/>
          <a:p>
            <a:pPr marL="182880" indent="0" algn="ctr">
              <a:buNone/>
            </a:pPr>
            <a:r>
              <a:rPr lang="he-IL" b="1" dirty="0" err="1" smtClean="0"/>
              <a:t>זשערמינאל</a:t>
            </a:r>
            <a:r>
              <a:rPr lang="he-IL" dirty="0"/>
              <a:t/>
            </a:r>
            <a:br>
              <a:rPr lang="he-IL" dirty="0"/>
            </a:br>
            <a:endParaRPr lang="he-IL" dirty="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1694589"/>
            <a:ext cx="6624736"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777570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p:txBody>
          <a:bodyPr/>
          <a:lstStyle/>
          <a:p>
            <a:endParaRPr lang="he-IL" dirty="0"/>
          </a:p>
        </p:txBody>
      </p:sp>
      <p:sp>
        <p:nvSpPr>
          <p:cNvPr id="2" name="כותרת 1"/>
          <p:cNvSpPr>
            <a:spLocks noGrp="1"/>
          </p:cNvSpPr>
          <p:nvPr>
            <p:ph type="ctrTitle"/>
          </p:nvPr>
        </p:nvSpPr>
        <p:spPr>
          <a:xfrm>
            <a:off x="683568" y="-99392"/>
            <a:ext cx="7772400" cy="1470025"/>
          </a:xfrm>
        </p:spPr>
        <p:txBody>
          <a:bodyPr>
            <a:normAutofit fontScale="90000"/>
          </a:bodyPr>
          <a:lstStyle/>
          <a:p>
            <a:pPr marL="182880" indent="0" algn="ctr">
              <a:buNone/>
            </a:pPr>
            <a:r>
              <a:rPr lang="he-IL" dirty="0"/>
              <a:t/>
            </a:r>
            <a:br>
              <a:rPr lang="he-IL" dirty="0"/>
            </a:br>
            <a:r>
              <a:rPr lang="he-IL" b="1" dirty="0" err="1" smtClean="0"/>
              <a:t>יודישע</a:t>
            </a:r>
            <a:r>
              <a:rPr lang="he-IL" b="1" dirty="0" smtClean="0"/>
              <a:t> </a:t>
            </a:r>
            <a:r>
              <a:rPr lang="he-IL" b="1" dirty="0" err="1" smtClean="0"/>
              <a:t>וועקערדער</a:t>
            </a:r>
            <a:r>
              <a:rPr lang="he-IL" dirty="0"/>
              <a:t/>
            </a:r>
            <a:br>
              <a:rPr lang="he-IL" dirty="0"/>
            </a:br>
            <a:endParaRPr lang="he-IL" dirty="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340768"/>
            <a:ext cx="7056784"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973127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p:txBody>
          <a:bodyPr/>
          <a:lstStyle/>
          <a:p>
            <a:endParaRPr lang="he-IL"/>
          </a:p>
        </p:txBody>
      </p:sp>
      <p:sp>
        <p:nvSpPr>
          <p:cNvPr id="2" name="כותרת 1"/>
          <p:cNvSpPr>
            <a:spLocks noGrp="1"/>
          </p:cNvSpPr>
          <p:nvPr>
            <p:ph type="ctrTitle"/>
          </p:nvPr>
        </p:nvSpPr>
        <p:spPr>
          <a:xfrm>
            <a:off x="683568" y="188640"/>
            <a:ext cx="7772400" cy="1470025"/>
          </a:xfrm>
        </p:spPr>
        <p:txBody>
          <a:bodyPr>
            <a:normAutofit fontScale="90000"/>
          </a:bodyPr>
          <a:lstStyle/>
          <a:p>
            <a:pPr marL="182880" indent="0" algn="ctr">
              <a:buNone/>
            </a:pPr>
            <a:r>
              <a:rPr lang="he-IL" dirty="0" err="1">
                <a:hlinkClick r:id="rId2" tooltip="טשערנאוויצער בלעטער (הדף אינו קיים)"/>
              </a:rPr>
              <a:t>טשערנאָוויצער</a:t>
            </a:r>
            <a:r>
              <a:rPr lang="he-IL" dirty="0">
                <a:hlinkClick r:id="rId2" tooltip="טשערנאוויצער בלעטער (הדף אינו קיים)"/>
              </a:rPr>
              <a:t> </a:t>
            </a:r>
            <a:r>
              <a:rPr lang="he-IL" dirty="0" err="1" smtClean="0">
                <a:hlinkClick r:id="rId2" tooltip="טשערנאוויצער בלעטער (הדף אינו קיים)"/>
              </a:rPr>
              <a:t>בּלעטער</a:t>
            </a:r>
            <a:r>
              <a:rPr lang="he-IL" dirty="0"/>
              <a:t> </a:t>
            </a:r>
            <a:r>
              <a:rPr lang="en-US" dirty="0" smtClean="0"/>
              <a:t/>
            </a:r>
            <a:br>
              <a:rPr lang="en-US" dirty="0" smtClean="0"/>
            </a:br>
            <a:r>
              <a:rPr lang="he-IL" dirty="0" smtClean="0"/>
              <a:t>(</a:t>
            </a:r>
            <a:r>
              <a:rPr lang="he-IL" dirty="0"/>
              <a:t>רומניה, 1929–1937)</a:t>
            </a:r>
            <a:br>
              <a:rPr lang="he-IL" dirty="0"/>
            </a:br>
            <a:endParaRPr lang="he-IL" dirty="0"/>
          </a:p>
        </p:txBody>
      </p:sp>
    </p:spTree>
    <p:extLst>
      <p:ext uri="{BB962C8B-B14F-4D97-AF65-F5344CB8AC3E}">
        <p14:creationId xmlns:p14="http://schemas.microsoft.com/office/powerpoint/2010/main" val="24739468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67544" y="404664"/>
            <a:ext cx="8229600" cy="854968"/>
          </a:xfrm>
        </p:spPr>
        <p:txBody>
          <a:bodyPr>
            <a:normAutofit fontScale="90000"/>
          </a:bodyPr>
          <a:lstStyle/>
          <a:p>
            <a:pPr marL="0" indent="0" algn="ctr">
              <a:buNone/>
            </a:pPr>
            <a:r>
              <a:rPr lang="he-IL" dirty="0" err="1"/>
              <a:t>לעצטע</a:t>
            </a:r>
            <a:r>
              <a:rPr lang="he-IL" dirty="0"/>
              <a:t> </a:t>
            </a:r>
            <a:r>
              <a:rPr lang="he-IL" dirty="0" err="1"/>
              <a:t>נייעס</a:t>
            </a:r>
            <a:r>
              <a:rPr lang="he-IL" dirty="0"/>
              <a:t/>
            </a:r>
            <a:br>
              <a:rPr lang="he-IL" dirty="0"/>
            </a:br>
            <a:endParaRPr lang="he-IL" dirty="0"/>
          </a:p>
        </p:txBody>
      </p:sp>
      <p:sp>
        <p:nvSpPr>
          <p:cNvPr id="3" name="מציין מיקום תוכן 2"/>
          <p:cNvSpPr>
            <a:spLocks noGrp="1"/>
          </p:cNvSpPr>
          <p:nvPr>
            <p:ph sz="quarter" idx="13"/>
          </p:nvPr>
        </p:nvSpPr>
        <p:spPr/>
        <p:txBody>
          <a:bodyPr/>
          <a:lstStyle/>
          <a:p>
            <a:endParaRPr lang="he-IL" dirty="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124744"/>
            <a:ext cx="6984776" cy="5184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086414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907704" y="4221088"/>
            <a:ext cx="6512511" cy="1143000"/>
          </a:xfrm>
        </p:spPr>
        <p:txBody>
          <a:bodyPr/>
          <a:lstStyle/>
          <a:p>
            <a:endParaRPr lang="he-IL" dirty="0"/>
          </a:p>
        </p:txBody>
      </p:sp>
      <p:sp>
        <p:nvSpPr>
          <p:cNvPr id="3" name="מציין מיקום תוכן 2"/>
          <p:cNvSpPr>
            <a:spLocks noGrp="1"/>
          </p:cNvSpPr>
          <p:nvPr>
            <p:ph sz="quarter" idx="13"/>
          </p:nvPr>
        </p:nvSpPr>
        <p:spPr/>
        <p:txBody>
          <a:bodyPr>
            <a:normAutofit/>
          </a:bodyPr>
          <a:lstStyle/>
          <a:p>
            <a:pPr marL="45720" indent="0" algn="ctr">
              <a:buNone/>
            </a:pPr>
            <a:r>
              <a:rPr lang="he-IL" sz="4900" b="1" dirty="0" err="1" smtClean="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פְרַיינְד</a:t>
            </a:r>
            <a:endParaRPr lang="he-IL" sz="4900"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628800"/>
            <a:ext cx="7344816" cy="475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95024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p:txBody>
          <a:bodyPr/>
          <a:lstStyle/>
          <a:p>
            <a:endParaRPr lang="he-IL" dirty="0"/>
          </a:p>
        </p:txBody>
      </p:sp>
      <p:sp>
        <p:nvSpPr>
          <p:cNvPr id="2" name="כותרת 1"/>
          <p:cNvSpPr>
            <a:spLocks noGrp="1"/>
          </p:cNvSpPr>
          <p:nvPr>
            <p:ph type="ctrTitle"/>
          </p:nvPr>
        </p:nvSpPr>
        <p:spPr>
          <a:xfrm>
            <a:off x="539552" y="116632"/>
            <a:ext cx="7772400" cy="1470025"/>
          </a:xfrm>
        </p:spPr>
        <p:txBody>
          <a:bodyPr>
            <a:normAutofit fontScale="90000"/>
          </a:bodyPr>
          <a:lstStyle/>
          <a:p>
            <a:pPr marL="182880" indent="0" algn="ctr">
              <a:buNone/>
            </a:pPr>
            <a:r>
              <a:rPr lang="en-US" sz="3100" dirty="0" smtClean="0"/>
              <a:t> FREIE ARBETTER STIMME</a:t>
            </a:r>
            <a:r>
              <a:rPr lang="he-IL" dirty="0" smtClean="0"/>
              <a:t/>
            </a:r>
            <a:br>
              <a:rPr lang="he-IL" dirty="0" smtClean="0"/>
            </a:br>
            <a:r>
              <a:rPr lang="he-IL" dirty="0" err="1" smtClean="0"/>
              <a:t>פרייַע</a:t>
            </a:r>
            <a:r>
              <a:rPr lang="he-IL" dirty="0" smtClean="0"/>
              <a:t> </a:t>
            </a:r>
            <a:r>
              <a:rPr lang="he-IL" dirty="0" err="1" smtClean="0"/>
              <a:t>אַרבּעטער</a:t>
            </a:r>
            <a:r>
              <a:rPr lang="he-IL" dirty="0" smtClean="0"/>
              <a:t> </a:t>
            </a:r>
            <a:r>
              <a:rPr lang="he-IL" dirty="0" err="1"/>
              <a:t>שטימע</a:t>
            </a:r>
            <a:r>
              <a:rPr lang="he-IL" dirty="0"/>
              <a:t/>
            </a:r>
            <a:br>
              <a:rPr lang="he-IL" dirty="0"/>
            </a:br>
            <a:endParaRPr lang="he-IL" dirty="0"/>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659951"/>
            <a:ext cx="6336704" cy="43356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41319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p:txBody>
          <a:bodyPr/>
          <a:lstStyle/>
          <a:p>
            <a:endParaRPr lang="he-IL" dirty="0"/>
          </a:p>
        </p:txBody>
      </p:sp>
      <p:sp>
        <p:nvSpPr>
          <p:cNvPr id="2" name="כותרת 1"/>
          <p:cNvSpPr>
            <a:spLocks noGrp="1"/>
          </p:cNvSpPr>
          <p:nvPr>
            <p:ph type="ctrTitle"/>
          </p:nvPr>
        </p:nvSpPr>
        <p:spPr>
          <a:xfrm>
            <a:off x="539552" y="548680"/>
            <a:ext cx="7772400" cy="864095"/>
          </a:xfrm>
        </p:spPr>
        <p:txBody>
          <a:bodyPr>
            <a:normAutofit fontScale="90000"/>
          </a:bodyPr>
          <a:lstStyle/>
          <a:p>
            <a:pPr marL="182880" indent="0" algn="ctr">
              <a:buNone/>
            </a:pPr>
            <a:r>
              <a:rPr lang="he-IL" dirty="0" err="1" smtClean="0"/>
              <a:t>פ</a:t>
            </a:r>
            <a:r>
              <a:rPr lang="he-IL" dirty="0" err="1" smtClean="0"/>
              <a:t>ֿ</a:t>
            </a:r>
            <a:r>
              <a:rPr lang="he-IL" dirty="0" err="1" smtClean="0"/>
              <a:t>רימאָרגן</a:t>
            </a:r>
            <a:r>
              <a:rPr lang="he-IL" dirty="0"/>
              <a:t/>
            </a:r>
            <a:br>
              <a:rPr lang="he-IL" dirty="0"/>
            </a:br>
            <a:endParaRPr lang="he-IL" dirty="0"/>
          </a:p>
        </p:txBody>
      </p:sp>
    </p:spTree>
    <p:extLst>
      <p:ext uri="{BB962C8B-B14F-4D97-AF65-F5344CB8AC3E}">
        <p14:creationId xmlns:p14="http://schemas.microsoft.com/office/powerpoint/2010/main" val="31814897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p:txBody>
          <a:bodyPr/>
          <a:lstStyle/>
          <a:p>
            <a:endParaRPr lang="he-IL" dirty="0"/>
          </a:p>
        </p:txBody>
      </p:sp>
      <p:sp>
        <p:nvSpPr>
          <p:cNvPr id="2" name="כותרת 1"/>
          <p:cNvSpPr>
            <a:spLocks noGrp="1"/>
          </p:cNvSpPr>
          <p:nvPr>
            <p:ph type="ctrTitle"/>
          </p:nvPr>
        </p:nvSpPr>
        <p:spPr>
          <a:xfrm>
            <a:off x="1057049" y="188640"/>
            <a:ext cx="7772400" cy="1470025"/>
          </a:xfrm>
        </p:spPr>
        <p:txBody>
          <a:bodyPr>
            <a:normAutofit fontScale="90000"/>
          </a:bodyPr>
          <a:lstStyle/>
          <a:p>
            <a:pPr marL="182880" indent="0" algn="ctr">
              <a:buNone/>
            </a:pPr>
            <a:r>
              <a:rPr lang="he-IL" dirty="0" err="1"/>
              <a:t>קורנטין</a:t>
            </a:r>
            <a:r>
              <a:rPr lang="he-IL" dirty="0"/>
              <a:t/>
            </a:r>
            <a:br>
              <a:rPr lang="he-IL" dirty="0"/>
            </a:br>
            <a:endParaRPr lang="he-IL" dirty="0"/>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340768"/>
            <a:ext cx="7128791"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077504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p:txBody>
          <a:bodyPr/>
          <a:lstStyle/>
          <a:p>
            <a:endParaRPr lang="he-IL" dirty="0"/>
          </a:p>
        </p:txBody>
      </p:sp>
      <p:sp>
        <p:nvSpPr>
          <p:cNvPr id="2" name="כותרת 1"/>
          <p:cNvSpPr>
            <a:spLocks noGrp="1"/>
          </p:cNvSpPr>
          <p:nvPr>
            <p:ph type="ctrTitle"/>
          </p:nvPr>
        </p:nvSpPr>
        <p:spPr>
          <a:xfrm>
            <a:off x="683568" y="136832"/>
            <a:ext cx="7772400" cy="1470025"/>
          </a:xfrm>
        </p:spPr>
        <p:txBody>
          <a:bodyPr>
            <a:normAutofit/>
          </a:bodyPr>
          <a:lstStyle/>
          <a:p>
            <a:endParaRPr lang="he-IL" sz="1800" dirty="0">
              <a:latin typeface="+mn-lt"/>
              <a:ea typeface="+mn-ea"/>
              <a:cs typeface="+mn-cs"/>
            </a:endParaRPr>
          </a:p>
        </p:txBody>
      </p:sp>
      <p:sp>
        <p:nvSpPr>
          <p:cNvPr id="4" name="מלבן 3"/>
          <p:cNvSpPr/>
          <p:nvPr/>
        </p:nvSpPr>
        <p:spPr>
          <a:xfrm>
            <a:off x="1979712" y="548680"/>
            <a:ext cx="4950296" cy="646331"/>
          </a:xfrm>
          <a:prstGeom prst="rect">
            <a:avLst/>
          </a:prstGeom>
        </p:spPr>
        <p:txBody>
          <a:bodyPr wrap="square">
            <a:spAutoFit/>
          </a:bodyPr>
          <a:lstStyle/>
          <a:p>
            <a:r>
              <a:rPr lang="he-IL" dirty="0" smtClean="0">
                <a:hlinkClick r:id="rId2" tooltip="קורות העתים (הדף אינו קיים)"/>
              </a:rPr>
              <a:t>קורות העתים</a:t>
            </a:r>
            <a:r>
              <a:rPr lang="he-IL" dirty="0" smtClean="0"/>
              <a:t> - </a:t>
            </a:r>
            <a:r>
              <a:rPr lang="he-IL" dirty="0"/>
              <a:t>העיתון הראשון ביידיש, יצא לאור </a:t>
            </a:r>
            <a:r>
              <a:rPr lang="he-IL" dirty="0" err="1"/>
              <a:t>ב</a:t>
            </a:r>
            <a:r>
              <a:rPr lang="he-IL" dirty="0" err="1">
                <a:hlinkClick r:id="rId3" tooltip="יאשי"/>
              </a:rPr>
              <a:t>יאשי</a:t>
            </a:r>
            <a:r>
              <a:rPr lang="he-IL" dirty="0"/>
              <a:t>, </a:t>
            </a:r>
            <a:r>
              <a:rPr lang="he-IL" dirty="0">
                <a:hlinkClick r:id="rId4" tooltip="נסיכות מולדובה"/>
              </a:rPr>
              <a:t>נסיכות מולדובה</a:t>
            </a:r>
            <a:r>
              <a:rPr lang="he-IL" dirty="0"/>
              <a:t>, ב-1855</a:t>
            </a:r>
          </a:p>
        </p:txBody>
      </p:sp>
      <p:pic>
        <p:nvPicPr>
          <p:cNvPr id="2048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1560" y="1772816"/>
            <a:ext cx="7272808" cy="45679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21567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331640" y="2780928"/>
            <a:ext cx="6400800" cy="1752600"/>
          </a:xfrm>
        </p:spPr>
        <p:txBody>
          <a:bodyPr/>
          <a:lstStyle/>
          <a:p>
            <a:pPr algn="r"/>
            <a:r>
              <a:rPr lang="he-IL" dirty="0" smtClean="0"/>
              <a:t>לפי שם העיתון נמצאה תמונת דף ראשון:</a:t>
            </a:r>
            <a:endParaRPr lang="en-US" dirty="0" smtClean="0"/>
          </a:p>
          <a:p>
            <a:r>
              <a:rPr lang="en-US" dirty="0" smtClean="0"/>
              <a:t>https://he.wikipedia.org/wiki/</a:t>
            </a:r>
            <a:endParaRPr lang="he-IL" dirty="0"/>
          </a:p>
        </p:txBody>
      </p:sp>
      <p:sp>
        <p:nvSpPr>
          <p:cNvPr id="2" name="כותרת 1"/>
          <p:cNvSpPr>
            <a:spLocks noGrp="1"/>
          </p:cNvSpPr>
          <p:nvPr>
            <p:ph type="ctrTitle"/>
          </p:nvPr>
        </p:nvSpPr>
        <p:spPr>
          <a:xfrm>
            <a:off x="755576" y="260648"/>
            <a:ext cx="7772400" cy="1470025"/>
          </a:xfrm>
        </p:spPr>
        <p:txBody>
          <a:bodyPr/>
          <a:lstStyle/>
          <a:p>
            <a:pPr marL="182880" indent="0" algn="r">
              <a:buNone/>
            </a:pPr>
            <a:r>
              <a:rPr lang="he-IL" dirty="0" smtClean="0"/>
              <a:t>קישור</a:t>
            </a:r>
            <a:r>
              <a:rPr lang="he-IL" dirty="0" smtClean="0"/>
              <a:t>:</a:t>
            </a:r>
            <a:endParaRPr lang="he-IL" dirty="0"/>
          </a:p>
        </p:txBody>
      </p:sp>
    </p:spTree>
    <p:extLst>
      <p:ext uri="{BB962C8B-B14F-4D97-AF65-F5344CB8AC3E}">
        <p14:creationId xmlns:p14="http://schemas.microsoft.com/office/powerpoint/2010/main" val="244251263"/>
      </p:ext>
    </p:extLst>
  </p:cSld>
  <p:clrMapOvr>
    <a:masterClrMapping/>
  </p:clrMapOvr>
</p:sld>
</file>

<file path=ppt/theme/theme1.xml><?xml version="1.0" encoding="utf-8"?>
<a:theme xmlns:a="http://schemas.openxmlformats.org/drawingml/2006/main" name="זרם מדחף">
  <a:themeElements>
    <a:clrScheme name="זרם מדחף">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זרם מדחף">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זרם מדחף">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Override1.xml><?xml version="1.0" encoding="utf-8"?>
<a:themeOverride xmlns:a="http://schemas.openxmlformats.org/drawingml/2006/main">
  <a:clrScheme name="זרם מדחף">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themeOverride>
</file>

<file path=ppt/theme/themeOverride2.xml><?xml version="1.0" encoding="utf-8"?>
<a:themeOverride xmlns:a="http://schemas.openxmlformats.org/drawingml/2006/main">
  <a:clrScheme name="זרם מדחף">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themeOverride>
</file>

<file path=docProps/app.xml><?xml version="1.0" encoding="utf-8"?>
<Properties xmlns="http://schemas.openxmlformats.org/officeDocument/2006/extended-properties" xmlns:vt="http://schemas.openxmlformats.org/officeDocument/2006/docPropsVTypes">
  <Template/>
  <TotalTime>244</TotalTime>
  <Words>110</Words>
  <Application>Microsoft Office PowerPoint</Application>
  <PresentationFormat>‫הצגה על המסך (4:3)</PresentationFormat>
  <Paragraphs>63</Paragraphs>
  <Slides>37</Slides>
  <Notes>0</Notes>
  <HiddenSlides>0</HiddenSlides>
  <MMClips>0</MMClips>
  <ScaleCrop>false</ScaleCrop>
  <HeadingPairs>
    <vt:vector size="4" baseType="variant">
      <vt:variant>
        <vt:lpstr>ערכת נושא</vt:lpstr>
      </vt:variant>
      <vt:variant>
        <vt:i4>1</vt:i4>
      </vt:variant>
      <vt:variant>
        <vt:lpstr>כותרות שקופיות</vt:lpstr>
      </vt:variant>
      <vt:variant>
        <vt:i4>37</vt:i4>
      </vt:variant>
    </vt:vector>
  </HeadingPairs>
  <TitlesOfParts>
    <vt:vector size="38" baseType="lpstr">
      <vt:lpstr>זרם מדחף</vt:lpstr>
      <vt:lpstr>עיתונים ביידיש  </vt:lpstr>
      <vt:lpstr>מהי עיתונות יידיש</vt:lpstr>
      <vt:lpstr> התכנים המגדירים עיתון יידיש :    • ידיעות וכתבות מן העולם הרחב: הגם שהעיתונים באתר טבועים בחותם יהודי, רבים מהם ראו עצמם עוסקים בנושאים אוניברסאליים ומחויבים לספק לקוראיהם גם ידיעות כלליות. לכן עיתוני-יידיש מהווים מאגרי מידע היסטוריים . בתחום זה מצטיינים במיוחד העיתונים היומיים. ​ ​ • ידיעות וכתבות מן העולם היהודי:  מטבע הדברים כאשר הכותבים והעורכים היו יהודים – הוקדש מקום נרחב במיוחד לתכנים יהודיים. רוב העיתונים לא התמקדו בקהילה שבה התפרסמו בלבד, אלא הפנו מבט גם לפזורה היהודית כולה. לכן נמצא בעיתון ידיעות רבות על המאורעות המרכזיים בתולדות היהודים במאות ה-19 וה-20, ועל התהליכים שאפיינו את ההיסטוריה שלהם, מקבלת האמנציפציה (המאה ה-18) וההגירה למערב ועד השואה, העליות, הקמת מדינת ישראל, הקונפליקט היהודי-ערבי, ועוד. במקביל נמצא במדורי העיתון השונים פרטים עשירים במיוחד על הקהילות השייכות לאזור שבו התפרסם העיתון או כתב-העת. ​  ​ • ספרות, מסות ודברי מחקר: עיתוני יידיש שימשו בסיס לחיבורים שאינם עיתונאיים באופיים. חלק מן העיתונים וכתבי העת כוללים בתוכם גם יצירות ספרות למבוגרים ולילדים. אחדים מהם גם חורגים מעבר לפובליציסטיקה לעבר ההגות והמסאות, ויש אף המפרסמים מאמרים מדעיים בתוכם.</vt:lpstr>
      <vt:lpstr>מצגת של PowerPoint</vt:lpstr>
      <vt:lpstr>אונזער וואָרט</vt:lpstr>
      <vt:lpstr>אונזער עקספּרצס</vt:lpstr>
      <vt:lpstr>אונזער צייַטונג</vt:lpstr>
      <vt:lpstr>קאמף</vt:lpstr>
      <vt:lpstr>אינזל</vt:lpstr>
      <vt:lpstr>אַרְבֶּעטֶער פְרַיינְד</vt:lpstr>
      <vt:lpstr>אייניקײַט</vt:lpstr>
      <vt:lpstr>  אַרבעטער־צײַטונג  (רומניה, 1921–1931) </vt:lpstr>
      <vt:lpstr>בּאַלטימאָר אַמעריקאַנער </vt:lpstr>
      <vt:lpstr>בּיראָבּידזשאַנער שטערן</vt:lpstr>
      <vt:lpstr>דאָס פֿרייע וואָרט</vt:lpstr>
      <vt:lpstr>די אידּישע שטימע</vt:lpstr>
      <vt:lpstr>די צײַטונג" (ניו-יורק)</vt:lpstr>
      <vt:lpstr>"דער אַלגעמיינער זשורנאַל"  (כתב העת הכללי, ניו-ורק) </vt:lpstr>
      <vt:lpstr>דער יוד </vt:lpstr>
      <vt:lpstr>דער מאָרגען זשורנאַל </vt:lpstr>
      <vt:lpstr>   </vt:lpstr>
      <vt:lpstr>דער מאָמענט </vt:lpstr>
      <vt:lpstr>"דער אַנטווערפּענער צײַטונג"  (בלגיה) </vt:lpstr>
      <vt:lpstr> דער עמעס </vt:lpstr>
      <vt:lpstr> הַיְינְט </vt:lpstr>
      <vt:lpstr>הפורוורד Forward</vt:lpstr>
      <vt:lpstr>וולאצלאווקער טאגבלאט </vt:lpstr>
      <vt:lpstr>זשערמינאל </vt:lpstr>
      <vt:lpstr> יודישע וועקערדער </vt:lpstr>
      <vt:lpstr>טשערנאָוויצער בּלעטער  (רומניה, 1929–1937) </vt:lpstr>
      <vt:lpstr>לעצטע נייעס </vt:lpstr>
      <vt:lpstr>מצגת של PowerPoint</vt:lpstr>
      <vt:lpstr> FREIE ARBETTER STIMME פרייַע אַרבּעטער שטימע </vt:lpstr>
      <vt:lpstr>פֿרימאָרגן </vt:lpstr>
      <vt:lpstr>קורנטין </vt:lpstr>
      <vt:lpstr>מצגת של PowerPoint</vt:lpstr>
      <vt:lpstr>קישור:</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אַרְבֶּעטֶער פְרַיינְד,</dc:title>
  <dc:creator>user</dc:creator>
  <cp:lastModifiedBy>user</cp:lastModifiedBy>
  <cp:revision>38</cp:revision>
  <dcterms:created xsi:type="dcterms:W3CDTF">2018-12-30T20:04:30Z</dcterms:created>
  <dcterms:modified xsi:type="dcterms:W3CDTF">2019-01-14T14:58:06Z</dcterms:modified>
</cp:coreProperties>
</file>