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8" r:id="rId1"/>
  </p:sldMasterIdLst>
  <p:sldIdLst>
    <p:sldId id="256" r:id="rId2"/>
    <p:sldId id="257" r:id="rId3"/>
    <p:sldId id="263" r:id="rId4"/>
    <p:sldId id="265" r:id="rId5"/>
    <p:sldId id="258" r:id="rId6"/>
    <p:sldId id="260" r:id="rId7"/>
    <p:sldId id="259" r:id="rId8"/>
    <p:sldId id="264" r:id="rId9"/>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85" d="100"/>
          <a:sy n="85" d="100"/>
        </p:scale>
        <p:origin x="-152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886D4ACF-9CF2-427E-AF68-3CB27D1FD4BD}" type="datetimeFigureOut">
              <a:rPr lang="he-IL" smtClean="0"/>
              <a:t>כ"ד/ניסן/תשע"ט</a:t>
            </a:fld>
            <a:endParaRPr lang="he-IL"/>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he-IL"/>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1517AD8-27ED-4A73-B416-8F0538A65152}" type="slidenum">
              <a:rPr lang="he-IL" smtClean="0"/>
              <a:t>‹#›</a:t>
            </a:fld>
            <a:endParaRPr lang="he-IL"/>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B1517AD8-27ED-4A73-B416-8F0538A65152}" type="slidenum">
              <a:rPr lang="he-IL" smtClean="0"/>
              <a:t>‹#›</a:t>
            </a:fld>
            <a:endParaRPr lang="he-IL"/>
          </a:p>
        </p:txBody>
      </p:sp>
      <p:sp>
        <p:nvSpPr>
          <p:cNvPr id="11" name="Title 10"/>
          <p:cNvSpPr>
            <a:spLocks noGrp="1"/>
          </p:cNvSpPr>
          <p:nvPr>
            <p:ph type="title"/>
          </p:nvPr>
        </p:nvSpPr>
        <p:spPr/>
        <p:txBody>
          <a:bodyPr/>
          <a:lstStyle/>
          <a:p>
            <a:r>
              <a:rPr lang="he-IL" smtClean="0"/>
              <a:t>לחץ כדי לערוך סגנון כותרת של תבנית בסיס</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B1517AD8-27ED-4A73-B416-8F0538A65152}" type="slidenum">
              <a:rPr lang="he-IL" smtClean="0"/>
              <a:t>‹#›</a:t>
            </a:fld>
            <a:endParaRPr lang="he-I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B1517AD8-27ED-4A73-B416-8F0538A65152}" type="slidenum">
              <a:rPr lang="he-IL" smtClean="0"/>
              <a:t>‹#›</a:t>
            </a:fld>
            <a:endParaRPr lang="he-IL"/>
          </a:p>
        </p:txBody>
      </p:sp>
      <p:sp>
        <p:nvSpPr>
          <p:cNvPr id="12" name="Title 11"/>
          <p:cNvSpPr>
            <a:spLocks noGrp="1"/>
          </p:cNvSpPr>
          <p:nvPr>
            <p:ph type="title"/>
          </p:nvPr>
        </p:nvSpPr>
        <p:spPr/>
        <p:txBody>
          <a:bodyPr/>
          <a:lstStyle>
            <a:lvl1pPr>
              <a:defRPr>
                <a:solidFill>
                  <a:schemeClr val="tx2"/>
                </a:solidFill>
              </a:defRPr>
            </a:lvl1pPr>
          </a:lstStyle>
          <a:p>
            <a:r>
              <a:rPr lang="he-IL" smtClean="0"/>
              <a:t>לחץ כדי לערוך סגנון כותרת של תבנית בסיס</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e-IL" smtClean="0"/>
              <a:t>לחץ כדי לערוך סגנון כותרת של תבנית בסיס</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B1517AD8-27ED-4A73-B416-8F0538A65152}" type="slidenum">
              <a:rPr lang="he-IL" smtClean="0"/>
              <a:t>‹#›</a:t>
            </a:fld>
            <a:endParaRPr lang="he-IL"/>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B1517AD8-27ED-4A73-B416-8F0538A65152}" type="slidenum">
              <a:rPr lang="he-IL" smtClean="0"/>
              <a:t>‹#›</a:t>
            </a:fld>
            <a:endParaRPr lang="he-IL"/>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B1517AD8-27ED-4A73-B416-8F0538A65152}" type="slidenum">
              <a:rPr lang="he-IL" smtClean="0"/>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he-IL" smtClean="0"/>
              <a:t>לחץ כדי לערוך סגנון כותרת של תבנית בסיס</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B1517AD8-27ED-4A73-B416-8F0538A65152}" type="slidenum">
              <a:rPr lang="he-IL" smtClean="0"/>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he-IL" smtClean="0"/>
              <a:t>לחץ כדי לערוך סגנון כותרת של תבנית בסיס</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B1517AD8-27ED-4A73-B416-8F0538A65152}" type="slidenum">
              <a:rPr lang="he-IL" smtClean="0"/>
              <a:t>‹#›</a:t>
            </a:fld>
            <a:endParaRPr lang="he-I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p:txBody>
          <a:bodyPr vert="eaVert" anchor="ct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B1517AD8-27ED-4A73-B416-8F0538A65152}" type="slidenum">
              <a:rPr lang="he-IL" smtClean="0"/>
              <a:t>‹#›</a:t>
            </a:fld>
            <a:endParaRPr lang="he-IL"/>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886D4ACF-9CF2-427E-AF68-3CB27D1FD4BD}" type="datetimeFigureOut">
              <a:rPr lang="he-IL" smtClean="0"/>
              <a:t>כ"ד/ניסן/תשע"ט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B1517AD8-27ED-4A73-B416-8F0538A65152}" type="slidenum">
              <a:rPr lang="he-IL" smtClean="0"/>
              <a:t>‹#›</a:t>
            </a:fld>
            <a:endParaRPr lang="he-IL"/>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886D4ACF-9CF2-427E-AF68-3CB27D1FD4BD}" type="datetimeFigureOut">
              <a:rPr lang="he-IL" smtClean="0"/>
              <a:t>כ"ד/ניסן/תשע"ט</a:t>
            </a:fld>
            <a:endParaRPr lang="he-IL"/>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he-IL"/>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B1517AD8-27ED-4A73-B416-8F0538A65152}" type="slidenum">
              <a:rPr lang="he-IL" smtClean="0"/>
              <a:t>‹#›</a:t>
            </a:fld>
            <a:endParaRPr lang="he-IL"/>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1" eaLnBrk="1" latinLnBrk="0" hangingPunct="1">
        <a:spcBef>
          <a:spcPct val="0"/>
        </a:spcBef>
        <a:buNone/>
        <a:defRPr sz="5400" kern="1200">
          <a:solidFill>
            <a:schemeClr val="tx2"/>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65760" indent="-365760" algn="r" defTabSz="914400" rtl="1"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r" defTabSz="914400" rtl="1"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r" defTabSz="914400" rtl="1"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r" defTabSz="914400" rtl="1"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r" defTabSz="914400" rtl="1"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r" defTabSz="914400" rtl="1"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r" defTabSz="914400" rtl="1"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r" defTabSz="914400" rtl="1"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r" defTabSz="914400" rtl="1"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323528" y="2372265"/>
            <a:ext cx="8136904" cy="2016223"/>
          </a:xfrm>
        </p:spPr>
        <p:txBody>
          <a:bodyPr>
            <a:noAutofit/>
          </a:bodyPr>
          <a:lstStyle/>
          <a:p>
            <a:r>
              <a:rPr lang="he-IL" sz="8000" dirty="0" smtClean="0">
                <a:latin typeface="FrankRuehl" panose="020E0503060101010101" pitchFamily="34" charset="-79"/>
                <a:cs typeface="+mn-cs"/>
              </a:rPr>
              <a:t>"עיתונות יידיש"</a:t>
            </a:r>
            <a:br>
              <a:rPr lang="he-IL" sz="8000" dirty="0" smtClean="0">
                <a:latin typeface="FrankRuehl" panose="020E0503060101010101" pitchFamily="34" charset="-79"/>
                <a:cs typeface="+mn-cs"/>
              </a:rPr>
            </a:br>
            <a:r>
              <a:rPr lang="he-IL" sz="3200" dirty="0" err="1" smtClean="0">
                <a:latin typeface="Guttman Frnew" panose="02010401010101010101" pitchFamily="2" charset="-79"/>
                <a:cs typeface="+mn-cs"/>
              </a:rPr>
              <a:t>צוגערייט</a:t>
            </a:r>
            <a:r>
              <a:rPr lang="he-IL" sz="3200" dirty="0" smtClean="0">
                <a:latin typeface="Guttman Frnew" panose="02010401010101010101" pitchFamily="2" charset="-79"/>
                <a:cs typeface="+mn-cs"/>
              </a:rPr>
              <a:t> פון : איתי אורן   </a:t>
            </a:r>
            <a:br>
              <a:rPr lang="he-IL" sz="3200" dirty="0" smtClean="0">
                <a:latin typeface="Guttman Frnew" panose="02010401010101010101" pitchFamily="2" charset="-79"/>
                <a:cs typeface="+mn-cs"/>
              </a:rPr>
            </a:br>
            <a:r>
              <a:rPr lang="he-IL" sz="3200" dirty="0" smtClean="0">
                <a:latin typeface="Guttman Frnew" panose="02010401010101010101" pitchFamily="2" charset="-79"/>
                <a:cs typeface="+mn-cs"/>
              </a:rPr>
              <a:t>2018- 2019 – תשע"ט </a:t>
            </a:r>
            <a:br>
              <a:rPr lang="he-IL" sz="3200" dirty="0" smtClean="0">
                <a:latin typeface="Guttman Frnew" panose="02010401010101010101" pitchFamily="2" charset="-79"/>
                <a:cs typeface="+mn-cs"/>
              </a:rPr>
            </a:br>
            <a:r>
              <a:rPr lang="he-IL" sz="3200" dirty="0" err="1" smtClean="0">
                <a:latin typeface="Guttman Frnew" panose="02010401010101010101" pitchFamily="2" charset="-79"/>
                <a:cs typeface="+mn-cs"/>
              </a:rPr>
              <a:t>שולע</a:t>
            </a:r>
            <a:r>
              <a:rPr lang="he-IL" sz="3200" dirty="0" smtClean="0">
                <a:latin typeface="Guttman Frnew" panose="02010401010101010101" pitchFamily="2" charset="-79"/>
                <a:cs typeface="+mn-cs"/>
              </a:rPr>
              <a:t> : אורט חולון </a:t>
            </a:r>
            <a:br>
              <a:rPr lang="he-IL" sz="3200" dirty="0" smtClean="0">
                <a:latin typeface="Guttman Frnew" panose="02010401010101010101" pitchFamily="2" charset="-79"/>
                <a:cs typeface="+mn-cs"/>
              </a:rPr>
            </a:br>
            <a:endParaRPr lang="he-IL" sz="8000" dirty="0">
              <a:latin typeface="Guttman Frnew" panose="02010401010101010101" pitchFamily="2" charset="-79"/>
              <a:cs typeface="+mn-cs"/>
            </a:endParaRPr>
          </a:p>
        </p:txBody>
      </p:sp>
      <p:sp>
        <p:nvSpPr>
          <p:cNvPr id="3" name="כותרת משנה 2"/>
          <p:cNvSpPr>
            <a:spLocks noGrp="1"/>
          </p:cNvSpPr>
          <p:nvPr>
            <p:ph type="subTitle" idx="1"/>
          </p:nvPr>
        </p:nvSpPr>
        <p:spPr/>
        <p:txBody>
          <a:bodyPr>
            <a:normAutofit/>
          </a:bodyPr>
          <a:lstStyle/>
          <a:p>
            <a:r>
              <a:rPr lang="he-IL" sz="2800" dirty="0" smtClean="0">
                <a:solidFill>
                  <a:schemeClr val="tx1"/>
                </a:solidFill>
                <a:latin typeface="Guttman Frnew" panose="02010401010101010101" pitchFamily="2" charset="-79"/>
              </a:rPr>
              <a:t>-בתמיכת הרשות הלאומית לתרבות יידיש- </a:t>
            </a:r>
            <a:endParaRPr lang="he-IL" sz="2800" dirty="0">
              <a:solidFill>
                <a:schemeClr val="tx1"/>
              </a:solidFill>
              <a:latin typeface="Guttman Frnew" panose="02010401010101010101" pitchFamily="2" charset="-79"/>
            </a:endParaRPr>
          </a:p>
        </p:txBody>
      </p:sp>
      <p:pic>
        <p:nvPicPr>
          <p:cNvPr id="4" name="תמונה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4388488"/>
            <a:ext cx="5580112" cy="1839223"/>
          </a:xfrm>
          <a:prstGeom prst="rect">
            <a:avLst/>
          </a:prstGeom>
        </p:spPr>
      </p:pic>
    </p:spTree>
    <p:extLst>
      <p:ext uri="{BB962C8B-B14F-4D97-AF65-F5344CB8AC3E}">
        <p14:creationId xmlns:p14="http://schemas.microsoft.com/office/powerpoint/2010/main" val="3835447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476672"/>
            <a:ext cx="4412111" cy="6030754"/>
          </a:xfrm>
          <a:prstGeom prst="rect">
            <a:avLst/>
          </a:prstGeom>
        </p:spPr>
      </p:pic>
      <p:sp>
        <p:nvSpPr>
          <p:cNvPr id="5" name="TextBox 4"/>
          <p:cNvSpPr txBox="1"/>
          <p:nvPr/>
        </p:nvSpPr>
        <p:spPr>
          <a:xfrm>
            <a:off x="3995936" y="404664"/>
            <a:ext cx="4896544" cy="1569660"/>
          </a:xfrm>
          <a:prstGeom prst="rect">
            <a:avLst/>
          </a:prstGeom>
          <a:noFill/>
        </p:spPr>
        <p:txBody>
          <a:bodyPr wrap="square" rtlCol="1">
            <a:spAutoFit/>
          </a:bodyPr>
          <a:lstStyle/>
          <a:p>
            <a:r>
              <a:rPr lang="he-IL" sz="3200" dirty="0" smtClean="0">
                <a:latin typeface="FrankRuehl" panose="020E0503060101010101" pitchFamily="34" charset="-79"/>
              </a:rPr>
              <a:t>שם העיתון : </a:t>
            </a:r>
          </a:p>
          <a:p>
            <a:r>
              <a:rPr lang="he-IL" sz="3200" dirty="0" smtClean="0">
                <a:latin typeface="FrankRuehl" panose="020E0503060101010101" pitchFamily="34" charset="-79"/>
              </a:rPr>
              <a:t>די </a:t>
            </a:r>
            <a:r>
              <a:rPr lang="he-IL" sz="3200" dirty="0" err="1" smtClean="0">
                <a:latin typeface="FrankRuehl" panose="020E0503060101010101" pitchFamily="34" charset="-79"/>
              </a:rPr>
              <a:t>צייַטונג</a:t>
            </a:r>
            <a:r>
              <a:rPr lang="he-IL" sz="3200" dirty="0" smtClean="0">
                <a:latin typeface="FrankRuehl" panose="020E0503060101010101" pitchFamily="34" charset="-79"/>
              </a:rPr>
              <a:t> : "</a:t>
            </a:r>
            <a:r>
              <a:rPr lang="he-IL" sz="3200" dirty="0" err="1" smtClean="0">
                <a:latin typeface="FrankRuehl" panose="020E0503060101010101" pitchFamily="34" charset="-79"/>
              </a:rPr>
              <a:t>דער</a:t>
            </a:r>
            <a:r>
              <a:rPr lang="he-IL" sz="3200" dirty="0" smtClean="0">
                <a:latin typeface="FrankRuehl" panose="020E0503060101010101" pitchFamily="34" charset="-79"/>
              </a:rPr>
              <a:t> יוד "</a:t>
            </a:r>
          </a:p>
          <a:p>
            <a:r>
              <a:rPr lang="en-US" sz="3200" dirty="0" smtClean="0">
                <a:latin typeface="FrankRuehl" panose="020E0503060101010101" pitchFamily="34" charset="-79"/>
              </a:rPr>
              <a:t>Der Jude</a:t>
            </a:r>
            <a:endParaRPr lang="he-IL" sz="3200" dirty="0">
              <a:latin typeface="FrankRuehl" panose="020E0503060101010101" pitchFamily="34" charset="-79"/>
            </a:endParaRPr>
          </a:p>
        </p:txBody>
      </p:sp>
    </p:spTree>
    <p:extLst>
      <p:ext uri="{BB962C8B-B14F-4D97-AF65-F5344CB8AC3E}">
        <p14:creationId xmlns:p14="http://schemas.microsoft.com/office/powerpoint/2010/main" val="10621216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9" y="0"/>
            <a:ext cx="6408712" cy="6858000"/>
          </a:xfrm>
          <a:prstGeom prst="rect">
            <a:avLst/>
          </a:prstGeom>
        </p:spPr>
      </p:pic>
    </p:spTree>
    <p:extLst>
      <p:ext uri="{BB962C8B-B14F-4D97-AF65-F5344CB8AC3E}">
        <p14:creationId xmlns:p14="http://schemas.microsoft.com/office/powerpoint/2010/main" val="2360816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259632" y="1052736"/>
            <a:ext cx="6777318" cy="1227926"/>
          </a:xfrm>
        </p:spPr>
        <p:txBody>
          <a:bodyPr/>
          <a:lstStyle/>
          <a:p>
            <a:r>
              <a:rPr lang="he-IL" sz="3200" dirty="0" smtClean="0"/>
              <a:t>מטרת </a:t>
            </a:r>
            <a:r>
              <a:rPr lang="he-IL" sz="3200" dirty="0" smtClean="0"/>
              <a:t>העיתון</a:t>
            </a:r>
            <a:endParaRPr lang="he-IL" sz="3200" dirty="0"/>
          </a:p>
        </p:txBody>
      </p:sp>
      <p:sp>
        <p:nvSpPr>
          <p:cNvPr id="3" name="כותרת משנה 2"/>
          <p:cNvSpPr>
            <a:spLocks noGrp="1"/>
          </p:cNvSpPr>
          <p:nvPr>
            <p:ph type="subTitle" idx="1"/>
          </p:nvPr>
        </p:nvSpPr>
        <p:spPr>
          <a:xfrm>
            <a:off x="1403648" y="2564904"/>
            <a:ext cx="6408712" cy="2160240"/>
          </a:xfrm>
        </p:spPr>
        <p:txBody>
          <a:bodyPr>
            <a:normAutofit fontScale="32500" lnSpcReduction="20000"/>
          </a:bodyPr>
          <a:lstStyle/>
          <a:p>
            <a:r>
              <a:rPr lang="he-IL" sz="6400" dirty="0"/>
              <a:t>'</a:t>
            </a:r>
            <a:r>
              <a:rPr lang="he-IL" sz="6400" dirty="0" err="1"/>
              <a:t>דער</a:t>
            </a:r>
            <a:r>
              <a:rPr lang="he-IL" sz="6400" dirty="0"/>
              <a:t> יוד' היה הפרסום הפריודי הראשון ביידיש במזרח אירופה שהמו"ל שלו לא היה אדם פרטי אלא גוף ציבורי – הוצאת '</a:t>
            </a:r>
            <a:r>
              <a:rPr lang="he-IL" sz="6400" dirty="0" err="1"/>
              <a:t>אחיאסף</a:t>
            </a:r>
            <a:r>
              <a:rPr lang="he-IL" sz="6400" dirty="0"/>
              <a:t>', ההוצאה לאור העברית, שפעלה בוורשה ברוח ציונית ובהשראתו של אחד העם. עצם העובדה שההוצאה הזאת (המו"ל של 'לוח </a:t>
            </a:r>
            <a:r>
              <a:rPr lang="he-IL" sz="6400" dirty="0" err="1"/>
              <a:t>אחיאסף</a:t>
            </a:r>
            <a:r>
              <a:rPr lang="he-IL" sz="6400" dirty="0"/>
              <a:t>' ושל 'השלח') החליטה לפרסם כתב-עת ביידיש מוכיחה את עליית מעמדה </a:t>
            </a:r>
            <a:r>
              <a:rPr lang="he-IL" sz="6400" dirty="0" smtClean="0"/>
              <a:t>התרבותי של שפת היידיש. </a:t>
            </a:r>
            <a:endParaRPr lang="he-IL" sz="1800" dirty="0"/>
          </a:p>
        </p:txBody>
      </p:sp>
    </p:spTree>
    <p:extLst>
      <p:ext uri="{BB962C8B-B14F-4D97-AF65-F5344CB8AC3E}">
        <p14:creationId xmlns:p14="http://schemas.microsoft.com/office/powerpoint/2010/main" val="3294492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899592" y="19108"/>
            <a:ext cx="7772400" cy="1470025"/>
          </a:xfrm>
        </p:spPr>
        <p:txBody>
          <a:bodyPr/>
          <a:lstStyle/>
          <a:p>
            <a:r>
              <a:rPr lang="he-IL" u="sng" dirty="0" smtClean="0"/>
              <a:t>מקום התפוצה של העיתון  : </a:t>
            </a:r>
            <a:endParaRPr lang="he-IL" u="sng" dirty="0"/>
          </a:p>
        </p:txBody>
      </p:sp>
      <p:sp>
        <p:nvSpPr>
          <p:cNvPr id="3" name="כותרת משנה 2"/>
          <p:cNvSpPr>
            <a:spLocks noGrp="1"/>
          </p:cNvSpPr>
          <p:nvPr>
            <p:ph type="subTitle" idx="1"/>
          </p:nvPr>
        </p:nvSpPr>
        <p:spPr>
          <a:xfrm>
            <a:off x="899592" y="1700808"/>
            <a:ext cx="7120880" cy="1752600"/>
          </a:xfrm>
        </p:spPr>
        <p:txBody>
          <a:bodyPr>
            <a:normAutofit/>
          </a:bodyPr>
          <a:lstStyle/>
          <a:p>
            <a:r>
              <a:rPr lang="he-IL" sz="2400" dirty="0" err="1" smtClean="0">
                <a:solidFill>
                  <a:schemeClr val="tx1"/>
                </a:solidFill>
              </a:rPr>
              <a:t>דער</a:t>
            </a:r>
            <a:r>
              <a:rPr lang="he-IL" sz="2400" dirty="0" smtClean="0">
                <a:solidFill>
                  <a:schemeClr val="tx1"/>
                </a:solidFill>
              </a:rPr>
              <a:t> יוד' ('היהודי'); שבועון (בהתחלה: דו-שבועון) שהופיע בין השנים 1902-1899; נערך בוורשה ונדפס בקראקוב. </a:t>
            </a:r>
            <a:endParaRPr lang="he-IL" sz="2400" dirty="0">
              <a:solidFill>
                <a:schemeClr val="tx1"/>
              </a:solidFill>
            </a:endParaRPr>
          </a:p>
        </p:txBody>
      </p:sp>
      <p:sp>
        <p:nvSpPr>
          <p:cNvPr id="4" name="TextBox 3"/>
          <p:cNvSpPr txBox="1"/>
          <p:nvPr/>
        </p:nvSpPr>
        <p:spPr>
          <a:xfrm>
            <a:off x="467544" y="4563727"/>
            <a:ext cx="7848872" cy="1569660"/>
          </a:xfrm>
          <a:prstGeom prst="rect">
            <a:avLst/>
          </a:prstGeom>
          <a:noFill/>
        </p:spPr>
        <p:txBody>
          <a:bodyPr wrap="square" rtlCol="1">
            <a:spAutoFit/>
          </a:bodyPr>
          <a:lstStyle/>
          <a:p>
            <a:r>
              <a:rPr lang="he-IL" sz="3200" dirty="0" err="1" smtClean="0"/>
              <a:t>דער</a:t>
            </a:r>
            <a:r>
              <a:rPr lang="he-IL" sz="3200" dirty="0" smtClean="0"/>
              <a:t> </a:t>
            </a:r>
            <a:r>
              <a:rPr lang="he-IL" sz="3200" dirty="0" err="1" smtClean="0"/>
              <a:t>יאָד</a:t>
            </a:r>
            <a:r>
              <a:rPr lang="he-IL" sz="3200" dirty="0" smtClean="0"/>
              <a:t> (</a:t>
            </a:r>
            <a:r>
              <a:rPr lang="he-IL" sz="3200" dirty="0" err="1" smtClean="0"/>
              <a:t>דער</a:t>
            </a:r>
            <a:r>
              <a:rPr lang="he-IL" sz="3200" dirty="0" smtClean="0"/>
              <a:t> </a:t>
            </a:r>
            <a:r>
              <a:rPr lang="he-IL" sz="3200" dirty="0" smtClean="0"/>
              <a:t>יוד</a:t>
            </a:r>
            <a:r>
              <a:rPr lang="he-IL" sz="3200" dirty="0" smtClean="0"/>
              <a:t>); </a:t>
            </a:r>
            <a:r>
              <a:rPr lang="he-IL" sz="3200" dirty="0" err="1" smtClean="0"/>
              <a:t>איז</a:t>
            </a:r>
            <a:r>
              <a:rPr lang="he-IL" sz="3200" dirty="0" smtClean="0"/>
              <a:t> אַ </a:t>
            </a:r>
            <a:r>
              <a:rPr lang="he-IL" sz="3200" dirty="0" err="1" smtClean="0"/>
              <a:t>וואָכנשריפֿט</a:t>
            </a:r>
            <a:r>
              <a:rPr lang="he-IL" sz="3200" dirty="0" smtClean="0"/>
              <a:t> </a:t>
            </a:r>
            <a:r>
              <a:rPr lang="he-IL" sz="3200" dirty="0" err="1" smtClean="0"/>
              <a:t>וואָס</a:t>
            </a:r>
            <a:r>
              <a:rPr lang="he-IL" sz="3200" dirty="0" smtClean="0"/>
              <a:t> </a:t>
            </a:r>
            <a:r>
              <a:rPr lang="he-IL" sz="3200" dirty="0" err="1" smtClean="0"/>
              <a:t>איז</a:t>
            </a:r>
            <a:r>
              <a:rPr lang="he-IL" sz="3200" dirty="0" smtClean="0"/>
              <a:t> </a:t>
            </a:r>
            <a:r>
              <a:rPr lang="he-IL" sz="3200" dirty="0" err="1" smtClean="0"/>
              <a:t>געווען</a:t>
            </a:r>
            <a:r>
              <a:rPr lang="he-IL" sz="3200" dirty="0" smtClean="0"/>
              <a:t> </a:t>
            </a:r>
            <a:r>
              <a:rPr lang="he-IL" sz="3200" dirty="0" err="1" smtClean="0"/>
              <a:t>צווישן</a:t>
            </a:r>
            <a:r>
              <a:rPr lang="he-IL" sz="3200" dirty="0" smtClean="0"/>
              <a:t> 1902-1899; </a:t>
            </a:r>
            <a:r>
              <a:rPr lang="he-IL" sz="3200" dirty="0" smtClean="0"/>
              <a:t>און </a:t>
            </a:r>
            <a:r>
              <a:rPr lang="he-IL" sz="3200" dirty="0" err="1" smtClean="0"/>
              <a:t>רעדאַקטירט</a:t>
            </a:r>
            <a:r>
              <a:rPr lang="he-IL" sz="3200" dirty="0" smtClean="0"/>
              <a:t> </a:t>
            </a:r>
            <a:r>
              <a:rPr lang="he-IL" sz="3200" dirty="0" err="1" smtClean="0"/>
              <a:t>געוואָרן</a:t>
            </a:r>
            <a:r>
              <a:rPr lang="he-IL" sz="3200" dirty="0" smtClean="0"/>
              <a:t> אין </a:t>
            </a:r>
            <a:r>
              <a:rPr lang="he-IL" sz="3200" dirty="0" err="1" smtClean="0"/>
              <a:t>וואַרשע</a:t>
            </a:r>
            <a:r>
              <a:rPr lang="he-IL" sz="3200" dirty="0" smtClean="0"/>
              <a:t> </a:t>
            </a:r>
            <a:r>
              <a:rPr lang="he-IL" sz="3200" dirty="0" smtClean="0"/>
              <a:t>און </a:t>
            </a:r>
            <a:r>
              <a:rPr lang="he-IL" sz="3200" dirty="0" err="1" smtClean="0"/>
              <a:t>געדרוקט</a:t>
            </a:r>
            <a:r>
              <a:rPr lang="he-IL" sz="3200" dirty="0" smtClean="0"/>
              <a:t> </a:t>
            </a:r>
            <a:r>
              <a:rPr lang="he-IL" sz="3200" dirty="0" err="1" smtClean="0"/>
              <a:t>געוואָרן</a:t>
            </a:r>
            <a:r>
              <a:rPr lang="he-IL" sz="3200" dirty="0" smtClean="0"/>
              <a:t> אין </a:t>
            </a:r>
            <a:r>
              <a:rPr lang="he-IL" sz="3200" dirty="0" err="1" smtClean="0"/>
              <a:t>קראַקאָוו</a:t>
            </a:r>
            <a:r>
              <a:rPr lang="he-IL" sz="3200" dirty="0" smtClean="0"/>
              <a:t>.</a:t>
            </a:r>
            <a:endParaRPr lang="he-IL" sz="3200" dirty="0"/>
          </a:p>
        </p:txBody>
      </p:sp>
      <p:sp>
        <p:nvSpPr>
          <p:cNvPr id="5" name="TextBox 4"/>
          <p:cNvSpPr txBox="1"/>
          <p:nvPr/>
        </p:nvSpPr>
        <p:spPr>
          <a:xfrm>
            <a:off x="1979712" y="3789040"/>
            <a:ext cx="5040560" cy="461665"/>
          </a:xfrm>
          <a:prstGeom prst="rect">
            <a:avLst/>
          </a:prstGeom>
          <a:noFill/>
        </p:spPr>
        <p:txBody>
          <a:bodyPr wrap="square" rtlCol="1">
            <a:spAutoFit/>
          </a:bodyPr>
          <a:lstStyle/>
          <a:p>
            <a:pPr algn="ctr"/>
            <a:r>
              <a:rPr lang="he-IL" sz="2400" u="sng" dirty="0" smtClean="0"/>
              <a:t>די </a:t>
            </a:r>
            <a:r>
              <a:rPr lang="he-IL" sz="2400" u="sng" dirty="0" err="1" smtClean="0"/>
              <a:t>פֿאַרשפּרייַטונג</a:t>
            </a:r>
            <a:r>
              <a:rPr lang="he-IL" sz="2400" u="sng" dirty="0" smtClean="0"/>
              <a:t> פֿון </a:t>
            </a:r>
            <a:r>
              <a:rPr lang="he-IL" sz="2400" u="sng" dirty="0" err="1" smtClean="0"/>
              <a:t>דער</a:t>
            </a:r>
            <a:r>
              <a:rPr lang="he-IL" sz="2400" u="sng" dirty="0" smtClean="0"/>
              <a:t> </a:t>
            </a:r>
            <a:r>
              <a:rPr lang="he-IL" sz="2400" u="sng" dirty="0" err="1" smtClean="0"/>
              <a:t>צייטונג</a:t>
            </a:r>
            <a:r>
              <a:rPr lang="he-IL" u="sng" dirty="0" smtClean="0"/>
              <a:t>:</a:t>
            </a:r>
            <a:endParaRPr lang="he-IL" u="sng" dirty="0"/>
          </a:p>
        </p:txBody>
      </p:sp>
    </p:spTree>
    <p:extLst>
      <p:ext uri="{BB962C8B-B14F-4D97-AF65-F5344CB8AC3E}">
        <p14:creationId xmlns:p14="http://schemas.microsoft.com/office/powerpoint/2010/main" val="248766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מציין מיקום תוכן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52120" y="2204864"/>
            <a:ext cx="3168352" cy="4320480"/>
          </a:xfrm>
        </p:spPr>
      </p:pic>
      <p:sp>
        <p:nvSpPr>
          <p:cNvPr id="3" name="כותרת 2"/>
          <p:cNvSpPr>
            <a:spLocks noGrp="1"/>
          </p:cNvSpPr>
          <p:nvPr>
            <p:ph type="title"/>
          </p:nvPr>
        </p:nvSpPr>
        <p:spPr/>
        <p:txBody>
          <a:bodyPr/>
          <a:lstStyle/>
          <a:p>
            <a:r>
              <a:rPr lang="he-IL" dirty="0" smtClean="0"/>
              <a:t>מחיר העיתון:</a:t>
            </a:r>
            <a:endParaRPr lang="he-IL" dirty="0"/>
          </a:p>
        </p:txBody>
      </p:sp>
      <p:pic>
        <p:nvPicPr>
          <p:cNvPr id="5" name="תמונה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2083" y="2276872"/>
            <a:ext cx="3096344" cy="4392489"/>
          </a:xfrm>
          <a:prstGeom prst="rect">
            <a:avLst/>
          </a:prstGeom>
        </p:spPr>
      </p:pic>
    </p:spTree>
    <p:extLst>
      <p:ext uri="{BB962C8B-B14F-4D97-AF65-F5344CB8AC3E}">
        <p14:creationId xmlns:p14="http://schemas.microsoft.com/office/powerpoint/2010/main" val="1675420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467544" y="908720"/>
            <a:ext cx="8928992" cy="3877815"/>
          </a:xfrm>
        </p:spPr>
        <p:txBody>
          <a:bodyPr>
            <a:normAutofit/>
          </a:bodyPr>
          <a:lstStyle/>
          <a:p>
            <a:r>
              <a:rPr lang="he-IL" sz="1600" dirty="0">
                <a:cs typeface="+mj-cs"/>
              </a:rPr>
              <a:t>עיתון יצא לאור על ידי חברת </a:t>
            </a:r>
            <a:r>
              <a:rPr lang="he-IL" sz="1600" dirty="0" err="1">
                <a:cs typeface="+mj-cs"/>
              </a:rPr>
              <a:t>אחיאסף</a:t>
            </a:r>
            <a:r>
              <a:rPr lang="he-IL" sz="1600" dirty="0">
                <a:cs typeface="+mj-cs"/>
              </a:rPr>
              <a:t>, ונערך על ידי יהושע </a:t>
            </a:r>
            <a:r>
              <a:rPr lang="he-IL" sz="1600" dirty="0" err="1">
                <a:cs typeface="+mj-cs"/>
              </a:rPr>
              <a:t>חנא</a:t>
            </a:r>
            <a:r>
              <a:rPr lang="he-IL" sz="1600" dirty="0">
                <a:cs typeface="+mj-cs"/>
              </a:rPr>
              <a:t> </a:t>
            </a:r>
            <a:r>
              <a:rPr lang="he-IL" sz="1600" dirty="0" err="1">
                <a:cs typeface="+mj-cs"/>
              </a:rPr>
              <a:t>רבניצקי</a:t>
            </a:r>
            <a:r>
              <a:rPr lang="he-IL" sz="1600" dirty="0">
                <a:cs typeface="+mj-cs"/>
              </a:rPr>
              <a:t> ויוסף לוריא</a:t>
            </a:r>
            <a:r>
              <a:rPr lang="he-IL" sz="1600" dirty="0" smtClean="0">
                <a:cs typeface="+mj-cs"/>
              </a:rPr>
              <a:t>.</a:t>
            </a:r>
          </a:p>
          <a:p>
            <a:r>
              <a:rPr lang="he-IL" sz="1600" dirty="0" smtClean="0">
                <a:cs typeface="+mj-cs"/>
              </a:rPr>
              <a:t>גוף </a:t>
            </a:r>
            <a:r>
              <a:rPr lang="he-IL" sz="1600" dirty="0">
                <a:cs typeface="+mj-cs"/>
              </a:rPr>
              <a:t>ציבורי – </a:t>
            </a:r>
            <a:r>
              <a:rPr lang="he-IL" sz="1600" u="sng" dirty="0">
                <a:cs typeface="+mj-cs"/>
              </a:rPr>
              <a:t>הוצאת '</a:t>
            </a:r>
            <a:r>
              <a:rPr lang="he-IL" sz="1600" u="sng" dirty="0" err="1">
                <a:cs typeface="+mj-cs"/>
              </a:rPr>
              <a:t>אחיאסף</a:t>
            </a:r>
            <a:r>
              <a:rPr lang="he-IL" sz="1600" u="sng" dirty="0">
                <a:cs typeface="+mj-cs"/>
              </a:rPr>
              <a:t>', </a:t>
            </a:r>
            <a:r>
              <a:rPr lang="he-IL" sz="1600" dirty="0">
                <a:cs typeface="+mj-cs"/>
              </a:rPr>
              <a:t>ההוצאה לאור העברית, שפעלה בוורשה ברוח ציונית ובהשראתו של אחד העם. עצם העובדה שההוצאה הזאת (המו"ל של 'לוח </a:t>
            </a:r>
            <a:r>
              <a:rPr lang="he-IL" sz="1600" dirty="0" err="1">
                <a:cs typeface="+mj-cs"/>
              </a:rPr>
              <a:t>אחיאסף</a:t>
            </a:r>
            <a:r>
              <a:rPr lang="he-IL" sz="1600" dirty="0">
                <a:cs typeface="+mj-cs"/>
              </a:rPr>
              <a:t>' ושל 'השלח') החליטה </a:t>
            </a:r>
            <a:r>
              <a:rPr lang="he-IL" sz="1600" dirty="0" smtClean="0">
                <a:cs typeface="+mj-cs"/>
              </a:rPr>
              <a:t>לפנות להוצאתו </a:t>
            </a:r>
            <a:r>
              <a:rPr lang="he-IL" sz="1600" dirty="0">
                <a:cs typeface="+mj-cs"/>
              </a:rPr>
              <a:t>של '</a:t>
            </a:r>
            <a:r>
              <a:rPr lang="he-IL" sz="1600" dirty="0" err="1">
                <a:cs typeface="+mj-cs"/>
              </a:rPr>
              <a:t>דער</a:t>
            </a:r>
            <a:r>
              <a:rPr lang="he-IL" sz="1600" dirty="0">
                <a:cs typeface="+mj-cs"/>
              </a:rPr>
              <a:t> יוד' </a:t>
            </a:r>
            <a:r>
              <a:rPr lang="he-IL" sz="1600" dirty="0" smtClean="0">
                <a:cs typeface="+mj-cs"/>
              </a:rPr>
              <a:t>ולהזמין את המו"ל </a:t>
            </a:r>
            <a:r>
              <a:rPr lang="he-IL" sz="1600" dirty="0">
                <a:cs typeface="+mj-cs"/>
              </a:rPr>
              <a:t>את יהושע </a:t>
            </a:r>
            <a:r>
              <a:rPr lang="he-IL" sz="1600" dirty="0" err="1">
                <a:cs typeface="+mj-cs"/>
              </a:rPr>
              <a:t>חנא</a:t>
            </a:r>
            <a:r>
              <a:rPr lang="he-IL" sz="1600" dirty="0">
                <a:cs typeface="+mj-cs"/>
              </a:rPr>
              <a:t> </a:t>
            </a:r>
            <a:r>
              <a:rPr lang="he-IL" sz="1600" dirty="0" err="1">
                <a:cs typeface="+mj-cs"/>
              </a:rPr>
              <a:t>רבניצקי</a:t>
            </a:r>
            <a:r>
              <a:rPr lang="he-IL" sz="1600" dirty="0">
                <a:cs typeface="+mj-cs"/>
              </a:rPr>
              <a:t> (1944-1859) לבוא לוורשה, והוא היה לעורכו הראשון, אף  ששהה בעיר הזאת זמן קצר וניהל את עיקר עבודת העריכה מאודסה. מגל'  21 ב-1899  התמנה לעורך הפעיל הציוני ואיש החינוך יוסף לוריא (1937-1871), והוא שימש בתפקיד זה עד לסגירתו של השבועון בסוף 1902 (בדרך כלל לא צוין תפקידו כעורך על גבי השבועון</a:t>
            </a:r>
            <a:r>
              <a:rPr lang="he-IL" sz="1600" dirty="0" smtClean="0">
                <a:cs typeface="+mj-cs"/>
              </a:rPr>
              <a:t>).עצם הופעת כתב-עת </a:t>
            </a:r>
            <a:r>
              <a:rPr lang="he-IL" sz="1600" dirty="0" smtClean="0">
                <a:cs typeface="+mj-cs"/>
              </a:rPr>
              <a:t>ביידיש </a:t>
            </a:r>
            <a:r>
              <a:rPr lang="he-IL" sz="1600" dirty="0">
                <a:cs typeface="+mj-cs"/>
              </a:rPr>
              <a:t>מוכיחה את עליית מעמדה </a:t>
            </a:r>
            <a:r>
              <a:rPr lang="he-IL" sz="1600" dirty="0" smtClean="0">
                <a:cs typeface="+mj-cs"/>
              </a:rPr>
              <a:t>התרבותי של שפת היידיש</a:t>
            </a:r>
            <a:endParaRPr lang="he-IL" sz="1600" dirty="0" smtClean="0">
              <a:cs typeface="+mj-cs"/>
            </a:endParaRPr>
          </a:p>
        </p:txBody>
      </p:sp>
      <p:sp>
        <p:nvSpPr>
          <p:cNvPr id="2" name="כותרת 1"/>
          <p:cNvSpPr>
            <a:spLocks noGrp="1"/>
          </p:cNvSpPr>
          <p:nvPr>
            <p:ph type="title"/>
          </p:nvPr>
        </p:nvSpPr>
        <p:spPr>
          <a:xfrm>
            <a:off x="776177" y="24738"/>
            <a:ext cx="7756263" cy="1054250"/>
          </a:xfrm>
        </p:spPr>
        <p:txBody>
          <a:bodyPr/>
          <a:lstStyle/>
          <a:p>
            <a:pPr algn="ctr"/>
            <a:r>
              <a:rPr lang="he-IL" sz="3200" b="1" dirty="0" smtClean="0"/>
              <a:t>עורכי העיתון:</a:t>
            </a:r>
            <a:endParaRPr lang="he-IL" sz="3200" b="1" dirty="0"/>
          </a:p>
        </p:txBody>
      </p:sp>
      <p:sp>
        <p:nvSpPr>
          <p:cNvPr id="4" name="TextBox 3"/>
          <p:cNvSpPr txBox="1"/>
          <p:nvPr/>
        </p:nvSpPr>
        <p:spPr>
          <a:xfrm>
            <a:off x="395536" y="4065223"/>
            <a:ext cx="8532440" cy="2031325"/>
          </a:xfrm>
          <a:prstGeom prst="rect">
            <a:avLst/>
          </a:prstGeom>
          <a:noFill/>
        </p:spPr>
        <p:txBody>
          <a:bodyPr wrap="square" rtlCol="1">
            <a:spAutoFit/>
          </a:bodyPr>
          <a:lstStyle/>
          <a:p>
            <a:r>
              <a:rPr lang="he-IL" dirty="0" smtClean="0">
                <a:cs typeface="+mj-cs"/>
              </a:rPr>
              <a:t>די </a:t>
            </a:r>
            <a:r>
              <a:rPr lang="he-IL" dirty="0" err="1" smtClean="0">
                <a:cs typeface="+mj-cs"/>
              </a:rPr>
              <a:t>צייַטונג</a:t>
            </a:r>
            <a:r>
              <a:rPr lang="he-IL" dirty="0" smtClean="0">
                <a:cs typeface="+mj-cs"/>
              </a:rPr>
              <a:t> </a:t>
            </a:r>
            <a:r>
              <a:rPr lang="he-IL" dirty="0" err="1" smtClean="0">
                <a:cs typeface="+mj-cs"/>
              </a:rPr>
              <a:t>איז</a:t>
            </a:r>
            <a:r>
              <a:rPr lang="he-IL" dirty="0" smtClean="0">
                <a:cs typeface="+mj-cs"/>
              </a:rPr>
              <a:t> </a:t>
            </a:r>
            <a:r>
              <a:rPr lang="he-IL" dirty="0" err="1" smtClean="0">
                <a:cs typeface="+mj-cs"/>
              </a:rPr>
              <a:t>ארויס</a:t>
            </a:r>
            <a:r>
              <a:rPr lang="he-IL" dirty="0" smtClean="0">
                <a:cs typeface="+mj-cs"/>
              </a:rPr>
              <a:t> </a:t>
            </a:r>
            <a:r>
              <a:rPr lang="he-IL" dirty="0" smtClean="0">
                <a:cs typeface="+mj-cs"/>
              </a:rPr>
              <a:t>דורך די </a:t>
            </a:r>
            <a:r>
              <a:rPr lang="he-IL" dirty="0" err="1" smtClean="0">
                <a:cs typeface="+mj-cs"/>
              </a:rPr>
              <a:t>פֿירמע</a:t>
            </a:r>
            <a:r>
              <a:rPr lang="he-IL" dirty="0" smtClean="0">
                <a:cs typeface="+mj-cs"/>
              </a:rPr>
              <a:t> "</a:t>
            </a:r>
            <a:r>
              <a:rPr lang="he-IL" dirty="0" err="1" smtClean="0">
                <a:cs typeface="+mj-cs"/>
              </a:rPr>
              <a:t>אחיאסף</a:t>
            </a:r>
            <a:r>
              <a:rPr lang="he-IL" dirty="0" smtClean="0">
                <a:cs typeface="+mj-cs"/>
              </a:rPr>
              <a:t>" </a:t>
            </a:r>
            <a:r>
              <a:rPr lang="he-IL" dirty="0" smtClean="0">
                <a:cs typeface="+mj-cs"/>
              </a:rPr>
              <a:t>און </a:t>
            </a:r>
            <a:r>
              <a:rPr lang="he-IL" dirty="0" err="1" smtClean="0">
                <a:cs typeface="+mj-cs"/>
              </a:rPr>
              <a:t>רעדאַקטירט</a:t>
            </a:r>
            <a:r>
              <a:rPr lang="he-IL" dirty="0" smtClean="0">
                <a:cs typeface="+mj-cs"/>
              </a:rPr>
              <a:t> </a:t>
            </a:r>
            <a:r>
              <a:rPr lang="he-IL" dirty="0" err="1" smtClean="0">
                <a:cs typeface="+mj-cs"/>
              </a:rPr>
              <a:t>געוואָרן</a:t>
            </a:r>
            <a:r>
              <a:rPr lang="he-IL" dirty="0" smtClean="0">
                <a:cs typeface="+mj-cs"/>
              </a:rPr>
              <a:t>  </a:t>
            </a:r>
            <a:r>
              <a:rPr lang="he-IL" dirty="0" smtClean="0">
                <a:cs typeface="+mj-cs"/>
              </a:rPr>
              <a:t>דורך יהושע </a:t>
            </a:r>
            <a:r>
              <a:rPr lang="he-IL" dirty="0" err="1" smtClean="0">
                <a:cs typeface="+mj-cs"/>
              </a:rPr>
              <a:t>חנא</a:t>
            </a:r>
            <a:r>
              <a:rPr lang="he-IL" dirty="0" smtClean="0">
                <a:cs typeface="+mj-cs"/>
              </a:rPr>
              <a:t> </a:t>
            </a:r>
            <a:r>
              <a:rPr lang="he-IL" dirty="0" err="1" smtClean="0">
                <a:cs typeface="+mj-cs"/>
              </a:rPr>
              <a:t>רבניצקי</a:t>
            </a:r>
            <a:r>
              <a:rPr lang="he-IL" dirty="0" smtClean="0">
                <a:cs typeface="+mj-cs"/>
              </a:rPr>
              <a:t> </a:t>
            </a:r>
            <a:r>
              <a:rPr lang="he-IL" dirty="0" smtClean="0">
                <a:cs typeface="+mj-cs"/>
              </a:rPr>
              <a:t>און יוסף לוריאַ </a:t>
            </a:r>
            <a:r>
              <a:rPr lang="he-IL" dirty="0" smtClean="0">
                <a:cs typeface="+mj-cs"/>
              </a:rPr>
              <a:t>. "</a:t>
            </a:r>
            <a:r>
              <a:rPr lang="he-IL" dirty="0" err="1" smtClean="0">
                <a:cs typeface="+mj-cs"/>
              </a:rPr>
              <a:t>אחיאסף</a:t>
            </a:r>
            <a:r>
              <a:rPr lang="he-IL" dirty="0" smtClean="0">
                <a:cs typeface="+mj-cs"/>
              </a:rPr>
              <a:t>"- </a:t>
            </a:r>
            <a:r>
              <a:rPr lang="he-IL" dirty="0" err="1" smtClean="0">
                <a:cs typeface="+mj-cs"/>
              </a:rPr>
              <a:t>פֿאַרלאַג</a:t>
            </a:r>
            <a:r>
              <a:rPr lang="he-IL" dirty="0" smtClean="0">
                <a:cs typeface="+mj-cs"/>
              </a:rPr>
              <a:t> </a:t>
            </a:r>
            <a:r>
              <a:rPr lang="he-IL" dirty="0" err="1" smtClean="0">
                <a:cs typeface="+mj-cs"/>
              </a:rPr>
              <a:t>איז</a:t>
            </a:r>
            <a:r>
              <a:rPr lang="he-IL" dirty="0" smtClean="0">
                <a:cs typeface="+mj-cs"/>
              </a:rPr>
              <a:t> אַ </a:t>
            </a:r>
            <a:r>
              <a:rPr lang="he-IL" dirty="0" err="1" smtClean="0">
                <a:cs typeface="+mj-cs"/>
              </a:rPr>
              <a:t>העברעיִשע</a:t>
            </a:r>
            <a:r>
              <a:rPr lang="he-IL" dirty="0" smtClean="0">
                <a:cs typeface="+mj-cs"/>
              </a:rPr>
              <a:t> </a:t>
            </a:r>
            <a:r>
              <a:rPr lang="he-IL" dirty="0" err="1" smtClean="0">
                <a:cs typeface="+mj-cs"/>
              </a:rPr>
              <a:t>פֿאַרלאַג</a:t>
            </a:r>
            <a:r>
              <a:rPr lang="he-IL" dirty="0" smtClean="0">
                <a:cs typeface="+mj-cs"/>
              </a:rPr>
              <a:t>, </a:t>
            </a:r>
            <a:r>
              <a:rPr lang="he-IL" dirty="0" err="1" smtClean="0">
                <a:cs typeface="+mj-cs"/>
              </a:rPr>
              <a:t>וואָס</a:t>
            </a:r>
            <a:r>
              <a:rPr lang="he-IL" dirty="0" smtClean="0">
                <a:cs typeface="+mj-cs"/>
              </a:rPr>
              <a:t> </a:t>
            </a:r>
            <a:r>
              <a:rPr lang="he-IL" dirty="0" smtClean="0">
                <a:cs typeface="+mj-cs"/>
              </a:rPr>
              <a:t>האָט </a:t>
            </a:r>
            <a:r>
              <a:rPr lang="he-IL" dirty="0" err="1" smtClean="0">
                <a:cs typeface="+mj-cs"/>
              </a:rPr>
              <a:t>געפּועלט</a:t>
            </a:r>
            <a:r>
              <a:rPr lang="he-IL" dirty="0" smtClean="0">
                <a:cs typeface="+mj-cs"/>
              </a:rPr>
              <a:t> </a:t>
            </a:r>
            <a:r>
              <a:rPr lang="he-IL" dirty="0" smtClean="0">
                <a:cs typeface="+mj-cs"/>
              </a:rPr>
              <a:t>אין </a:t>
            </a:r>
            <a:r>
              <a:rPr lang="he-IL" dirty="0" err="1" smtClean="0">
                <a:cs typeface="+mj-cs"/>
              </a:rPr>
              <a:t>ווארשע</a:t>
            </a:r>
            <a:r>
              <a:rPr lang="he-IL" dirty="0" smtClean="0">
                <a:cs typeface="+mj-cs"/>
              </a:rPr>
              <a:t> אין אַ </a:t>
            </a:r>
            <a:r>
              <a:rPr lang="he-IL" dirty="0" err="1" smtClean="0">
                <a:cs typeface="+mj-cs"/>
              </a:rPr>
              <a:t>ציוניסטישן</a:t>
            </a:r>
            <a:r>
              <a:rPr lang="he-IL" dirty="0" smtClean="0">
                <a:cs typeface="+mj-cs"/>
              </a:rPr>
              <a:t> </a:t>
            </a:r>
            <a:r>
              <a:rPr lang="he-IL" dirty="0" err="1" smtClean="0">
                <a:cs typeface="+mj-cs"/>
              </a:rPr>
              <a:t>גייסט</a:t>
            </a:r>
            <a:r>
              <a:rPr lang="he-IL" dirty="0" smtClean="0">
                <a:cs typeface="+mj-cs"/>
              </a:rPr>
              <a:t> </a:t>
            </a:r>
            <a:r>
              <a:rPr lang="he-IL" dirty="0" smtClean="0">
                <a:cs typeface="+mj-cs"/>
              </a:rPr>
              <a:t>און </a:t>
            </a:r>
            <a:r>
              <a:rPr lang="he-IL" dirty="0" smtClean="0">
                <a:cs typeface="+mj-cs"/>
              </a:rPr>
              <a:t>די </a:t>
            </a:r>
            <a:r>
              <a:rPr lang="he-IL" dirty="0" err="1" smtClean="0">
                <a:cs typeface="+mj-cs"/>
              </a:rPr>
              <a:t>אינספּיראַציע</a:t>
            </a:r>
            <a:r>
              <a:rPr lang="he-IL" dirty="0" smtClean="0">
                <a:cs typeface="+mj-cs"/>
              </a:rPr>
              <a:t> פֿון ​​אחד-העם. </a:t>
            </a:r>
          </a:p>
          <a:p>
            <a:r>
              <a:rPr lang="he-IL" dirty="0" smtClean="0">
                <a:cs typeface="+mj-cs"/>
              </a:rPr>
              <a:t>יהושע </a:t>
            </a:r>
            <a:r>
              <a:rPr lang="he-IL" dirty="0" err="1" smtClean="0">
                <a:cs typeface="+mj-cs"/>
              </a:rPr>
              <a:t>חנא</a:t>
            </a:r>
            <a:r>
              <a:rPr lang="he-IL" dirty="0" smtClean="0">
                <a:cs typeface="+mj-cs"/>
              </a:rPr>
              <a:t>ַ  </a:t>
            </a:r>
            <a:r>
              <a:rPr lang="he-IL" dirty="0" err="1" smtClean="0">
                <a:cs typeface="+mj-cs"/>
              </a:rPr>
              <a:t>רבניצקי</a:t>
            </a:r>
            <a:r>
              <a:rPr lang="he-IL" dirty="0" smtClean="0">
                <a:cs typeface="+mj-cs"/>
              </a:rPr>
              <a:t> (1944-1859</a:t>
            </a:r>
            <a:r>
              <a:rPr lang="he-IL" dirty="0" smtClean="0">
                <a:cs typeface="+mj-cs"/>
              </a:rPr>
              <a:t>) </a:t>
            </a:r>
            <a:r>
              <a:rPr lang="he-IL" dirty="0" err="1" smtClean="0">
                <a:cs typeface="+mj-cs"/>
              </a:rPr>
              <a:t>איז</a:t>
            </a:r>
            <a:r>
              <a:rPr lang="he-IL" dirty="0" smtClean="0">
                <a:cs typeface="+mj-cs"/>
              </a:rPr>
              <a:t> </a:t>
            </a:r>
            <a:r>
              <a:rPr lang="he-IL" dirty="0" err="1" smtClean="0">
                <a:cs typeface="+mj-cs"/>
              </a:rPr>
              <a:t>קומען</a:t>
            </a:r>
            <a:r>
              <a:rPr lang="he-IL" dirty="0" smtClean="0">
                <a:cs typeface="+mj-cs"/>
              </a:rPr>
              <a:t> קיין </a:t>
            </a:r>
            <a:r>
              <a:rPr lang="he-IL" dirty="0" err="1" smtClean="0">
                <a:cs typeface="+mj-cs"/>
              </a:rPr>
              <a:t>ווארשע</a:t>
            </a:r>
            <a:r>
              <a:rPr lang="he-IL" dirty="0" smtClean="0">
                <a:cs typeface="+mj-cs"/>
              </a:rPr>
              <a:t> און </a:t>
            </a:r>
            <a:r>
              <a:rPr lang="he-IL" dirty="0" err="1" smtClean="0">
                <a:cs typeface="+mj-cs"/>
              </a:rPr>
              <a:t>איז</a:t>
            </a:r>
            <a:r>
              <a:rPr lang="he-IL" dirty="0" smtClean="0">
                <a:cs typeface="+mj-cs"/>
              </a:rPr>
              <a:t> </a:t>
            </a:r>
            <a:r>
              <a:rPr lang="he-IL" dirty="0" err="1" smtClean="0">
                <a:cs typeface="+mj-cs"/>
              </a:rPr>
              <a:t>געווען</a:t>
            </a:r>
            <a:r>
              <a:rPr lang="he-IL" dirty="0" smtClean="0">
                <a:cs typeface="+mj-cs"/>
              </a:rPr>
              <a:t> </a:t>
            </a:r>
            <a:r>
              <a:rPr lang="he-IL" dirty="0" err="1" smtClean="0">
                <a:cs typeface="+mj-cs"/>
              </a:rPr>
              <a:t>דער</a:t>
            </a:r>
            <a:r>
              <a:rPr lang="he-IL" dirty="0" smtClean="0">
                <a:cs typeface="+mj-cs"/>
              </a:rPr>
              <a:t> </a:t>
            </a:r>
            <a:r>
              <a:rPr lang="he-IL" dirty="0" err="1" smtClean="0">
                <a:cs typeface="+mj-cs"/>
              </a:rPr>
              <a:t>ערשטער</a:t>
            </a:r>
            <a:r>
              <a:rPr lang="he-IL" dirty="0" smtClean="0">
                <a:cs typeface="+mj-cs"/>
              </a:rPr>
              <a:t> </a:t>
            </a:r>
            <a:r>
              <a:rPr lang="he-IL" dirty="0" err="1" smtClean="0">
                <a:cs typeface="+mj-cs"/>
              </a:rPr>
              <a:t>רעדאַקטאָר</a:t>
            </a:r>
            <a:r>
              <a:rPr lang="he-IL" dirty="0" smtClean="0">
                <a:cs typeface="+mj-cs"/>
              </a:rPr>
              <a:t> פֿון "</a:t>
            </a:r>
            <a:r>
              <a:rPr lang="he-IL" dirty="0" err="1" smtClean="0">
                <a:cs typeface="+mj-cs"/>
              </a:rPr>
              <a:t>דער</a:t>
            </a:r>
            <a:r>
              <a:rPr lang="he-IL" dirty="0" smtClean="0">
                <a:cs typeface="+mj-cs"/>
              </a:rPr>
              <a:t> יוד",</a:t>
            </a:r>
          </a:p>
          <a:p>
            <a:r>
              <a:rPr lang="he-IL" dirty="0" smtClean="0">
                <a:cs typeface="+mj-cs"/>
              </a:rPr>
              <a:t>פֿון </a:t>
            </a:r>
            <a:r>
              <a:rPr lang="he-IL" dirty="0" err="1" smtClean="0">
                <a:cs typeface="+mj-cs"/>
              </a:rPr>
              <a:t>דעם</a:t>
            </a:r>
            <a:r>
              <a:rPr lang="he-IL" dirty="0" smtClean="0">
                <a:cs typeface="+mj-cs"/>
              </a:rPr>
              <a:t> 21סטן </a:t>
            </a:r>
            <a:r>
              <a:rPr lang="he-IL" dirty="0" err="1" smtClean="0">
                <a:cs typeface="+mj-cs"/>
              </a:rPr>
              <a:t>בּויגן</a:t>
            </a:r>
            <a:r>
              <a:rPr lang="he-IL" dirty="0" smtClean="0">
                <a:cs typeface="+mj-cs"/>
              </a:rPr>
              <a:t>  </a:t>
            </a:r>
            <a:r>
              <a:rPr lang="he-IL" dirty="0" smtClean="0">
                <a:cs typeface="+mj-cs"/>
              </a:rPr>
              <a:t>אין </a:t>
            </a:r>
            <a:r>
              <a:rPr lang="he-IL" dirty="0" smtClean="0">
                <a:cs typeface="+mj-cs"/>
              </a:rPr>
              <a:t>1899איז  יוסף </a:t>
            </a:r>
            <a:r>
              <a:rPr lang="he-IL" dirty="0"/>
              <a:t>לוריאַ (</a:t>
            </a:r>
            <a:r>
              <a:rPr lang="he-IL" dirty="0" smtClean="0"/>
              <a:t>1937-1871 )</a:t>
            </a:r>
            <a:r>
              <a:rPr lang="he-IL" dirty="0" smtClean="0">
                <a:cs typeface="+mj-cs"/>
              </a:rPr>
              <a:t> </a:t>
            </a:r>
            <a:r>
              <a:rPr lang="he-IL" dirty="0" err="1" smtClean="0">
                <a:cs typeface="+mj-cs"/>
              </a:rPr>
              <a:t>געווען</a:t>
            </a:r>
            <a:r>
              <a:rPr lang="he-IL" dirty="0" smtClean="0">
                <a:cs typeface="+mj-cs"/>
              </a:rPr>
              <a:t> </a:t>
            </a:r>
            <a:r>
              <a:rPr lang="he-IL" dirty="0" err="1" smtClean="0">
                <a:cs typeface="+mj-cs"/>
              </a:rPr>
              <a:t>דער</a:t>
            </a:r>
            <a:r>
              <a:rPr lang="he-IL" dirty="0" smtClean="0">
                <a:cs typeface="+mj-cs"/>
              </a:rPr>
              <a:t> </a:t>
            </a:r>
            <a:r>
              <a:rPr lang="he-IL" dirty="0" err="1" smtClean="0">
                <a:cs typeface="+mj-cs"/>
              </a:rPr>
              <a:t>באשטימטער</a:t>
            </a:r>
            <a:r>
              <a:rPr lang="he-IL" dirty="0" smtClean="0">
                <a:cs typeface="+mj-cs"/>
              </a:rPr>
              <a:t> </a:t>
            </a:r>
            <a:r>
              <a:rPr lang="he-IL" dirty="0" err="1" smtClean="0">
                <a:cs typeface="+mj-cs"/>
              </a:rPr>
              <a:t>רעדאַקטאָר</a:t>
            </a:r>
            <a:r>
              <a:rPr lang="he-IL" dirty="0" smtClean="0">
                <a:cs typeface="+mj-cs"/>
              </a:rPr>
              <a:t> </a:t>
            </a:r>
            <a:r>
              <a:rPr lang="he-IL" dirty="0" smtClean="0">
                <a:cs typeface="+mj-cs"/>
              </a:rPr>
              <a:t>פֿון </a:t>
            </a:r>
            <a:r>
              <a:rPr lang="he-IL" dirty="0" err="1" smtClean="0">
                <a:cs typeface="+mj-cs"/>
              </a:rPr>
              <a:t>דער</a:t>
            </a:r>
            <a:r>
              <a:rPr lang="he-IL" dirty="0" smtClean="0">
                <a:cs typeface="+mj-cs"/>
              </a:rPr>
              <a:t> </a:t>
            </a:r>
            <a:r>
              <a:rPr lang="he-IL" dirty="0" err="1" smtClean="0">
                <a:cs typeface="+mj-cs"/>
              </a:rPr>
              <a:t>צייַטונג</a:t>
            </a:r>
            <a:r>
              <a:rPr lang="he-IL" dirty="0" smtClean="0">
                <a:cs typeface="+mj-cs"/>
              </a:rPr>
              <a:t>  און </a:t>
            </a:r>
            <a:r>
              <a:rPr lang="he-IL" dirty="0" smtClean="0">
                <a:cs typeface="+mj-cs"/>
              </a:rPr>
              <a:t>ער </a:t>
            </a:r>
            <a:r>
              <a:rPr lang="he-IL" dirty="0" smtClean="0">
                <a:cs typeface="+mj-cs"/>
              </a:rPr>
              <a:t>האָט </a:t>
            </a:r>
            <a:r>
              <a:rPr lang="he-IL" dirty="0" err="1" smtClean="0">
                <a:cs typeface="+mj-cs"/>
              </a:rPr>
              <a:t>געדינט</a:t>
            </a:r>
            <a:r>
              <a:rPr lang="he-IL" dirty="0" smtClean="0">
                <a:cs typeface="+mj-cs"/>
              </a:rPr>
              <a:t> </a:t>
            </a:r>
            <a:r>
              <a:rPr lang="he-IL" dirty="0" smtClean="0">
                <a:cs typeface="+mj-cs"/>
              </a:rPr>
              <a:t>אין </a:t>
            </a:r>
            <a:r>
              <a:rPr lang="he-IL" dirty="0" err="1" smtClean="0">
                <a:cs typeface="+mj-cs"/>
              </a:rPr>
              <a:t>דעם</a:t>
            </a:r>
            <a:r>
              <a:rPr lang="he-IL" dirty="0" smtClean="0">
                <a:cs typeface="+mj-cs"/>
              </a:rPr>
              <a:t> </a:t>
            </a:r>
            <a:r>
              <a:rPr lang="he-IL" dirty="0" err="1" smtClean="0">
                <a:cs typeface="+mj-cs"/>
              </a:rPr>
              <a:t>ביז</a:t>
            </a:r>
            <a:r>
              <a:rPr lang="he-IL" dirty="0" smtClean="0">
                <a:cs typeface="+mj-cs"/>
              </a:rPr>
              <a:t> </a:t>
            </a:r>
            <a:r>
              <a:rPr lang="he-IL" dirty="0" err="1" smtClean="0">
                <a:cs typeface="+mj-cs"/>
              </a:rPr>
              <a:t>דער</a:t>
            </a:r>
            <a:r>
              <a:rPr lang="he-IL" dirty="0" smtClean="0">
                <a:cs typeface="+mj-cs"/>
              </a:rPr>
              <a:t> </a:t>
            </a:r>
            <a:r>
              <a:rPr lang="he-IL" dirty="0" err="1" smtClean="0">
                <a:cs typeface="+mj-cs"/>
              </a:rPr>
              <a:t>פֿאַרמאַכונג</a:t>
            </a:r>
            <a:r>
              <a:rPr lang="he-IL" dirty="0" smtClean="0">
                <a:cs typeface="+mj-cs"/>
              </a:rPr>
              <a:t> פֿון "</a:t>
            </a:r>
            <a:r>
              <a:rPr lang="he-IL" dirty="0" err="1" smtClean="0">
                <a:cs typeface="+mj-cs"/>
              </a:rPr>
              <a:t>דער</a:t>
            </a:r>
            <a:r>
              <a:rPr lang="he-IL" dirty="0" smtClean="0">
                <a:cs typeface="+mj-cs"/>
              </a:rPr>
              <a:t> יוד" אין </a:t>
            </a:r>
            <a:r>
              <a:rPr lang="he-IL" dirty="0" smtClean="0">
                <a:cs typeface="+mj-cs"/>
              </a:rPr>
              <a:t>די סוף </a:t>
            </a:r>
            <a:r>
              <a:rPr lang="he-IL" dirty="0" smtClean="0">
                <a:cs typeface="+mj-cs"/>
              </a:rPr>
              <a:t>פֿון 1902</a:t>
            </a:r>
            <a:endParaRPr lang="he-IL" dirty="0">
              <a:cs typeface="+mj-cs"/>
            </a:endParaRPr>
          </a:p>
        </p:txBody>
      </p:sp>
      <p:sp>
        <p:nvSpPr>
          <p:cNvPr id="5" name="TextBox 4"/>
          <p:cNvSpPr txBox="1"/>
          <p:nvPr/>
        </p:nvSpPr>
        <p:spPr>
          <a:xfrm>
            <a:off x="899592" y="2852937"/>
            <a:ext cx="6408712" cy="646331"/>
          </a:xfrm>
          <a:prstGeom prst="rect">
            <a:avLst/>
          </a:prstGeom>
          <a:noFill/>
        </p:spPr>
        <p:txBody>
          <a:bodyPr wrap="square" rtlCol="1">
            <a:spAutoFit/>
          </a:bodyPr>
          <a:lstStyle/>
          <a:p>
            <a:r>
              <a:rPr lang="he-IL" sz="3600" dirty="0" smtClean="0">
                <a:cs typeface="+mj-cs"/>
              </a:rPr>
              <a:t>די </a:t>
            </a:r>
            <a:r>
              <a:rPr lang="he-IL" sz="3600" dirty="0" err="1" smtClean="0">
                <a:cs typeface="+mj-cs"/>
              </a:rPr>
              <a:t>רעדאַקטאָרן</a:t>
            </a:r>
            <a:r>
              <a:rPr lang="he-IL" sz="3600" dirty="0" smtClean="0">
                <a:cs typeface="+mj-cs"/>
              </a:rPr>
              <a:t> פֿון </a:t>
            </a:r>
            <a:r>
              <a:rPr lang="he-IL" sz="3600" dirty="0" smtClean="0">
                <a:cs typeface="+mj-cs"/>
              </a:rPr>
              <a:t>​​</a:t>
            </a:r>
            <a:r>
              <a:rPr lang="he-IL" sz="3600" dirty="0" err="1" smtClean="0">
                <a:cs typeface="+mj-cs"/>
              </a:rPr>
              <a:t>דער</a:t>
            </a:r>
            <a:r>
              <a:rPr lang="he-IL" sz="3600" dirty="0" smtClean="0">
                <a:cs typeface="+mj-cs"/>
              </a:rPr>
              <a:t> </a:t>
            </a:r>
            <a:r>
              <a:rPr lang="he-IL" sz="3600" dirty="0" err="1" smtClean="0">
                <a:cs typeface="+mj-cs"/>
              </a:rPr>
              <a:t>צייַטונג</a:t>
            </a:r>
            <a:r>
              <a:rPr lang="he-IL" sz="3600" dirty="0">
                <a:cs typeface="+mj-cs"/>
              </a:rPr>
              <a:t>:</a:t>
            </a:r>
          </a:p>
        </p:txBody>
      </p:sp>
    </p:spTree>
    <p:extLst>
      <p:ext uri="{BB962C8B-B14F-4D97-AF65-F5344CB8AC3E}">
        <p14:creationId xmlns:p14="http://schemas.microsoft.com/office/powerpoint/2010/main" val="1624629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תוכן 1"/>
          <p:cNvSpPr>
            <a:spLocks noGrp="1"/>
          </p:cNvSpPr>
          <p:nvPr>
            <p:ph idx="1"/>
          </p:nvPr>
        </p:nvSpPr>
        <p:spPr/>
        <p:txBody>
          <a:bodyPr>
            <a:normAutofit fontScale="77500" lnSpcReduction="20000"/>
          </a:bodyPr>
          <a:lstStyle/>
          <a:p>
            <a:r>
              <a:rPr lang="he-IL" dirty="0"/>
              <a:t>נולד ברווה לגביר יעקב יוסף </a:t>
            </a:r>
            <a:r>
              <a:rPr lang="he-IL" dirty="0" err="1"/>
              <a:t>וליענטא</a:t>
            </a:r>
            <a:r>
              <a:rPr lang="he-IL" dirty="0"/>
              <a:t> בת הרב יהושע צבי </a:t>
            </a:r>
            <a:r>
              <a:rPr lang="he-IL" dirty="0" err="1"/>
              <a:t>העשיל</a:t>
            </a:r>
            <a:r>
              <a:rPr lang="he-IL" dirty="0"/>
              <a:t> מבאר. נקרא על שם אבי אביו, שכונה "</a:t>
            </a:r>
            <a:r>
              <a:rPr lang="he-IL" dirty="0" err="1"/>
              <a:t>הגראף</a:t>
            </a:r>
            <a:r>
              <a:rPr lang="he-IL" dirty="0"/>
              <a:t> מראווה". בצעירותו נחשב לעילוי, וכונה "העילוי מראווה". בגיל 9 כבר סיים את </a:t>
            </a:r>
            <a:r>
              <a:rPr lang="he-IL" dirty="0" err="1"/>
              <a:t>הש"ס</a:t>
            </a:r>
            <a:r>
              <a:rPr lang="he-IL" dirty="0"/>
              <a:t>. בבחרותו למד אצל רבי צבי הירש חריף ואצל רבי שלמה </a:t>
            </a:r>
            <a:r>
              <a:rPr lang="he-IL" dirty="0" err="1"/>
              <a:t>קלוגר</a:t>
            </a:r>
            <a:r>
              <a:rPr lang="he-IL" dirty="0"/>
              <a:t>.</a:t>
            </a:r>
          </a:p>
          <a:p>
            <a:endParaRPr lang="he-IL" dirty="0"/>
          </a:p>
          <a:p>
            <a:r>
              <a:rPr lang="he-IL" dirty="0"/>
              <a:t>לפני גיל 13 התארס לחנה גולדה בתו של רבי נפתלי נתן הירש, "הגרף </a:t>
            </a:r>
            <a:r>
              <a:rPr lang="he-IL" dirty="0" err="1"/>
              <a:t>מקראשוב</a:t>
            </a:r>
            <a:r>
              <a:rPr lang="he-IL" dirty="0"/>
              <a:t>", צאצא לרבי צבי הירש </a:t>
            </a:r>
            <a:r>
              <a:rPr lang="he-IL" dirty="0" err="1"/>
              <a:t>מבולחוב</a:t>
            </a:r>
            <a:r>
              <a:rPr lang="he-IL" dirty="0"/>
              <a:t>. לאחר נישואיו התגורר בראווה עד שנת תקפ"ב, אז התקבל לכהן ברבנות </a:t>
            </a:r>
            <a:r>
              <a:rPr lang="he-IL" dirty="0" err="1"/>
              <a:t>יאריטשוב</a:t>
            </a:r>
            <a:r>
              <a:rPr lang="he-IL" dirty="0"/>
              <a:t>. לאחר 15 שנה, מונה לרבה של </a:t>
            </a:r>
            <a:r>
              <a:rPr lang="he-IL" dirty="0" err="1"/>
              <a:t>קמינקא</a:t>
            </a:r>
            <a:r>
              <a:rPr lang="he-IL" dirty="0"/>
              <a:t>.</a:t>
            </a:r>
          </a:p>
          <a:p>
            <a:endParaRPr lang="he-IL" dirty="0"/>
          </a:p>
          <a:p>
            <a:r>
              <a:rPr lang="he-IL" dirty="0"/>
              <a:t>הוא היה אחד משני גדולי תלמידיו של רבי נפתלי </a:t>
            </a:r>
            <a:r>
              <a:rPr lang="he-IL" dirty="0" err="1"/>
              <a:t>מרופשיץ</a:t>
            </a:r>
            <a:r>
              <a:rPr lang="he-IL" dirty="0"/>
              <a:t>, לצד רבי חיים </a:t>
            </a:r>
            <a:r>
              <a:rPr lang="he-IL" dirty="0" err="1"/>
              <a:t>מצאנז</a:t>
            </a:r>
            <a:r>
              <a:rPr lang="he-IL" dirty="0"/>
              <a:t>. כמו כן נסע לחצרו של רבי שלום </a:t>
            </a:r>
            <a:r>
              <a:rPr lang="he-IL" dirty="0" err="1"/>
              <a:t>מבעלז</a:t>
            </a:r>
            <a:r>
              <a:rPr lang="he-IL" dirty="0"/>
              <a:t>. הוא לא כיהן באופן רשמי כאדמו"ר, אך בהיסטוריה החסידית הוא נחשב ל"צדיק", ואמרותיו ומעשיות עליו, מודפסות ונאמרות עד היום על ידי חסידים. הוא נודע בחריפותו, ודברי תורה ומשלים רבים שלו מתובלים בהלצות, אשר נחשבות על ידי חסידים כסודות עליונים.</a:t>
            </a:r>
          </a:p>
        </p:txBody>
      </p:sp>
      <p:sp>
        <p:nvSpPr>
          <p:cNvPr id="3" name="כותרת 2"/>
          <p:cNvSpPr>
            <a:spLocks noGrp="1"/>
          </p:cNvSpPr>
          <p:nvPr>
            <p:ph type="title"/>
          </p:nvPr>
        </p:nvSpPr>
        <p:spPr/>
        <p:txBody>
          <a:bodyPr/>
          <a:lstStyle/>
          <a:p>
            <a:r>
              <a:rPr lang="he-IL" dirty="0" smtClean="0"/>
              <a:t>סופרי העיתון:</a:t>
            </a:r>
            <a:endParaRPr lang="he-IL" dirty="0"/>
          </a:p>
        </p:txBody>
      </p:sp>
    </p:spTree>
    <p:extLst>
      <p:ext uri="{BB962C8B-B14F-4D97-AF65-F5344CB8AC3E}">
        <p14:creationId xmlns:p14="http://schemas.microsoft.com/office/powerpoint/2010/main" val="313210879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כריכה קשה">
  <a:themeElements>
    <a:clrScheme name="מורכב">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כריכה קשה">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כריכה קשה">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1364</TotalTime>
  <Words>569</Words>
  <Application>Microsoft Office PowerPoint</Application>
  <PresentationFormat>‫הצגה על המסך (4:3)</PresentationFormat>
  <Paragraphs>25</Paragraphs>
  <Slides>8</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8</vt:i4>
      </vt:variant>
    </vt:vector>
  </HeadingPairs>
  <TitlesOfParts>
    <vt:vector size="9" baseType="lpstr">
      <vt:lpstr>כריכה קשה</vt:lpstr>
      <vt:lpstr>"עיתונות יידיש" צוגערייט פון : איתי אורן    2018- 2019 – תשע"ט  שולע : אורט חולון  </vt:lpstr>
      <vt:lpstr>מצגת של PowerPoint</vt:lpstr>
      <vt:lpstr>מצגת של PowerPoint</vt:lpstr>
      <vt:lpstr>מטרת העיתון</vt:lpstr>
      <vt:lpstr>מקום התפוצה של העיתון  : </vt:lpstr>
      <vt:lpstr>מחיר העיתון:</vt:lpstr>
      <vt:lpstr>עורכי העיתון:</vt:lpstr>
      <vt:lpstr>סופרי העיתון:</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"עיתונות יידיש" צוגערייט פון : איתי אורן    2018- 2019 – תשע"ט  שולע : אורט חולון</dc:title>
  <dc:creator>user</dc:creator>
  <cp:lastModifiedBy>admin</cp:lastModifiedBy>
  <cp:revision>14</cp:revision>
  <dcterms:created xsi:type="dcterms:W3CDTF">2019-01-13T16:11:22Z</dcterms:created>
  <dcterms:modified xsi:type="dcterms:W3CDTF">2019-04-29T14:20:06Z</dcterms:modified>
</cp:coreProperties>
</file>