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257" r:id="rId2"/>
    <p:sldId id="280" r:id="rId3"/>
    <p:sldId id="281" r:id="rId4"/>
    <p:sldId id="283" r:id="rId5"/>
    <p:sldId id="282" r:id="rId6"/>
    <p:sldId id="256" r:id="rId7"/>
    <p:sldId id="258" r:id="rId8"/>
    <p:sldId id="259" r:id="rId9"/>
    <p:sldId id="269" r:id="rId10"/>
    <p:sldId id="260" r:id="rId11"/>
    <p:sldId id="261" r:id="rId12"/>
    <p:sldId id="262" r:id="rId13"/>
    <p:sldId id="263" r:id="rId14"/>
    <p:sldId id="264" r:id="rId15"/>
    <p:sldId id="265" r:id="rId16"/>
    <p:sldId id="266" r:id="rId17"/>
    <p:sldId id="267" r:id="rId18"/>
    <p:sldId id="268" r:id="rId19"/>
    <p:sldId id="270" r:id="rId20"/>
    <p:sldId id="273" r:id="rId21"/>
    <p:sldId id="272" r:id="rId22"/>
    <p:sldId id="271" r:id="rId23"/>
    <p:sldId id="274" r:id="rId24"/>
    <p:sldId id="275" r:id="rId25"/>
    <p:sldId id="276" r:id="rId26"/>
    <p:sldId id="277" r:id="rId27"/>
    <p:sldId id="278" r:id="rId28"/>
    <p:sldId id="279" r:id="rId29"/>
  </p:sldIdLst>
  <p:sldSz cx="12192000" cy="6858000"/>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545" autoAdjust="0"/>
    <p:restoredTop sz="94660"/>
  </p:normalViewPr>
  <p:slideViewPr>
    <p:cSldViewPr snapToGrid="0">
      <p:cViewPr>
        <p:scale>
          <a:sx n="118" d="100"/>
          <a:sy n="118" d="100"/>
        </p:scale>
        <p:origin x="-276" y="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שקופית כותרת">
    <p:spTree>
      <p:nvGrpSpPr>
        <p:cNvPr id="1" name=""/>
        <p:cNvGrpSpPr/>
        <p:nvPr/>
      </p:nvGrpSpPr>
      <p:grpSpPr>
        <a:xfrm>
          <a:off x="0" y="0"/>
          <a:ext cx="0" cy="0"/>
          <a:chOff x="0" y="0"/>
          <a:chExt cx="0" cy="0"/>
        </a:xfrm>
      </p:grpSpPr>
      <p:sp>
        <p:nvSpPr>
          <p:cNvPr id="11" name="Rectangle 10"/>
          <p:cNvSpPr/>
          <p:nvPr/>
        </p:nvSpPr>
        <p:spPr>
          <a:xfrm>
            <a:off x="0" y="3866920"/>
            <a:ext cx="12192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12192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12192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12192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965060" y="5052546"/>
            <a:ext cx="7516013"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en-US" dirty="0"/>
          </a:p>
        </p:txBody>
      </p:sp>
      <p:sp>
        <p:nvSpPr>
          <p:cNvPr id="4" name="Date Placeholder 3"/>
          <p:cNvSpPr>
            <a:spLocks noGrp="1"/>
          </p:cNvSpPr>
          <p:nvPr>
            <p:ph type="dt" sz="half" idx="10"/>
          </p:nvPr>
        </p:nvSpPr>
        <p:spPr/>
        <p:txBody>
          <a:bodyPr/>
          <a:lstStyle/>
          <a:p>
            <a:fld id="{C68B71A9-ED8B-4C52-A068-9B2726F6BA5A}" type="datetimeFigureOut">
              <a:rPr lang="he-IL" smtClean="0"/>
              <a:t>כ"ט/אדר/תשע"ח</a:t>
            </a:fld>
            <a:endParaRPr lang="he-IL" dirty="0"/>
          </a:p>
        </p:txBody>
      </p:sp>
      <p:sp>
        <p:nvSpPr>
          <p:cNvPr id="5" name="Footer Placeholder 4"/>
          <p:cNvSpPr>
            <a:spLocks noGrp="1"/>
          </p:cNvSpPr>
          <p:nvPr>
            <p:ph type="ftr" sz="quarter" idx="11"/>
          </p:nvPr>
        </p:nvSpPr>
        <p:spPr/>
        <p:txBody>
          <a:bodyPr/>
          <a:lstStyle/>
          <a:p>
            <a:endParaRPr lang="he-IL" dirty="0"/>
          </a:p>
        </p:txBody>
      </p:sp>
      <p:sp>
        <p:nvSpPr>
          <p:cNvPr id="6" name="Slide Number Placeholder 5"/>
          <p:cNvSpPr>
            <a:spLocks noGrp="1"/>
          </p:cNvSpPr>
          <p:nvPr>
            <p:ph type="sldNum" sz="quarter" idx="12"/>
          </p:nvPr>
        </p:nvSpPr>
        <p:spPr/>
        <p:txBody>
          <a:bodyPr/>
          <a:lstStyle/>
          <a:p>
            <a:fld id="{F739FBBC-DDB8-4D06-ACC2-6C9186B918FF}" type="slidenum">
              <a:rPr lang="he-IL" smtClean="0"/>
              <a:t>‹#›</a:t>
            </a:fld>
            <a:endParaRPr lang="he-IL" dirty="0"/>
          </a:p>
        </p:txBody>
      </p:sp>
      <p:sp>
        <p:nvSpPr>
          <p:cNvPr id="2" name="Title 1"/>
          <p:cNvSpPr>
            <a:spLocks noGrp="1"/>
          </p:cNvSpPr>
          <p:nvPr>
            <p:ph type="ctrTitle"/>
          </p:nvPr>
        </p:nvSpPr>
        <p:spPr>
          <a:xfrm>
            <a:off x="1090109" y="3132290"/>
            <a:ext cx="9567135" cy="1793167"/>
          </a:xfrm>
          <a:effectLst/>
        </p:spPr>
        <p:txBody>
          <a:bodyPr>
            <a:noAutofit/>
          </a:bodyPr>
          <a:lstStyle>
            <a:lvl1pPr marL="640080" indent="-457200" algn="l">
              <a:defRPr sz="5400"/>
            </a:lvl1pPr>
          </a:lstStyle>
          <a:p>
            <a:r>
              <a:rPr lang="he-IL" smtClean="0"/>
              <a:t>לחץ כדי לערוך סגנון כותרת של תבנית בסיס</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68B71A9-ED8B-4C52-A068-9B2726F6BA5A}" type="datetimeFigureOut">
              <a:rPr lang="he-IL" smtClean="0"/>
              <a:t>כ"ט/אדר/תשע"ח</a:t>
            </a:fld>
            <a:endParaRPr lang="he-IL" dirty="0"/>
          </a:p>
        </p:txBody>
      </p:sp>
      <p:sp>
        <p:nvSpPr>
          <p:cNvPr id="5" name="Footer Placeholder 4"/>
          <p:cNvSpPr>
            <a:spLocks noGrp="1"/>
          </p:cNvSpPr>
          <p:nvPr>
            <p:ph type="ftr" sz="quarter" idx="11"/>
          </p:nvPr>
        </p:nvSpPr>
        <p:spPr/>
        <p:txBody>
          <a:bodyPr/>
          <a:lstStyle/>
          <a:p>
            <a:endParaRPr lang="he-IL" dirty="0"/>
          </a:p>
        </p:txBody>
      </p:sp>
      <p:sp>
        <p:nvSpPr>
          <p:cNvPr id="6" name="Slide Number Placeholder 5"/>
          <p:cNvSpPr>
            <a:spLocks noGrp="1"/>
          </p:cNvSpPr>
          <p:nvPr>
            <p:ph type="sldNum" sz="quarter" idx="12"/>
          </p:nvPr>
        </p:nvSpPr>
        <p:spPr/>
        <p:txBody>
          <a:bodyPr/>
          <a:lstStyle/>
          <a:p>
            <a:fld id="{F739FBBC-DDB8-4D06-ACC2-6C9186B918FF}" type="slidenum">
              <a:rPr lang="he-IL" smtClean="0"/>
              <a:t>‹#›</a:t>
            </a:fld>
            <a:endParaRPr lang="he-IL" dirty="0"/>
          </a:p>
        </p:txBody>
      </p:sp>
      <p:sp>
        <p:nvSpPr>
          <p:cNvPr id="8" name="Title 7"/>
          <p:cNvSpPr>
            <a:spLocks noGrp="1"/>
          </p:cNvSpPr>
          <p:nvPr>
            <p:ph type="title"/>
          </p:nvPr>
        </p:nvSpPr>
        <p:spPr/>
        <p:txBody>
          <a:bodyPr/>
          <a:lstStyle/>
          <a:p>
            <a:r>
              <a:rPr lang="he-IL" smtClean="0"/>
              <a:t>לחץ כדי לערוך סגנון כותרת של תבנית בסיס</a:t>
            </a:r>
            <a:endParaRPr lang="en-US"/>
          </a:p>
        </p:txBody>
      </p:sp>
      <p:sp>
        <p:nvSpPr>
          <p:cNvPr id="10" name="Content Placeholder 9"/>
          <p:cNvSpPr>
            <a:spLocks noGrp="1"/>
          </p:cNvSpPr>
          <p:nvPr>
            <p:ph sz="quarter" idx="13"/>
          </p:nvPr>
        </p:nvSpPr>
        <p:spPr>
          <a:xfrm>
            <a:off x="1524000" y="731520"/>
            <a:ext cx="8534400" cy="3474720"/>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7" name="Rectangle 6"/>
          <p:cNvSpPr/>
          <p:nvPr/>
        </p:nvSpPr>
        <p:spPr>
          <a:xfrm>
            <a:off x="0" y="3866920"/>
            <a:ext cx="12192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12192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12192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12192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710927" y="2172648"/>
            <a:ext cx="7955555" cy="2423346"/>
          </a:xfrm>
          <a:effectLst/>
        </p:spPr>
        <p:txBody>
          <a:bodyPr anchor="b"/>
          <a:lstStyle>
            <a:lvl1pPr algn="r">
              <a:defRPr sz="4600" b="1" cap="none" baseline="0"/>
            </a:lvl1p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2696584" y="4607511"/>
            <a:ext cx="7960659"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4" name="Date Placeholder 3"/>
          <p:cNvSpPr>
            <a:spLocks noGrp="1"/>
          </p:cNvSpPr>
          <p:nvPr>
            <p:ph type="dt" sz="half" idx="10"/>
          </p:nvPr>
        </p:nvSpPr>
        <p:spPr/>
        <p:txBody>
          <a:bodyPr/>
          <a:lstStyle/>
          <a:p>
            <a:fld id="{C68B71A9-ED8B-4C52-A068-9B2726F6BA5A}" type="datetimeFigureOut">
              <a:rPr lang="he-IL" smtClean="0"/>
              <a:t>כ"ט/אדר/תשע"ח</a:t>
            </a:fld>
            <a:endParaRPr lang="he-IL" dirty="0"/>
          </a:p>
        </p:txBody>
      </p:sp>
      <p:sp>
        <p:nvSpPr>
          <p:cNvPr id="5" name="Footer Placeholder 4"/>
          <p:cNvSpPr>
            <a:spLocks noGrp="1"/>
          </p:cNvSpPr>
          <p:nvPr>
            <p:ph type="ftr" sz="quarter" idx="11"/>
          </p:nvPr>
        </p:nvSpPr>
        <p:spPr/>
        <p:txBody>
          <a:bodyPr/>
          <a:lstStyle/>
          <a:p>
            <a:endParaRPr lang="he-IL" dirty="0"/>
          </a:p>
        </p:txBody>
      </p:sp>
      <p:sp>
        <p:nvSpPr>
          <p:cNvPr id="6" name="Slide Number Placeholder 5"/>
          <p:cNvSpPr>
            <a:spLocks noGrp="1"/>
          </p:cNvSpPr>
          <p:nvPr>
            <p:ph type="sldNum" sz="quarter" idx="12"/>
          </p:nvPr>
        </p:nvSpPr>
        <p:spPr/>
        <p:txBody>
          <a:bodyPr/>
          <a:lstStyle/>
          <a:p>
            <a:fld id="{F739FBBC-DDB8-4D06-ACC2-6C9186B918FF}" type="slidenum">
              <a:rPr lang="he-IL" smtClean="0"/>
              <a:t>‹#›</a:t>
            </a:fld>
            <a:endParaRPr lang="he-IL" dirty="0"/>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C68B71A9-ED8B-4C52-A068-9B2726F6BA5A}" type="datetimeFigureOut">
              <a:rPr lang="he-IL" smtClean="0"/>
              <a:t>כ"ט/אדר/תשע"ח</a:t>
            </a:fld>
            <a:endParaRPr lang="he-IL" dirty="0"/>
          </a:p>
        </p:txBody>
      </p:sp>
      <p:sp>
        <p:nvSpPr>
          <p:cNvPr id="6" name="Footer Placeholder 5"/>
          <p:cNvSpPr>
            <a:spLocks noGrp="1"/>
          </p:cNvSpPr>
          <p:nvPr>
            <p:ph type="ftr" sz="quarter" idx="11"/>
          </p:nvPr>
        </p:nvSpPr>
        <p:spPr/>
        <p:txBody>
          <a:bodyPr/>
          <a:lstStyle/>
          <a:p>
            <a:endParaRPr lang="he-IL" dirty="0"/>
          </a:p>
        </p:txBody>
      </p:sp>
      <p:sp>
        <p:nvSpPr>
          <p:cNvPr id="7" name="Slide Number Placeholder 6"/>
          <p:cNvSpPr>
            <a:spLocks noGrp="1"/>
          </p:cNvSpPr>
          <p:nvPr>
            <p:ph type="sldNum" sz="quarter" idx="12"/>
          </p:nvPr>
        </p:nvSpPr>
        <p:spPr/>
        <p:txBody>
          <a:bodyPr/>
          <a:lstStyle/>
          <a:p>
            <a:fld id="{F739FBBC-DDB8-4D06-ACC2-6C9186B918FF}" type="slidenum">
              <a:rPr lang="he-IL" smtClean="0"/>
              <a:t>‹#›</a:t>
            </a:fld>
            <a:endParaRPr lang="he-IL" dirty="0"/>
          </a:p>
        </p:txBody>
      </p:sp>
      <p:sp>
        <p:nvSpPr>
          <p:cNvPr id="8" name="Title 7"/>
          <p:cNvSpPr>
            <a:spLocks noGrp="1"/>
          </p:cNvSpPr>
          <p:nvPr>
            <p:ph type="title"/>
          </p:nvPr>
        </p:nvSpPr>
        <p:spPr/>
        <p:txBody>
          <a:bodyPr/>
          <a:lstStyle/>
          <a:p>
            <a:r>
              <a:rPr lang="he-IL" smtClean="0"/>
              <a:t>לחץ כדי לערוך סגנון כותרת של תבנית בסיס</a:t>
            </a:r>
            <a:endParaRPr lang="en-US"/>
          </a:p>
        </p:txBody>
      </p:sp>
      <p:sp>
        <p:nvSpPr>
          <p:cNvPr id="9" name="Content Placeholder 8"/>
          <p:cNvSpPr>
            <a:spLocks noGrp="1"/>
          </p:cNvSpPr>
          <p:nvPr>
            <p:ph sz="quarter" idx="13"/>
          </p:nvPr>
        </p:nvSpPr>
        <p:spPr>
          <a:xfrm>
            <a:off x="1523999" y="731519"/>
            <a:ext cx="4462272" cy="3474720"/>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11" name="Content Placeholder 10"/>
          <p:cNvSpPr>
            <a:spLocks noGrp="1"/>
          </p:cNvSpPr>
          <p:nvPr>
            <p:ph sz="quarter" idx="14"/>
          </p:nvPr>
        </p:nvSpPr>
        <p:spPr>
          <a:xfrm>
            <a:off x="6193536" y="731520"/>
            <a:ext cx="4462272" cy="3474720"/>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24000" y="731520"/>
            <a:ext cx="4462272"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Content Placeholder 3"/>
          <p:cNvSpPr>
            <a:spLocks noGrp="1"/>
          </p:cNvSpPr>
          <p:nvPr>
            <p:ph sz="half" idx="2"/>
          </p:nvPr>
        </p:nvSpPr>
        <p:spPr>
          <a:xfrm>
            <a:off x="1541929" y="1400327"/>
            <a:ext cx="4462272"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5" name="Text Placeholder 4"/>
          <p:cNvSpPr>
            <a:spLocks noGrp="1"/>
          </p:cNvSpPr>
          <p:nvPr>
            <p:ph type="body" sz="quarter" idx="3"/>
          </p:nvPr>
        </p:nvSpPr>
        <p:spPr>
          <a:xfrm>
            <a:off x="6196403" y="731520"/>
            <a:ext cx="4462272"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he-IL" smtClean="0"/>
              <a:t>לחץ כדי לערוך סגנונות טקסט של תבנית בסיס</a:t>
            </a:r>
          </a:p>
        </p:txBody>
      </p:sp>
      <p:sp>
        <p:nvSpPr>
          <p:cNvPr id="6" name="Content Placeholder 5"/>
          <p:cNvSpPr>
            <a:spLocks noGrp="1"/>
          </p:cNvSpPr>
          <p:nvPr>
            <p:ph sz="quarter" idx="4"/>
          </p:nvPr>
        </p:nvSpPr>
        <p:spPr>
          <a:xfrm>
            <a:off x="6193367" y="1399032"/>
            <a:ext cx="4462272"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7" name="Date Placeholder 6"/>
          <p:cNvSpPr>
            <a:spLocks noGrp="1"/>
          </p:cNvSpPr>
          <p:nvPr>
            <p:ph type="dt" sz="half" idx="10"/>
          </p:nvPr>
        </p:nvSpPr>
        <p:spPr/>
        <p:txBody>
          <a:bodyPr/>
          <a:lstStyle/>
          <a:p>
            <a:fld id="{C68B71A9-ED8B-4C52-A068-9B2726F6BA5A}" type="datetimeFigureOut">
              <a:rPr lang="he-IL" smtClean="0"/>
              <a:t>כ"ט/אדר/תשע"ח</a:t>
            </a:fld>
            <a:endParaRPr lang="he-IL" dirty="0"/>
          </a:p>
        </p:txBody>
      </p:sp>
      <p:sp>
        <p:nvSpPr>
          <p:cNvPr id="8" name="Footer Placeholder 7"/>
          <p:cNvSpPr>
            <a:spLocks noGrp="1"/>
          </p:cNvSpPr>
          <p:nvPr>
            <p:ph type="ftr" sz="quarter" idx="11"/>
          </p:nvPr>
        </p:nvSpPr>
        <p:spPr/>
        <p:txBody>
          <a:bodyPr/>
          <a:lstStyle/>
          <a:p>
            <a:endParaRPr lang="he-IL" dirty="0"/>
          </a:p>
        </p:txBody>
      </p:sp>
      <p:sp>
        <p:nvSpPr>
          <p:cNvPr id="9" name="Slide Number Placeholder 8"/>
          <p:cNvSpPr>
            <a:spLocks noGrp="1"/>
          </p:cNvSpPr>
          <p:nvPr>
            <p:ph type="sldNum" sz="quarter" idx="12"/>
          </p:nvPr>
        </p:nvSpPr>
        <p:spPr/>
        <p:txBody>
          <a:bodyPr/>
          <a:lstStyle/>
          <a:p>
            <a:fld id="{F739FBBC-DDB8-4D06-ACC2-6C9186B918FF}" type="slidenum">
              <a:rPr lang="he-IL" smtClean="0"/>
              <a:t>‹#›</a:t>
            </a:fld>
            <a:endParaRPr lang="he-IL" dirty="0"/>
          </a:p>
        </p:txBody>
      </p:sp>
      <p:sp>
        <p:nvSpPr>
          <p:cNvPr id="10" name="Title 9"/>
          <p:cNvSpPr>
            <a:spLocks noGrp="1"/>
          </p:cNvSpPr>
          <p:nvPr>
            <p:ph type="title"/>
          </p:nvPr>
        </p:nvSpPr>
        <p:spPr/>
        <p:txBody>
          <a:bodyPr/>
          <a:lstStyle/>
          <a:p>
            <a:r>
              <a:rPr lang="he-IL" smtClean="0"/>
              <a:t>לחץ כדי לערוך סגנון כותרת של תבנית בסיס</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dirty="0"/>
          </a:p>
        </p:txBody>
      </p:sp>
      <p:sp>
        <p:nvSpPr>
          <p:cNvPr id="3" name="Date Placeholder 2"/>
          <p:cNvSpPr>
            <a:spLocks noGrp="1"/>
          </p:cNvSpPr>
          <p:nvPr>
            <p:ph type="dt" sz="half" idx="10"/>
          </p:nvPr>
        </p:nvSpPr>
        <p:spPr/>
        <p:txBody>
          <a:bodyPr/>
          <a:lstStyle/>
          <a:p>
            <a:fld id="{C68B71A9-ED8B-4C52-A068-9B2726F6BA5A}" type="datetimeFigureOut">
              <a:rPr lang="he-IL" smtClean="0"/>
              <a:t>כ"ט/אדר/תשע"ח</a:t>
            </a:fld>
            <a:endParaRPr lang="he-IL" dirty="0"/>
          </a:p>
        </p:txBody>
      </p:sp>
      <p:sp>
        <p:nvSpPr>
          <p:cNvPr id="4" name="Footer Placeholder 3"/>
          <p:cNvSpPr>
            <a:spLocks noGrp="1"/>
          </p:cNvSpPr>
          <p:nvPr>
            <p:ph type="ftr" sz="quarter" idx="11"/>
          </p:nvPr>
        </p:nvSpPr>
        <p:spPr/>
        <p:txBody>
          <a:bodyPr/>
          <a:lstStyle/>
          <a:p>
            <a:endParaRPr lang="he-IL" dirty="0"/>
          </a:p>
        </p:txBody>
      </p:sp>
      <p:sp>
        <p:nvSpPr>
          <p:cNvPr id="5" name="Slide Number Placeholder 4"/>
          <p:cNvSpPr>
            <a:spLocks noGrp="1"/>
          </p:cNvSpPr>
          <p:nvPr>
            <p:ph type="sldNum" sz="quarter" idx="12"/>
          </p:nvPr>
        </p:nvSpPr>
        <p:spPr/>
        <p:txBody>
          <a:bodyPr/>
          <a:lstStyle/>
          <a:p>
            <a:fld id="{F739FBBC-DDB8-4D06-ACC2-6C9186B918FF}" type="slidenum">
              <a:rPr lang="he-IL" smtClean="0"/>
              <a:t>‹#›</a:t>
            </a:fld>
            <a:endParaRPr lang="he-IL" dirty="0"/>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8B71A9-ED8B-4C52-A068-9B2726F6BA5A}" type="datetimeFigureOut">
              <a:rPr lang="he-IL" smtClean="0"/>
              <a:t>כ"ט/אדר/תשע"ח</a:t>
            </a:fld>
            <a:endParaRPr lang="he-IL" dirty="0"/>
          </a:p>
        </p:txBody>
      </p:sp>
      <p:sp>
        <p:nvSpPr>
          <p:cNvPr id="3" name="Footer Placeholder 2"/>
          <p:cNvSpPr>
            <a:spLocks noGrp="1"/>
          </p:cNvSpPr>
          <p:nvPr>
            <p:ph type="ftr" sz="quarter" idx="11"/>
          </p:nvPr>
        </p:nvSpPr>
        <p:spPr/>
        <p:txBody>
          <a:bodyPr/>
          <a:lstStyle/>
          <a:p>
            <a:endParaRPr lang="he-IL" dirty="0"/>
          </a:p>
        </p:txBody>
      </p:sp>
      <p:sp>
        <p:nvSpPr>
          <p:cNvPr id="4" name="Slide Number Placeholder 3"/>
          <p:cNvSpPr>
            <a:spLocks noGrp="1"/>
          </p:cNvSpPr>
          <p:nvPr>
            <p:ph type="sldNum" sz="quarter" idx="12"/>
          </p:nvPr>
        </p:nvSpPr>
        <p:spPr/>
        <p:txBody>
          <a:bodyPr/>
          <a:lstStyle/>
          <a:p>
            <a:fld id="{F739FBBC-DDB8-4D06-ACC2-6C9186B918FF}" type="slidenum">
              <a:rPr lang="he-IL" smtClean="0"/>
              <a:t>‹#›</a:t>
            </a:fld>
            <a:endParaRPr lang="he-IL" dirty="0"/>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1118794" y="2209801"/>
            <a:ext cx="4848113" cy="1258493"/>
          </a:xfrm>
          <a:effectLst/>
        </p:spPr>
        <p:txBody>
          <a:bodyPr anchor="b">
            <a:noAutofit/>
          </a:bodyPr>
          <a:lstStyle>
            <a:lvl1pPr marL="228600" indent="-228600" algn="l">
              <a:defRPr sz="2800" b="1">
                <a:effectLst/>
              </a:defRPr>
            </a:lvl1pPr>
          </a:lstStyle>
          <a:p>
            <a:r>
              <a:rPr lang="he-IL" smtClean="0"/>
              <a:t>לחץ כדי לערוך סגנון כותרת של תבנית בסיס</a:t>
            </a:r>
            <a:endParaRPr lang="en-US" dirty="0"/>
          </a:p>
        </p:txBody>
      </p:sp>
      <p:sp>
        <p:nvSpPr>
          <p:cNvPr id="3" name="Content Placeholder 2"/>
          <p:cNvSpPr>
            <a:spLocks noGrp="1"/>
          </p:cNvSpPr>
          <p:nvPr>
            <p:ph idx="1"/>
          </p:nvPr>
        </p:nvSpPr>
        <p:spPr>
          <a:xfrm>
            <a:off x="6124688" y="731520"/>
            <a:ext cx="5356113"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Text Placeholder 3"/>
          <p:cNvSpPr>
            <a:spLocks noGrp="1"/>
          </p:cNvSpPr>
          <p:nvPr>
            <p:ph type="body" sz="half" idx="2"/>
          </p:nvPr>
        </p:nvSpPr>
        <p:spPr>
          <a:xfrm>
            <a:off x="1434354" y="3497802"/>
            <a:ext cx="4518213"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Date Placeholder 4"/>
          <p:cNvSpPr>
            <a:spLocks noGrp="1"/>
          </p:cNvSpPr>
          <p:nvPr>
            <p:ph type="dt" sz="half" idx="10"/>
          </p:nvPr>
        </p:nvSpPr>
        <p:spPr/>
        <p:txBody>
          <a:bodyPr/>
          <a:lstStyle/>
          <a:p>
            <a:fld id="{C68B71A9-ED8B-4C52-A068-9B2726F6BA5A}" type="datetimeFigureOut">
              <a:rPr lang="he-IL" smtClean="0"/>
              <a:t>כ"ט/אדר/תשע"ח</a:t>
            </a:fld>
            <a:endParaRPr lang="he-IL" dirty="0"/>
          </a:p>
        </p:txBody>
      </p:sp>
      <p:sp>
        <p:nvSpPr>
          <p:cNvPr id="6" name="Footer Placeholder 5"/>
          <p:cNvSpPr>
            <a:spLocks noGrp="1"/>
          </p:cNvSpPr>
          <p:nvPr>
            <p:ph type="ftr" sz="quarter" idx="11"/>
          </p:nvPr>
        </p:nvSpPr>
        <p:spPr/>
        <p:txBody>
          <a:bodyPr/>
          <a:lstStyle/>
          <a:p>
            <a:endParaRPr lang="he-IL" dirty="0"/>
          </a:p>
        </p:txBody>
      </p:sp>
      <p:sp>
        <p:nvSpPr>
          <p:cNvPr id="7" name="Slide Number Placeholder 6"/>
          <p:cNvSpPr>
            <a:spLocks noGrp="1"/>
          </p:cNvSpPr>
          <p:nvPr>
            <p:ph type="sldNum" sz="quarter" idx="12"/>
          </p:nvPr>
        </p:nvSpPr>
        <p:spPr/>
        <p:txBody>
          <a:bodyPr/>
          <a:lstStyle/>
          <a:p>
            <a:fld id="{F739FBBC-DDB8-4D06-ACC2-6C9186B918FF}" type="slidenum">
              <a:rPr lang="he-IL" smtClean="0"/>
              <a:t>‹#›</a:t>
            </a:fld>
            <a:endParaRPr lang="he-IL" dirty="0"/>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תמונה עם כיתוב">
    <p:spTree>
      <p:nvGrpSpPr>
        <p:cNvPr id="1" name=""/>
        <p:cNvGrpSpPr/>
        <p:nvPr/>
      </p:nvGrpSpPr>
      <p:grpSpPr>
        <a:xfrm>
          <a:off x="0" y="0"/>
          <a:ext cx="0" cy="0"/>
          <a:chOff x="0" y="0"/>
          <a:chExt cx="0" cy="0"/>
        </a:xfrm>
      </p:grpSpPr>
      <p:sp>
        <p:nvSpPr>
          <p:cNvPr id="8" name="Rectangle 7"/>
          <p:cNvSpPr/>
          <p:nvPr/>
        </p:nvSpPr>
        <p:spPr>
          <a:xfrm>
            <a:off x="0" y="3866920"/>
            <a:ext cx="12192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12192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12192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12192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5966900" y="1143000"/>
            <a:ext cx="54864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he-IL" smtClean="0"/>
              <a:t>לחץ על הסמל כדי להוסיף תמונה</a:t>
            </a:r>
            <a:endParaRPr lang="en-US" dirty="0"/>
          </a:p>
        </p:txBody>
      </p:sp>
      <p:sp>
        <p:nvSpPr>
          <p:cNvPr id="4" name="Text Placeholder 3"/>
          <p:cNvSpPr>
            <a:spLocks noGrp="1"/>
          </p:cNvSpPr>
          <p:nvPr>
            <p:ph type="body" sz="half" idx="2"/>
          </p:nvPr>
        </p:nvSpPr>
        <p:spPr>
          <a:xfrm>
            <a:off x="1170516" y="1010486"/>
            <a:ext cx="4925485"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Date Placeholder 4"/>
          <p:cNvSpPr>
            <a:spLocks noGrp="1"/>
          </p:cNvSpPr>
          <p:nvPr>
            <p:ph type="dt" sz="half" idx="10"/>
          </p:nvPr>
        </p:nvSpPr>
        <p:spPr/>
        <p:txBody>
          <a:bodyPr/>
          <a:lstStyle/>
          <a:p>
            <a:fld id="{C68B71A9-ED8B-4C52-A068-9B2726F6BA5A}" type="datetimeFigureOut">
              <a:rPr lang="he-IL" smtClean="0"/>
              <a:t>כ"ט/אדר/תשע"ח</a:t>
            </a:fld>
            <a:endParaRPr lang="he-IL" dirty="0"/>
          </a:p>
        </p:txBody>
      </p:sp>
      <p:sp>
        <p:nvSpPr>
          <p:cNvPr id="6" name="Footer Placeholder 5"/>
          <p:cNvSpPr>
            <a:spLocks noGrp="1"/>
          </p:cNvSpPr>
          <p:nvPr>
            <p:ph type="ftr" sz="quarter" idx="11"/>
          </p:nvPr>
        </p:nvSpPr>
        <p:spPr/>
        <p:txBody>
          <a:bodyPr/>
          <a:lstStyle/>
          <a:p>
            <a:endParaRPr lang="he-IL" dirty="0"/>
          </a:p>
        </p:txBody>
      </p:sp>
      <p:sp>
        <p:nvSpPr>
          <p:cNvPr id="7" name="Slide Number Placeholder 6"/>
          <p:cNvSpPr>
            <a:spLocks noGrp="1"/>
          </p:cNvSpPr>
          <p:nvPr>
            <p:ph type="sldNum" sz="quarter" idx="12"/>
          </p:nvPr>
        </p:nvSpPr>
        <p:spPr/>
        <p:txBody>
          <a:bodyPr/>
          <a:lstStyle/>
          <a:p>
            <a:fld id="{F739FBBC-DDB8-4D06-ACC2-6C9186B918FF}" type="slidenum">
              <a:rPr lang="he-IL" smtClean="0"/>
              <a:t>‹#›</a:t>
            </a:fld>
            <a:endParaRPr lang="he-IL" dirty="0"/>
          </a:p>
        </p:txBody>
      </p:sp>
      <p:sp>
        <p:nvSpPr>
          <p:cNvPr id="2" name="Title 1"/>
          <p:cNvSpPr>
            <a:spLocks noGrp="1"/>
          </p:cNvSpPr>
          <p:nvPr>
            <p:ph type="title"/>
          </p:nvPr>
        </p:nvSpPr>
        <p:spPr>
          <a:xfrm>
            <a:off x="969691" y="4464421"/>
            <a:ext cx="8511384" cy="1143000"/>
          </a:xfrm>
        </p:spPr>
        <p:txBody>
          <a:bodyPr anchor="b">
            <a:noAutofit/>
          </a:bodyPr>
          <a:lstStyle>
            <a:lvl1pPr algn="l">
              <a:defRPr sz="4600" b="1"/>
            </a:lvl1pPr>
          </a:lstStyle>
          <a:p>
            <a:r>
              <a:rPr lang="he-IL" smtClean="0"/>
              <a:t>לחץ כדי לערוך סגנון כותרת של תבנית בסיס</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a:p>
        </p:txBody>
      </p:sp>
      <p:sp>
        <p:nvSpPr>
          <p:cNvPr id="3" name="Vertical Text Placeholder 2"/>
          <p:cNvSpPr>
            <a:spLocks noGrp="1"/>
          </p:cNvSpPr>
          <p:nvPr>
            <p:ph type="body" orient="vert" idx="1"/>
          </p:nvPr>
        </p:nvSpPr>
        <p:spPr>
          <a:xfrm>
            <a:off x="2540000" y="731519"/>
            <a:ext cx="8534400" cy="3474720"/>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4" name="Date Placeholder 3"/>
          <p:cNvSpPr>
            <a:spLocks noGrp="1"/>
          </p:cNvSpPr>
          <p:nvPr>
            <p:ph type="dt" sz="half" idx="10"/>
          </p:nvPr>
        </p:nvSpPr>
        <p:spPr/>
        <p:txBody>
          <a:bodyPr/>
          <a:lstStyle/>
          <a:p>
            <a:fld id="{C68B71A9-ED8B-4C52-A068-9B2726F6BA5A}" type="datetimeFigureOut">
              <a:rPr lang="he-IL" smtClean="0"/>
              <a:t>כ"ט/אדר/תשע"ח</a:t>
            </a:fld>
            <a:endParaRPr lang="he-IL" dirty="0"/>
          </a:p>
        </p:txBody>
      </p:sp>
      <p:sp>
        <p:nvSpPr>
          <p:cNvPr id="5" name="Footer Placeholder 4"/>
          <p:cNvSpPr>
            <a:spLocks noGrp="1"/>
          </p:cNvSpPr>
          <p:nvPr>
            <p:ph type="ftr" sz="quarter" idx="11"/>
          </p:nvPr>
        </p:nvSpPr>
        <p:spPr/>
        <p:txBody>
          <a:bodyPr/>
          <a:lstStyle/>
          <a:p>
            <a:endParaRPr lang="he-IL" dirty="0"/>
          </a:p>
        </p:txBody>
      </p:sp>
      <p:sp>
        <p:nvSpPr>
          <p:cNvPr id="6" name="Slide Number Placeholder 5"/>
          <p:cNvSpPr>
            <a:spLocks noGrp="1"/>
          </p:cNvSpPr>
          <p:nvPr>
            <p:ph type="sldNum" sz="quarter" idx="12"/>
          </p:nvPr>
        </p:nvSpPr>
        <p:spPr/>
        <p:txBody>
          <a:bodyPr/>
          <a:lstStyle/>
          <a:p>
            <a:fld id="{F739FBBC-DDB8-4D06-ACC2-6C9186B918FF}" type="slidenum">
              <a:rPr lang="he-IL" smtClean="0"/>
              <a:t>‹#›</a:t>
            </a:fld>
            <a:endParaRPr lang="he-IL" dirty="0"/>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38344" y="376518"/>
            <a:ext cx="2743200" cy="5238339"/>
          </a:xfrm>
          <a:effectLst/>
        </p:spPr>
        <p:txBody>
          <a:bodyPr vert="eaVert"/>
          <a:lstStyle>
            <a:lvl1pPr algn="l">
              <a:defRPr/>
            </a:lvl1pPr>
          </a:lstStyle>
          <a:p>
            <a:r>
              <a:rPr lang="he-IL" smtClean="0"/>
              <a:t>לחץ כדי לערוך סגנון כותרת של תבנית בסיס</a:t>
            </a:r>
            <a:endParaRPr lang="en-US"/>
          </a:p>
        </p:txBody>
      </p:sp>
      <p:sp>
        <p:nvSpPr>
          <p:cNvPr id="3" name="Vertical Text Placeholder 2"/>
          <p:cNvSpPr>
            <a:spLocks noGrp="1"/>
          </p:cNvSpPr>
          <p:nvPr>
            <p:ph type="body" orient="vert" idx="1"/>
          </p:nvPr>
        </p:nvSpPr>
        <p:spPr>
          <a:xfrm>
            <a:off x="4432151" y="731520"/>
            <a:ext cx="6439049" cy="4894729"/>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10"/>
          </p:nvPr>
        </p:nvSpPr>
        <p:spPr/>
        <p:txBody>
          <a:bodyPr/>
          <a:lstStyle/>
          <a:p>
            <a:fld id="{C68B71A9-ED8B-4C52-A068-9B2726F6BA5A}" type="datetimeFigureOut">
              <a:rPr lang="he-IL" smtClean="0"/>
              <a:t>כ"ט/אדר/תשע"ח</a:t>
            </a:fld>
            <a:endParaRPr lang="he-IL" dirty="0"/>
          </a:p>
        </p:txBody>
      </p:sp>
      <p:sp>
        <p:nvSpPr>
          <p:cNvPr id="5" name="Footer Placeholder 4"/>
          <p:cNvSpPr>
            <a:spLocks noGrp="1"/>
          </p:cNvSpPr>
          <p:nvPr>
            <p:ph type="ftr" sz="quarter" idx="11"/>
          </p:nvPr>
        </p:nvSpPr>
        <p:spPr/>
        <p:txBody>
          <a:bodyPr/>
          <a:lstStyle/>
          <a:p>
            <a:endParaRPr lang="he-IL" dirty="0"/>
          </a:p>
        </p:txBody>
      </p:sp>
      <p:sp>
        <p:nvSpPr>
          <p:cNvPr id="6" name="Slide Number Placeholder 5"/>
          <p:cNvSpPr>
            <a:spLocks noGrp="1"/>
          </p:cNvSpPr>
          <p:nvPr>
            <p:ph type="sldNum" sz="quarter" idx="12"/>
          </p:nvPr>
        </p:nvSpPr>
        <p:spPr/>
        <p:txBody>
          <a:bodyPr/>
          <a:lstStyle/>
          <a:p>
            <a:fld id="{F739FBBC-DDB8-4D06-ACC2-6C9186B918FF}" type="slidenum">
              <a:rPr lang="he-IL" smtClean="0"/>
              <a:t>‹#›</a:t>
            </a:fld>
            <a:endParaRPr lang="he-IL"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12192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12192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12192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12192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2391053" y="4372168"/>
            <a:ext cx="8683348" cy="1143000"/>
          </a:xfrm>
          <a:prstGeom prst="rect">
            <a:avLst/>
          </a:prstGeom>
          <a:effectLst/>
        </p:spPr>
        <p:txBody>
          <a:bodyPr vert="horz" lIns="91440" tIns="45720" rIns="91440" bIns="45720" rtlCol="0" anchor="t" anchorCtr="0">
            <a:noAutofit/>
          </a:body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1524000" y="732260"/>
            <a:ext cx="8534400" cy="3474720"/>
          </a:xfrm>
          <a:prstGeom prst="rect">
            <a:avLst/>
          </a:prstGeom>
        </p:spPr>
        <p:txBody>
          <a:bodyPr vert="horz" lIns="91440" tIns="45720" rIns="91440" bIns="45720" rtlCol="0">
            <a:normAutofit/>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2"/>
          </p:nvPr>
        </p:nvSpPr>
        <p:spPr>
          <a:xfrm>
            <a:off x="8229600" y="6172201"/>
            <a:ext cx="33528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C68B71A9-ED8B-4C52-A068-9B2726F6BA5A}" type="datetimeFigureOut">
              <a:rPr lang="he-IL" smtClean="0"/>
              <a:t>כ"ט/אדר/תשע"ח</a:t>
            </a:fld>
            <a:endParaRPr lang="he-IL" dirty="0"/>
          </a:p>
        </p:txBody>
      </p:sp>
      <p:sp>
        <p:nvSpPr>
          <p:cNvPr id="5" name="Footer Placeholder 4"/>
          <p:cNvSpPr>
            <a:spLocks noGrp="1"/>
          </p:cNvSpPr>
          <p:nvPr>
            <p:ph type="ftr" sz="quarter" idx="3"/>
          </p:nvPr>
        </p:nvSpPr>
        <p:spPr>
          <a:xfrm>
            <a:off x="609600" y="6172201"/>
            <a:ext cx="44704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he-IL" dirty="0"/>
          </a:p>
        </p:txBody>
      </p:sp>
      <p:sp>
        <p:nvSpPr>
          <p:cNvPr id="6" name="Slide Number Placeholder 5"/>
          <p:cNvSpPr>
            <a:spLocks noGrp="1"/>
          </p:cNvSpPr>
          <p:nvPr>
            <p:ph type="sldNum" sz="quarter" idx="4"/>
          </p:nvPr>
        </p:nvSpPr>
        <p:spPr>
          <a:xfrm>
            <a:off x="5080000" y="6172201"/>
            <a:ext cx="24384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F739FBBC-DDB8-4D06-ACC2-6C9186B918FF}" type="slidenum">
              <a:rPr lang="he-IL" smtClean="0"/>
              <a:t>‹#›</a:t>
            </a:fld>
            <a:endParaRPr lang="he-IL"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marL="320040" indent="-320040" algn="r" defTabSz="914400" rtl="1"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22860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9.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21.pn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23.png"/><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28.png"/><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image" Target="../media/image6.png"/><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31.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33.png"/><Relationship Id="rId4" Type="http://schemas.openxmlformats.org/officeDocument/2006/relationships/image" Target="../media/image32.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37.png"/><Relationship Id="rId4" Type="http://schemas.openxmlformats.org/officeDocument/2006/relationships/image" Target="../media/image36.pn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38.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39.pn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41.png"/><Relationship Id="rId5" Type="http://schemas.openxmlformats.org/officeDocument/2006/relationships/image" Target="../media/image6.png"/><Relationship Id="rId4" Type="http://schemas.openxmlformats.org/officeDocument/2006/relationships/image" Target="../media/image40.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5" Type="http://schemas.openxmlformats.org/officeDocument/2006/relationships/image" Target="../media/image42.pn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תמונה 1"/>
          <p:cNvPicPr>
            <a:picLocks noChangeAspect="1"/>
          </p:cNvPicPr>
          <p:nvPr/>
        </p:nvPicPr>
        <p:blipFill rotWithShape="1">
          <a:blip r:embed="rId2"/>
          <a:srcRect l="544" t="-3071" r="-544" b="7067"/>
          <a:stretch/>
        </p:blipFill>
        <p:spPr>
          <a:xfrm>
            <a:off x="0" y="-239151"/>
            <a:ext cx="12413454" cy="7117300"/>
          </a:xfrm>
          <a:prstGeom prst="rect">
            <a:avLst/>
          </a:prstGeom>
          <a:noFill/>
        </p:spPr>
      </p:pic>
      <p:sp>
        <p:nvSpPr>
          <p:cNvPr id="4" name="מלבן 3"/>
          <p:cNvSpPr/>
          <p:nvPr/>
        </p:nvSpPr>
        <p:spPr>
          <a:xfrm>
            <a:off x="1427219" y="456056"/>
            <a:ext cx="9917815" cy="923330"/>
          </a:xfrm>
          <a:prstGeom prst="rect">
            <a:avLst/>
          </a:prstGeom>
          <a:noFill/>
        </p:spPr>
        <p:txBody>
          <a:bodyPr wrap="squar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he-IL" sz="5400" b="1" cap="all" dirty="0">
                <a:ln w="0"/>
                <a:solidFill>
                  <a:srgbClr val="002060"/>
                </a:solidFill>
                <a:effectLst>
                  <a:reflection blurRad="12700" stA="50000" endPos="50000" dist="5000" dir="5400000" sy="-100000" rotWithShape="0"/>
                </a:effectLst>
                <a:latin typeface="Guttman Yad-Brush" pitchFamily="2" charset="-79"/>
                <a:cs typeface="Guttman Yad-Brush" pitchFamily="2" charset="-79"/>
              </a:rPr>
              <a:t>בײַם </a:t>
            </a:r>
            <a:r>
              <a:rPr lang="he-IL" sz="5400" b="1" cap="all" dirty="0" smtClean="0">
                <a:ln w="0"/>
                <a:solidFill>
                  <a:srgbClr val="002060"/>
                </a:solidFill>
                <a:effectLst>
                  <a:reflection blurRad="12700" stA="50000" endPos="50000" dist="5000" dir="5400000" sy="-100000" rotWithShape="0"/>
                </a:effectLst>
                <a:latin typeface="Guttman Yad-Brush" pitchFamily="2" charset="-79"/>
                <a:cs typeface="Guttman Yad-Brush" pitchFamily="2" charset="-79"/>
              </a:rPr>
              <a:t>דאָקטער / אצל </a:t>
            </a:r>
            <a:r>
              <a:rPr lang="he-IL" sz="5400" b="1" cap="all" dirty="0" smtClean="0">
                <a:ln w="0"/>
                <a:solidFill>
                  <a:srgbClr val="002060"/>
                </a:solidFill>
                <a:effectLst>
                  <a:reflection blurRad="12700" stA="50000" endPos="50000" dist="5000" dir="5400000" sy="-100000" rotWithShape="0"/>
                </a:effectLst>
                <a:latin typeface="Guttman Yad-Brush" pitchFamily="2" charset="-79"/>
                <a:cs typeface="Guttman Yad-Brush" pitchFamily="2" charset="-79"/>
              </a:rPr>
              <a:t>הרופא</a:t>
            </a:r>
            <a:endParaRPr lang="he-IL" sz="5400" b="1" cap="all" spc="0" dirty="0">
              <a:ln w="0"/>
              <a:solidFill>
                <a:srgbClr val="002060"/>
              </a:solidFill>
              <a:effectLst>
                <a:reflection blurRad="12700" stA="50000" endPos="50000" dist="5000" dir="5400000" sy="-100000" rotWithShape="0"/>
              </a:effectLst>
              <a:latin typeface="Guttman Yad-Brush" pitchFamily="2" charset="-79"/>
              <a:cs typeface="Guttman Yad-Brush" pitchFamily="2" charset="-79"/>
            </a:endParaRPr>
          </a:p>
        </p:txBody>
      </p:sp>
    </p:spTree>
    <p:extLst>
      <p:ext uri="{BB962C8B-B14F-4D97-AF65-F5344CB8AC3E}">
        <p14:creationId xmlns:p14="http://schemas.microsoft.com/office/powerpoint/2010/main" val="298758347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6117" y="453152"/>
            <a:ext cx="11798189" cy="2184851"/>
          </a:xfrm>
          <a:prstGeom prst="rect">
            <a:avLst/>
          </a:prstGeom>
          <a:noFill/>
        </p:spPr>
        <p:txBody>
          <a:bodyPr wrap="square" rtlCol="1">
            <a:spAutoFit/>
          </a:bodyPr>
          <a:lstStyle/>
          <a:p>
            <a:r>
              <a:rPr lang="he-IL" sz="4400" b="1" dirty="0">
                <a:solidFill>
                  <a:srgbClr val="002060"/>
                </a:solidFill>
                <a:latin typeface="Guttman Yad-Brush" pitchFamily="2" charset="-79"/>
                <a:cs typeface="Guttman Yad-Brush" pitchFamily="2" charset="-79"/>
              </a:rPr>
              <a:t>צוגעגיירט פֿון: בר </a:t>
            </a:r>
            <a:r>
              <a:rPr lang="he-IL" sz="4400" b="1" dirty="0" smtClean="0">
                <a:solidFill>
                  <a:srgbClr val="002060"/>
                </a:solidFill>
                <a:latin typeface="Guttman Yad-Brush" pitchFamily="2" charset="-79"/>
                <a:cs typeface="Guttman Yad-Brush" pitchFamily="2" charset="-79"/>
              </a:rPr>
              <a:t>אליעזר והודיה אליעזר.</a:t>
            </a:r>
            <a:endParaRPr lang="he-IL" sz="4400" b="1" dirty="0">
              <a:solidFill>
                <a:srgbClr val="002060"/>
              </a:solidFill>
              <a:latin typeface="Guttman Yad-Brush" pitchFamily="2" charset="-79"/>
              <a:cs typeface="Guttman Yad-Brush" pitchFamily="2" charset="-79"/>
            </a:endParaRPr>
          </a:p>
          <a:p>
            <a:r>
              <a:rPr lang="he-IL" sz="4400" b="1" dirty="0">
                <a:solidFill>
                  <a:srgbClr val="002060"/>
                </a:solidFill>
                <a:latin typeface="Guttman Yad-Brush" pitchFamily="2" charset="-79"/>
                <a:cs typeface="Guttman Yad-Brush" pitchFamily="2" charset="-79"/>
              </a:rPr>
              <a:t>די שולע: אורט </a:t>
            </a:r>
            <a:r>
              <a:rPr lang="he-IL" sz="4400" b="1" dirty="0" smtClean="0">
                <a:solidFill>
                  <a:srgbClr val="002060"/>
                </a:solidFill>
                <a:latin typeface="Guttman Yad-Brush" pitchFamily="2" charset="-79"/>
                <a:cs typeface="Guttman Yad-Brush" pitchFamily="2" charset="-79"/>
              </a:rPr>
              <a:t>חולון.</a:t>
            </a:r>
            <a:endParaRPr lang="he-IL" sz="4400" b="1" dirty="0">
              <a:solidFill>
                <a:srgbClr val="002060"/>
              </a:solidFill>
              <a:latin typeface="Guttman Yad-Brush" pitchFamily="2" charset="-79"/>
              <a:cs typeface="Guttman Yad-Brush" pitchFamily="2" charset="-79"/>
            </a:endParaRPr>
          </a:p>
          <a:p>
            <a:r>
              <a:rPr lang="he-IL" sz="4400" b="1" dirty="0">
                <a:solidFill>
                  <a:srgbClr val="002060"/>
                </a:solidFill>
                <a:latin typeface="Guttman Yad-Brush" pitchFamily="2" charset="-79"/>
                <a:cs typeface="Guttman Yad-Brush" pitchFamily="2" charset="-79"/>
              </a:rPr>
              <a:t>תשע"ח 2017-2018</a:t>
            </a:r>
          </a:p>
        </p:txBody>
      </p:sp>
      <p:sp>
        <p:nvSpPr>
          <p:cNvPr id="3" name="TextBox 2"/>
          <p:cNvSpPr txBox="1"/>
          <p:nvPr/>
        </p:nvSpPr>
        <p:spPr>
          <a:xfrm>
            <a:off x="-572671" y="4093956"/>
            <a:ext cx="7477040" cy="492443"/>
          </a:xfrm>
          <a:prstGeom prst="rect">
            <a:avLst/>
          </a:prstGeom>
          <a:noFill/>
        </p:spPr>
        <p:txBody>
          <a:bodyPr wrap="square" rtlCol="1">
            <a:spAutoFit/>
          </a:bodyPr>
          <a:lstStyle/>
          <a:p>
            <a:r>
              <a:rPr lang="he-IL" sz="2600" b="1" dirty="0">
                <a:solidFill>
                  <a:srgbClr val="002060"/>
                </a:solidFill>
                <a:latin typeface="Guttman Yad-Brush" pitchFamily="2" charset="-79"/>
                <a:cs typeface="Guttman Yad-Brush" pitchFamily="2" charset="-79"/>
              </a:rPr>
              <a:t>בתמיכת הרשות הלאומית לתרבות </a:t>
            </a:r>
            <a:r>
              <a:rPr lang="he-IL" sz="2600" b="1" dirty="0" smtClean="0">
                <a:solidFill>
                  <a:srgbClr val="002060"/>
                </a:solidFill>
                <a:latin typeface="Guttman Yad-Brush" pitchFamily="2" charset="-79"/>
                <a:cs typeface="Guttman Yad-Brush" pitchFamily="2" charset="-79"/>
              </a:rPr>
              <a:t>יידיש.</a:t>
            </a:r>
            <a:endParaRPr lang="he-IL" sz="2600" b="1" dirty="0">
              <a:solidFill>
                <a:srgbClr val="002060"/>
              </a:solidFill>
              <a:latin typeface="Guttman Yad-Brush" pitchFamily="2" charset="-79"/>
              <a:cs typeface="Guttman Yad-Brush" pitchFamily="2" charset="-79"/>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53" y="4586399"/>
            <a:ext cx="6782989" cy="20475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29441298"/>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88758" y="2297499"/>
            <a:ext cx="5718175" cy="2182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32983" y="4101004"/>
            <a:ext cx="3511550" cy="2560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מלבן 3"/>
          <p:cNvSpPr/>
          <p:nvPr/>
        </p:nvSpPr>
        <p:spPr>
          <a:xfrm>
            <a:off x="1896384" y="361700"/>
            <a:ext cx="9502922" cy="1754326"/>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he-IL" sz="5400" b="1" cap="all" dirty="0" smtClean="0">
                <a:ln w="0"/>
                <a:solidFill>
                  <a:srgbClr val="002060"/>
                </a:solidFill>
                <a:effectLst>
                  <a:reflection blurRad="12700" stA="50000" endPos="50000" dist="5000" dir="5400000" sy="-100000" rotWithShape="0"/>
                </a:effectLst>
                <a:latin typeface="Guttman Yad-Brush" pitchFamily="2" charset="-79"/>
                <a:cs typeface="Guttman Yad-Brush" pitchFamily="2" charset="-79"/>
              </a:rPr>
              <a:t>בײַם </a:t>
            </a:r>
            <a:r>
              <a:rPr lang="he-IL" sz="5400" b="1" cap="all" dirty="0">
                <a:ln w="0"/>
                <a:solidFill>
                  <a:srgbClr val="002060"/>
                </a:solidFill>
                <a:effectLst>
                  <a:reflection blurRad="12700" stA="50000" endPos="50000" dist="5000" dir="5400000" sy="-100000" rotWithShape="0"/>
                </a:effectLst>
                <a:latin typeface="Guttman Yad-Brush" pitchFamily="2" charset="-79"/>
                <a:cs typeface="Guttman Yad-Brush" pitchFamily="2" charset="-79"/>
              </a:rPr>
              <a:t>דאָקטער / אצל הרופא</a:t>
            </a:r>
          </a:p>
          <a:p>
            <a:pPr algn="ctr"/>
            <a:endParaRPr lang="he-IL" sz="54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Tree>
    <p:extLst>
      <p:ext uri="{BB962C8B-B14F-4D97-AF65-F5344CB8AC3E}">
        <p14:creationId xmlns:p14="http://schemas.microsoft.com/office/powerpoint/2010/main" val="3027847863"/>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לבן 1"/>
          <p:cNvSpPr/>
          <p:nvPr/>
        </p:nvSpPr>
        <p:spPr>
          <a:xfrm>
            <a:off x="2387151" y="533655"/>
            <a:ext cx="7873550" cy="923330"/>
          </a:xfrm>
          <a:prstGeom prst="rect">
            <a:avLst/>
          </a:prstGeom>
          <a:noFill/>
        </p:spPr>
        <p:txBody>
          <a:bodyPr wrap="squar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he-IL" sz="5400" b="1" cap="all" dirty="0" smtClean="0">
                <a:ln w="0"/>
                <a:solidFill>
                  <a:srgbClr val="002060"/>
                </a:solidFill>
                <a:effectLst>
                  <a:reflection blurRad="12700" stA="50000" endPos="50000" dist="5000" dir="5400000" sy="-100000" rotWithShape="0"/>
                </a:effectLst>
                <a:latin typeface="Guttman Yad-Brush" pitchFamily="2" charset="-79"/>
                <a:cs typeface="Guttman Yad-Brush" pitchFamily="2" charset="-79"/>
              </a:rPr>
              <a:t>הוראות – די </a:t>
            </a:r>
            <a:r>
              <a:rPr lang="he-IL" sz="5400" b="1" cap="all" dirty="0" err="1" smtClean="0">
                <a:ln w="0"/>
                <a:solidFill>
                  <a:srgbClr val="002060"/>
                </a:solidFill>
                <a:effectLst>
                  <a:reflection blurRad="12700" stA="50000" endPos="50000" dist="5000" dir="5400000" sy="-100000" rotWithShape="0"/>
                </a:effectLst>
                <a:latin typeface="Guttman Yad-Brush" pitchFamily="2" charset="-79"/>
                <a:cs typeface="Guttman Yad-Brush" pitchFamily="2" charset="-79"/>
              </a:rPr>
              <a:t>אָנווייַזן</a:t>
            </a:r>
            <a:r>
              <a:rPr lang="he-IL" sz="5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 </a:t>
            </a:r>
            <a:endParaRPr lang="he-IL" sz="54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3" name="אליפסה 2"/>
          <p:cNvSpPr/>
          <p:nvPr/>
        </p:nvSpPr>
        <p:spPr>
          <a:xfrm>
            <a:off x="2735107" y="2638004"/>
            <a:ext cx="6675929" cy="2751292"/>
          </a:xfrm>
          <a:prstGeom prst="ellips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he-IL" sz="3200" b="1" dirty="0" smtClean="0">
                <a:solidFill>
                  <a:schemeClr val="bg1"/>
                </a:solidFill>
                <a:latin typeface="Guttman Yad-Brush" pitchFamily="2" charset="-79"/>
                <a:cs typeface="Guttman Yad-Brush" pitchFamily="2" charset="-79"/>
              </a:rPr>
              <a:t>על מנת לעבור לשקופית הבאה יש ללחוץ על שקופית זו.</a:t>
            </a:r>
            <a:endParaRPr lang="he-IL" sz="3200" b="1" dirty="0">
              <a:solidFill>
                <a:schemeClr val="bg1"/>
              </a:solidFill>
              <a:latin typeface="Guttman Yad-Brush" pitchFamily="2" charset="-79"/>
              <a:cs typeface="Guttman Yad-Brush" pitchFamily="2" charset="-79"/>
            </a:endParaRPr>
          </a:p>
        </p:txBody>
      </p:sp>
    </p:spTree>
    <p:extLst>
      <p:ext uri="{BB962C8B-B14F-4D97-AF65-F5344CB8AC3E}">
        <p14:creationId xmlns:p14="http://schemas.microsoft.com/office/powerpoint/2010/main" val="9714904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9833" y="2717181"/>
            <a:ext cx="3734109" cy="3395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מלבן 1"/>
          <p:cNvSpPr/>
          <p:nvPr/>
        </p:nvSpPr>
        <p:spPr>
          <a:xfrm>
            <a:off x="1262751" y="337423"/>
            <a:ext cx="10669909" cy="3416320"/>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he-IL" sz="5400" b="1" cap="all" dirty="0" smtClean="0">
                <a:ln w="0"/>
                <a:solidFill>
                  <a:srgbClr val="002060"/>
                </a:solidFill>
                <a:effectLst>
                  <a:reflection blurRad="12700" stA="50000" endPos="50000" dist="5000" dir="5400000" sy="-100000" rotWithShape="0"/>
                </a:effectLst>
                <a:latin typeface="Guttman Yad-Brush" pitchFamily="2" charset="-79"/>
                <a:cs typeface="Guttman Yad-Brush" pitchFamily="2" charset="-79"/>
              </a:rPr>
              <a:t>מען </a:t>
            </a:r>
            <a:r>
              <a:rPr lang="he-IL" sz="5400" b="1" cap="all" dirty="0" err="1">
                <a:ln w="0"/>
                <a:solidFill>
                  <a:srgbClr val="002060"/>
                </a:solidFill>
                <a:effectLst>
                  <a:reflection blurRad="12700" stA="50000" endPos="50000" dist="5000" dir="5400000" sy="-100000" rotWithShape="0"/>
                </a:effectLst>
                <a:latin typeface="Guttman Yad-Brush" pitchFamily="2" charset="-79"/>
                <a:cs typeface="Guttman Yad-Brush" pitchFamily="2" charset="-79"/>
              </a:rPr>
              <a:t>דאַרף</a:t>
            </a:r>
            <a:r>
              <a:rPr lang="he-IL" sz="5400" b="1" cap="all" dirty="0">
                <a:ln w="0"/>
                <a:solidFill>
                  <a:srgbClr val="002060"/>
                </a:solidFill>
                <a:effectLst>
                  <a:reflection blurRad="12700" stA="50000" endPos="50000" dist="5000" dir="5400000" sy="-100000" rotWithShape="0"/>
                </a:effectLst>
                <a:latin typeface="Guttman Yad-Brush" pitchFamily="2" charset="-79"/>
                <a:cs typeface="Guttman Yad-Brush" pitchFamily="2" charset="-79"/>
              </a:rPr>
              <a:t> </a:t>
            </a:r>
            <a:r>
              <a:rPr lang="he-IL" sz="5400" b="1" cap="all" dirty="0" err="1">
                <a:ln w="0"/>
                <a:solidFill>
                  <a:srgbClr val="002060"/>
                </a:solidFill>
                <a:effectLst>
                  <a:reflection blurRad="12700" stA="50000" endPos="50000" dist="5000" dir="5400000" sy="-100000" rotWithShape="0"/>
                </a:effectLst>
                <a:latin typeface="Guttman Yad-Brush" pitchFamily="2" charset="-79"/>
                <a:cs typeface="Guttman Yad-Brush" pitchFamily="2" charset="-79"/>
              </a:rPr>
              <a:t>נוצן</a:t>
            </a:r>
            <a:r>
              <a:rPr lang="he-IL" sz="5400" b="1" cap="all" dirty="0">
                <a:ln w="0"/>
                <a:solidFill>
                  <a:srgbClr val="002060"/>
                </a:solidFill>
                <a:effectLst>
                  <a:reflection blurRad="12700" stA="50000" endPos="50000" dist="5000" dir="5400000" sy="-100000" rotWithShape="0"/>
                </a:effectLst>
                <a:latin typeface="Guttman Yad-Brush" pitchFamily="2" charset="-79"/>
                <a:cs typeface="Guttman Yad-Brush" pitchFamily="2" charset="-79"/>
              </a:rPr>
              <a:t> </a:t>
            </a:r>
            <a:r>
              <a:rPr lang="he-IL" sz="5400" b="1" cap="all" dirty="0" err="1" smtClean="0">
                <a:ln w="0"/>
                <a:solidFill>
                  <a:srgbClr val="002060"/>
                </a:solidFill>
                <a:effectLst>
                  <a:reflection blurRad="12700" stA="50000" endPos="50000" dist="5000" dir="5400000" sy="-100000" rotWithShape="0"/>
                </a:effectLst>
                <a:latin typeface="Guttman Yad-Brush" pitchFamily="2" charset="-79"/>
                <a:cs typeface="Guttman Yad-Brush" pitchFamily="2" charset="-79"/>
              </a:rPr>
              <a:t>הער-טרייַבלעך</a:t>
            </a:r>
            <a:endParaRPr lang="he-IL" sz="5400" b="1" cap="all" dirty="0" smtClean="0">
              <a:ln w="0"/>
              <a:solidFill>
                <a:srgbClr val="002060"/>
              </a:solidFill>
              <a:effectLst>
                <a:reflection blurRad="12700" stA="50000" endPos="50000" dist="5000" dir="5400000" sy="-100000" rotWithShape="0"/>
              </a:effectLst>
              <a:latin typeface="Guttman Yad-Brush" pitchFamily="2" charset="-79"/>
              <a:cs typeface="Guttman Yad-Brush" pitchFamily="2" charset="-79"/>
            </a:endParaRPr>
          </a:p>
          <a:p>
            <a:pPr algn="ctr"/>
            <a:r>
              <a:rPr lang="he-IL" sz="5400" b="1" cap="all" dirty="0" smtClean="0">
                <a:ln w="0"/>
                <a:solidFill>
                  <a:srgbClr val="002060"/>
                </a:solidFill>
                <a:effectLst>
                  <a:reflection blurRad="12700" stA="50000" endPos="50000" dist="5000" dir="5400000" sy="-100000" rotWithShape="0"/>
                </a:effectLst>
                <a:latin typeface="Guttman Yad-Brush" pitchFamily="2" charset="-79"/>
                <a:cs typeface="Guttman Yad-Brush" pitchFamily="2" charset="-79"/>
              </a:rPr>
              <a:t> </a:t>
            </a:r>
            <a:r>
              <a:rPr lang="he-IL" sz="5400" b="1" cap="all" dirty="0">
                <a:ln w="0"/>
                <a:solidFill>
                  <a:srgbClr val="002060"/>
                </a:solidFill>
                <a:effectLst>
                  <a:reflection blurRad="12700" stA="50000" endPos="50000" dist="5000" dir="5400000" sy="-100000" rotWithShape="0"/>
                </a:effectLst>
                <a:latin typeface="Guttman Yad-Brush" pitchFamily="2" charset="-79"/>
                <a:cs typeface="Guttman Yad-Brush" pitchFamily="2" charset="-79"/>
              </a:rPr>
              <a:t>יש להשתמש באוזניות</a:t>
            </a:r>
          </a:p>
          <a:p>
            <a:pPr algn="ctr"/>
            <a:endParaRPr lang="he-IL" sz="54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a:p>
            <a:pPr algn="ctr"/>
            <a:endParaRPr lang="he-IL" sz="54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Tree>
    <p:extLst>
      <p:ext uri="{BB962C8B-B14F-4D97-AF65-F5344CB8AC3E}">
        <p14:creationId xmlns:p14="http://schemas.microsoft.com/office/powerpoint/2010/main" val="985175887"/>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תמונה 6"/>
          <p:cNvPicPr>
            <a:picLocks noChangeAspect="1"/>
          </p:cNvPicPr>
          <p:nvPr/>
        </p:nvPicPr>
        <p:blipFill>
          <a:blip r:embed="rId2"/>
          <a:stretch>
            <a:fillRect/>
          </a:stretch>
        </p:blipFill>
        <p:spPr>
          <a:xfrm>
            <a:off x="9741913" y="2349982"/>
            <a:ext cx="1602456" cy="2158035"/>
          </a:xfrm>
          <a:prstGeom prst="rect">
            <a:avLst/>
          </a:prstGeom>
        </p:spPr>
      </p:pic>
      <p:pic>
        <p:nvPicPr>
          <p:cNvPr id="24" name="תמונה 23"/>
          <p:cNvPicPr>
            <a:picLocks noChangeAspect="1"/>
          </p:cNvPicPr>
          <p:nvPr/>
        </p:nvPicPr>
        <p:blipFill>
          <a:blip r:embed="rId3"/>
          <a:stretch>
            <a:fillRect/>
          </a:stretch>
        </p:blipFill>
        <p:spPr>
          <a:xfrm>
            <a:off x="3896925" y="2276832"/>
            <a:ext cx="1095392" cy="2183895"/>
          </a:xfrm>
          <a:prstGeom prst="rect">
            <a:avLst/>
          </a:prstGeom>
        </p:spPr>
      </p:pic>
      <p:sp>
        <p:nvSpPr>
          <p:cNvPr id="6" name="הסבר אליפטי 5"/>
          <p:cNvSpPr/>
          <p:nvPr/>
        </p:nvSpPr>
        <p:spPr>
          <a:xfrm>
            <a:off x="6469849" y="607241"/>
            <a:ext cx="3372213" cy="1574561"/>
          </a:xfrm>
          <a:prstGeom prst="wedgeEllipseCallout">
            <a:avLst>
              <a:gd name="adj1" fmla="val 65283"/>
              <a:gd name="adj2" fmla="val 1470"/>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smtClean="0">
                <a:solidFill>
                  <a:srgbClr val="FF0000"/>
                </a:solidFill>
                <a:cs typeface="+mj-cs"/>
              </a:rPr>
              <a:t>פֿרוי</a:t>
            </a:r>
            <a:r>
              <a:rPr lang="he-IL" b="1" dirty="0" smtClean="0">
                <a:solidFill>
                  <a:srgbClr val="FF0000"/>
                </a:solidFill>
                <a:cs typeface="+mj-cs"/>
              </a:rPr>
              <a:t>: </a:t>
            </a:r>
            <a:r>
              <a:rPr lang="he-IL" b="1" dirty="0" err="1">
                <a:cs typeface="+mj-cs"/>
              </a:rPr>
              <a:t>שלום־עליכם</a:t>
            </a:r>
            <a:r>
              <a:rPr lang="he-IL" b="1" dirty="0">
                <a:cs typeface="+mj-cs"/>
              </a:rPr>
              <a:t>, דאָקטער </a:t>
            </a:r>
            <a:r>
              <a:rPr lang="he-IL" b="1" dirty="0" err="1">
                <a:cs typeface="+mj-cs"/>
              </a:rPr>
              <a:t>שײנמאַן</a:t>
            </a:r>
            <a:r>
              <a:rPr lang="he-IL" b="1" dirty="0">
                <a:cs typeface="+mj-cs"/>
              </a:rPr>
              <a:t>!</a:t>
            </a:r>
          </a:p>
        </p:txBody>
      </p:sp>
      <p:sp>
        <p:nvSpPr>
          <p:cNvPr id="9" name="הסבר אליפטי 8"/>
          <p:cNvSpPr/>
          <p:nvPr/>
        </p:nvSpPr>
        <p:spPr>
          <a:xfrm>
            <a:off x="6729985" y="2324582"/>
            <a:ext cx="2786730" cy="2090703"/>
          </a:xfrm>
          <a:prstGeom prst="wedgeEllipseCallout">
            <a:avLst>
              <a:gd name="adj1" fmla="val 62810"/>
              <a:gd name="adj2" fmla="val -21316"/>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דאָקטער:</a:t>
            </a:r>
            <a:r>
              <a:rPr lang="he-IL" b="1" dirty="0">
                <a:solidFill>
                  <a:srgbClr val="002060"/>
                </a:solidFill>
                <a:cs typeface="+mj-cs"/>
              </a:rPr>
              <a:t> </a:t>
            </a:r>
            <a:r>
              <a:rPr lang="he-IL" b="1" dirty="0">
                <a:cs typeface="+mj-cs"/>
              </a:rPr>
              <a:t>אַה! </a:t>
            </a:r>
            <a:r>
              <a:rPr lang="he-IL" b="1" dirty="0" err="1" smtClean="0">
                <a:cs typeface="+mj-cs"/>
              </a:rPr>
              <a:t>פֿרוי</a:t>
            </a:r>
            <a:r>
              <a:rPr lang="he-IL" b="1" dirty="0" smtClean="0">
                <a:cs typeface="+mj-cs"/>
              </a:rPr>
              <a:t> </a:t>
            </a:r>
            <a:r>
              <a:rPr lang="he-IL" b="1" dirty="0" err="1">
                <a:cs typeface="+mj-cs"/>
              </a:rPr>
              <a:t>מאָסקאָוויטש</a:t>
            </a:r>
            <a:r>
              <a:rPr lang="he-IL" b="1" dirty="0">
                <a:cs typeface="+mj-cs"/>
              </a:rPr>
              <a:t>, קומט </a:t>
            </a:r>
            <a:r>
              <a:rPr lang="he-IL" b="1" dirty="0" err="1">
                <a:cs typeface="+mj-cs"/>
              </a:rPr>
              <a:t>אַרײַן</a:t>
            </a:r>
            <a:r>
              <a:rPr lang="he-IL" b="1" dirty="0">
                <a:cs typeface="+mj-cs"/>
              </a:rPr>
              <a:t>! </a:t>
            </a:r>
            <a:r>
              <a:rPr lang="he-IL" b="1" dirty="0" err="1">
                <a:cs typeface="+mj-cs"/>
              </a:rPr>
              <a:t>זעצט</a:t>
            </a:r>
            <a:r>
              <a:rPr lang="he-IL" b="1" dirty="0">
                <a:cs typeface="+mj-cs"/>
              </a:rPr>
              <a:t> </a:t>
            </a:r>
            <a:r>
              <a:rPr lang="he-IL" b="1" dirty="0" err="1">
                <a:cs typeface="+mj-cs"/>
              </a:rPr>
              <a:t>אײַך</a:t>
            </a:r>
            <a:endParaRPr lang="he-IL" b="1" dirty="0">
              <a:cs typeface="+mj-cs"/>
            </a:endParaRPr>
          </a:p>
          <a:p>
            <a:pPr algn="ctr"/>
            <a:r>
              <a:rPr lang="he-IL" b="1" dirty="0" err="1">
                <a:cs typeface="+mj-cs"/>
              </a:rPr>
              <a:t>אַנידער</a:t>
            </a:r>
            <a:r>
              <a:rPr lang="he-IL" b="1" dirty="0">
                <a:cs typeface="+mj-cs"/>
              </a:rPr>
              <a:t>! </a:t>
            </a:r>
            <a:r>
              <a:rPr lang="he-IL" b="1" dirty="0" smtClean="0">
                <a:cs typeface="+mj-cs"/>
              </a:rPr>
              <a:t>ווי </a:t>
            </a:r>
            <a:r>
              <a:rPr lang="he-IL" b="1" dirty="0">
                <a:cs typeface="+mj-cs"/>
              </a:rPr>
              <a:t>פֿילט איר </a:t>
            </a:r>
            <a:r>
              <a:rPr lang="he-IL" b="1" dirty="0" err="1">
                <a:cs typeface="+mj-cs"/>
              </a:rPr>
              <a:t>זיך</a:t>
            </a:r>
            <a:r>
              <a:rPr lang="he-IL" b="1" dirty="0">
                <a:cs typeface="+mj-cs"/>
              </a:rPr>
              <a:t>?</a:t>
            </a:r>
          </a:p>
        </p:txBody>
      </p:sp>
      <p:sp>
        <p:nvSpPr>
          <p:cNvPr id="11" name="הסבר אליפטי 10"/>
          <p:cNvSpPr/>
          <p:nvPr/>
        </p:nvSpPr>
        <p:spPr>
          <a:xfrm>
            <a:off x="7775767" y="4887664"/>
            <a:ext cx="2632668" cy="1557274"/>
          </a:xfrm>
          <a:prstGeom prst="wedgeEllipseCallout">
            <a:avLst>
              <a:gd name="adj1" fmla="val 69430"/>
              <a:gd name="adj2" fmla="val -24086"/>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smtClean="0">
                <a:solidFill>
                  <a:srgbClr val="FF0000"/>
                </a:solidFill>
                <a:cs typeface="+mj-cs"/>
              </a:rPr>
              <a:t>פֿרוי</a:t>
            </a:r>
            <a:r>
              <a:rPr lang="he-IL" b="1" dirty="0" smtClean="0">
                <a:solidFill>
                  <a:srgbClr val="FF0000"/>
                </a:solidFill>
                <a:cs typeface="+mj-cs"/>
              </a:rPr>
              <a:t>: </a:t>
            </a:r>
            <a:r>
              <a:rPr lang="he-IL" b="1" dirty="0" err="1">
                <a:cs typeface="+mj-cs"/>
              </a:rPr>
              <a:t>אױ</a:t>
            </a:r>
            <a:r>
              <a:rPr lang="he-IL" b="1" dirty="0">
                <a:cs typeface="+mj-cs"/>
              </a:rPr>
              <a:t> דאָקטער, איך בין </a:t>
            </a:r>
            <a:r>
              <a:rPr lang="he-IL" b="1" dirty="0" err="1">
                <a:cs typeface="+mj-cs"/>
              </a:rPr>
              <a:t>זײער</a:t>
            </a:r>
            <a:r>
              <a:rPr lang="he-IL" b="1" dirty="0">
                <a:cs typeface="+mj-cs"/>
              </a:rPr>
              <a:t>, </a:t>
            </a:r>
            <a:r>
              <a:rPr lang="he-IL" b="1" dirty="0" err="1">
                <a:cs typeface="+mj-cs"/>
              </a:rPr>
              <a:t>זײער</a:t>
            </a:r>
            <a:r>
              <a:rPr lang="he-IL" b="1" dirty="0">
                <a:cs typeface="+mj-cs"/>
              </a:rPr>
              <a:t> </a:t>
            </a:r>
            <a:r>
              <a:rPr lang="he-IL" b="1" dirty="0" err="1">
                <a:cs typeface="+mj-cs"/>
              </a:rPr>
              <a:t>קראַנק</a:t>
            </a:r>
            <a:r>
              <a:rPr lang="he-IL" b="1" dirty="0">
                <a:cs typeface="+mj-cs"/>
              </a:rPr>
              <a:t>.</a:t>
            </a:r>
          </a:p>
        </p:txBody>
      </p:sp>
      <p:cxnSp>
        <p:nvCxnSpPr>
          <p:cNvPr id="17" name="מחבר ישר 16"/>
          <p:cNvCxnSpPr/>
          <p:nvPr/>
        </p:nvCxnSpPr>
        <p:spPr>
          <a:xfrm>
            <a:off x="6261463" y="0"/>
            <a:ext cx="34834" cy="6858000"/>
          </a:xfrm>
          <a:prstGeom prst="line">
            <a:avLst/>
          </a:prstGeom>
        </p:spPr>
        <p:style>
          <a:lnRef idx="3">
            <a:schemeClr val="dk1"/>
          </a:lnRef>
          <a:fillRef idx="0">
            <a:schemeClr val="dk1"/>
          </a:fillRef>
          <a:effectRef idx="2">
            <a:schemeClr val="dk1"/>
          </a:effectRef>
          <a:fontRef idx="minor">
            <a:schemeClr val="tx1"/>
          </a:fontRef>
        </p:style>
      </p:cxnSp>
      <p:sp>
        <p:nvSpPr>
          <p:cNvPr id="20" name="מלבן 19"/>
          <p:cNvSpPr/>
          <p:nvPr/>
        </p:nvSpPr>
        <p:spPr>
          <a:xfrm>
            <a:off x="74704" y="62956"/>
            <a:ext cx="6096000" cy="369332"/>
          </a:xfrm>
          <a:prstGeom prst="rect">
            <a:avLst/>
          </a:prstGeom>
        </p:spPr>
        <p:txBody>
          <a:bodyPr>
            <a:spAutoFit/>
          </a:bodyPr>
          <a:lstStyle/>
          <a:p>
            <a:r>
              <a:rPr lang="he-IL" b="1" dirty="0" smtClean="0">
                <a:solidFill>
                  <a:schemeClr val="accent2">
                    <a:lumMod val="50000"/>
                  </a:schemeClr>
                </a:solidFill>
                <a:cs typeface="+mj-cs"/>
              </a:rPr>
              <a:t>(אישה מבוגרת נכנסת לרופא).</a:t>
            </a:r>
            <a:endParaRPr lang="he-IL" b="1" dirty="0">
              <a:solidFill>
                <a:schemeClr val="accent2">
                  <a:lumMod val="50000"/>
                </a:schemeClr>
              </a:solidFill>
              <a:cs typeface="+mj-cs"/>
            </a:endParaRPr>
          </a:p>
        </p:txBody>
      </p:sp>
      <p:sp>
        <p:nvSpPr>
          <p:cNvPr id="25" name="הסבר אליפטי 24"/>
          <p:cNvSpPr/>
          <p:nvPr/>
        </p:nvSpPr>
        <p:spPr>
          <a:xfrm>
            <a:off x="682388" y="2225610"/>
            <a:ext cx="2776915" cy="2032491"/>
          </a:xfrm>
          <a:prstGeom prst="wedgeEllipseCallout">
            <a:avLst>
              <a:gd name="adj1" fmla="val 70982"/>
              <a:gd name="adj2" fmla="val -9657"/>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smtClean="0">
                <a:solidFill>
                  <a:srgbClr val="0070C0"/>
                </a:solidFill>
                <a:cs typeface="+mj-cs"/>
              </a:rPr>
              <a:t>רופא:</a:t>
            </a:r>
            <a:r>
              <a:rPr lang="he-IL" b="1" dirty="0" smtClean="0">
                <a:solidFill>
                  <a:schemeClr val="tx1"/>
                </a:solidFill>
                <a:cs typeface="+mj-cs"/>
              </a:rPr>
              <a:t> אה! גב' </a:t>
            </a:r>
            <a:r>
              <a:rPr lang="he-IL" b="1" dirty="0" err="1" smtClean="0">
                <a:solidFill>
                  <a:schemeClr val="tx1"/>
                </a:solidFill>
                <a:cs typeface="+mj-cs"/>
              </a:rPr>
              <a:t>מוסקוביץ</a:t>
            </a:r>
            <a:r>
              <a:rPr lang="he-IL" b="1" dirty="0" smtClean="0">
                <a:solidFill>
                  <a:schemeClr val="tx1"/>
                </a:solidFill>
                <a:cs typeface="+mj-cs"/>
              </a:rPr>
              <a:t>', </a:t>
            </a:r>
            <a:r>
              <a:rPr lang="he-IL" b="1" dirty="0" err="1" smtClean="0">
                <a:solidFill>
                  <a:schemeClr val="tx1"/>
                </a:solidFill>
                <a:cs typeface="+mj-cs"/>
              </a:rPr>
              <a:t>הכנסי</a:t>
            </a:r>
            <a:r>
              <a:rPr lang="he-IL" b="1" dirty="0" smtClean="0">
                <a:solidFill>
                  <a:schemeClr val="tx1"/>
                </a:solidFill>
                <a:cs typeface="+mj-cs"/>
              </a:rPr>
              <a:t>! שבי בבקשה! איך את מרגישה?</a:t>
            </a:r>
            <a:endParaRPr lang="he-IL" dirty="0">
              <a:solidFill>
                <a:schemeClr val="tx1"/>
              </a:solidFill>
              <a:cs typeface="+mj-cs"/>
            </a:endParaRPr>
          </a:p>
        </p:txBody>
      </p:sp>
      <p:sp>
        <p:nvSpPr>
          <p:cNvPr id="2" name="מלבן 1"/>
          <p:cNvSpPr/>
          <p:nvPr/>
        </p:nvSpPr>
        <p:spPr>
          <a:xfrm>
            <a:off x="6745036" y="76887"/>
            <a:ext cx="5198859" cy="400110"/>
          </a:xfrm>
          <a:prstGeom prst="rect">
            <a:avLst/>
          </a:prstGeom>
        </p:spPr>
        <p:txBody>
          <a:bodyPr wrap="none">
            <a:spAutoFit/>
          </a:bodyPr>
          <a:lstStyle/>
          <a:p>
            <a:r>
              <a:rPr lang="he-IL" sz="2000" b="1" dirty="0">
                <a:solidFill>
                  <a:schemeClr val="accent2">
                    <a:lumMod val="50000"/>
                  </a:schemeClr>
                </a:solidFill>
              </a:rPr>
              <a:t>(</a:t>
            </a:r>
            <a:r>
              <a:rPr lang="he-IL" sz="2000" b="1" dirty="0" err="1">
                <a:solidFill>
                  <a:schemeClr val="accent2">
                    <a:lumMod val="50000"/>
                  </a:schemeClr>
                </a:solidFill>
              </a:rPr>
              <a:t>ס'קומט</a:t>
            </a:r>
            <a:r>
              <a:rPr lang="he-IL" sz="2000" b="1" dirty="0">
                <a:solidFill>
                  <a:schemeClr val="accent2">
                    <a:lumMod val="50000"/>
                  </a:schemeClr>
                </a:solidFill>
              </a:rPr>
              <a:t> </a:t>
            </a:r>
            <a:r>
              <a:rPr lang="he-IL" sz="2000" b="1" dirty="0" err="1">
                <a:solidFill>
                  <a:schemeClr val="accent2">
                    <a:lumMod val="50000"/>
                  </a:schemeClr>
                </a:solidFill>
              </a:rPr>
              <a:t>אַרײַן</a:t>
            </a:r>
            <a:r>
              <a:rPr lang="he-IL" sz="2000" b="1" dirty="0">
                <a:solidFill>
                  <a:schemeClr val="accent2">
                    <a:lumMod val="50000"/>
                  </a:schemeClr>
                </a:solidFill>
              </a:rPr>
              <a:t> אַן </a:t>
            </a:r>
            <a:r>
              <a:rPr lang="he-IL" sz="2000" b="1" dirty="0" err="1">
                <a:solidFill>
                  <a:schemeClr val="accent2">
                    <a:lumMod val="50000"/>
                  </a:schemeClr>
                </a:solidFill>
              </a:rPr>
              <a:t>עלטערע</a:t>
            </a:r>
            <a:r>
              <a:rPr lang="he-IL" sz="2000" b="1" dirty="0">
                <a:solidFill>
                  <a:schemeClr val="accent2">
                    <a:lumMod val="50000"/>
                  </a:schemeClr>
                </a:solidFill>
              </a:rPr>
              <a:t> </a:t>
            </a:r>
            <a:r>
              <a:rPr lang="he-IL" sz="2000" b="1" dirty="0" err="1" smtClean="0">
                <a:solidFill>
                  <a:schemeClr val="accent2">
                    <a:lumMod val="50000"/>
                  </a:schemeClr>
                </a:solidFill>
              </a:rPr>
              <a:t>פֿרוי</a:t>
            </a:r>
            <a:r>
              <a:rPr lang="he-IL" sz="2000" b="1" dirty="0" smtClean="0">
                <a:solidFill>
                  <a:schemeClr val="accent2">
                    <a:lumMod val="50000"/>
                  </a:schemeClr>
                </a:solidFill>
              </a:rPr>
              <a:t> </a:t>
            </a:r>
            <a:r>
              <a:rPr lang="he-IL" sz="2000" b="1" dirty="0">
                <a:solidFill>
                  <a:schemeClr val="accent2">
                    <a:lumMod val="50000"/>
                  </a:schemeClr>
                </a:solidFill>
              </a:rPr>
              <a:t>צום דאָקטער).</a:t>
            </a:r>
          </a:p>
        </p:txBody>
      </p:sp>
      <p:pic>
        <p:nvPicPr>
          <p:cNvPr id="12" name="תמונה 11"/>
          <p:cNvPicPr>
            <a:picLocks noChangeAspect="1"/>
          </p:cNvPicPr>
          <p:nvPr/>
        </p:nvPicPr>
        <p:blipFill>
          <a:blip r:embed="rId4"/>
          <a:stretch>
            <a:fillRect/>
          </a:stretch>
        </p:blipFill>
        <p:spPr>
          <a:xfrm>
            <a:off x="10633635" y="4769380"/>
            <a:ext cx="1421471" cy="1964756"/>
          </a:xfrm>
          <a:prstGeom prst="rect">
            <a:avLst/>
          </a:prstGeom>
        </p:spPr>
      </p:pic>
      <p:pic>
        <p:nvPicPr>
          <p:cNvPr id="30" name="תמונה 29"/>
          <p:cNvPicPr>
            <a:picLocks noChangeAspect="1"/>
          </p:cNvPicPr>
          <p:nvPr/>
        </p:nvPicPr>
        <p:blipFill>
          <a:blip r:embed="rId4"/>
          <a:stretch>
            <a:fillRect/>
          </a:stretch>
        </p:blipFill>
        <p:spPr>
          <a:xfrm>
            <a:off x="4649627" y="593593"/>
            <a:ext cx="1421471" cy="1964756"/>
          </a:xfrm>
          <a:prstGeom prst="rect">
            <a:avLst/>
          </a:prstGeom>
        </p:spPr>
      </p:pic>
      <p:pic>
        <p:nvPicPr>
          <p:cNvPr id="31" name="תמונה 30"/>
          <p:cNvPicPr>
            <a:picLocks noChangeAspect="1"/>
          </p:cNvPicPr>
          <p:nvPr/>
        </p:nvPicPr>
        <p:blipFill>
          <a:blip r:embed="rId4"/>
          <a:stretch>
            <a:fillRect/>
          </a:stretch>
        </p:blipFill>
        <p:spPr>
          <a:xfrm>
            <a:off x="10633635" y="412143"/>
            <a:ext cx="1421471" cy="1964756"/>
          </a:xfrm>
          <a:prstGeom prst="rect">
            <a:avLst/>
          </a:prstGeom>
        </p:spPr>
      </p:pic>
      <p:pic>
        <p:nvPicPr>
          <p:cNvPr id="32" name="תמונה 31"/>
          <p:cNvPicPr>
            <a:picLocks noChangeAspect="1"/>
          </p:cNvPicPr>
          <p:nvPr/>
        </p:nvPicPr>
        <p:blipFill>
          <a:blip r:embed="rId4"/>
          <a:stretch>
            <a:fillRect/>
          </a:stretch>
        </p:blipFill>
        <p:spPr>
          <a:xfrm>
            <a:off x="4649626" y="4769380"/>
            <a:ext cx="1421471" cy="1964756"/>
          </a:xfrm>
          <a:prstGeom prst="rect">
            <a:avLst/>
          </a:prstGeom>
        </p:spPr>
      </p:pic>
      <p:pic>
        <p:nvPicPr>
          <p:cNvPr id="3" name="תמונה 2"/>
          <p:cNvPicPr>
            <a:picLocks noChangeAspect="1"/>
          </p:cNvPicPr>
          <p:nvPr/>
        </p:nvPicPr>
        <p:blipFill>
          <a:blip r:embed="rId5"/>
          <a:stretch>
            <a:fillRect/>
          </a:stretch>
        </p:blipFill>
        <p:spPr>
          <a:xfrm rot="20068473">
            <a:off x="6182075" y="3385779"/>
            <a:ext cx="1156992" cy="1413468"/>
          </a:xfrm>
          <a:prstGeom prst="rect">
            <a:avLst/>
          </a:prstGeom>
        </p:spPr>
      </p:pic>
      <p:pic>
        <p:nvPicPr>
          <p:cNvPr id="4" name="תמונה 3"/>
          <p:cNvPicPr>
            <a:picLocks noChangeAspect="1"/>
          </p:cNvPicPr>
          <p:nvPr/>
        </p:nvPicPr>
        <p:blipFill>
          <a:blip r:embed="rId6"/>
          <a:stretch>
            <a:fillRect/>
          </a:stretch>
        </p:blipFill>
        <p:spPr>
          <a:xfrm rot="918594">
            <a:off x="6555020" y="5012771"/>
            <a:ext cx="1131921" cy="1371142"/>
          </a:xfrm>
          <a:prstGeom prst="rect">
            <a:avLst/>
          </a:prstGeom>
        </p:spPr>
      </p:pic>
      <p:sp>
        <p:nvSpPr>
          <p:cNvPr id="21" name="הסבר אליפטי 20"/>
          <p:cNvSpPr/>
          <p:nvPr/>
        </p:nvSpPr>
        <p:spPr>
          <a:xfrm>
            <a:off x="317364" y="446219"/>
            <a:ext cx="3995329" cy="1521960"/>
          </a:xfrm>
          <a:prstGeom prst="wedgeEllipseCallout">
            <a:avLst>
              <a:gd name="adj1" fmla="val 65399"/>
              <a:gd name="adj2" fmla="val -10187"/>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smtClean="0">
                <a:solidFill>
                  <a:srgbClr val="FF0000"/>
                </a:solidFill>
                <a:cs typeface="+mj-cs"/>
              </a:rPr>
              <a:t>אישה:</a:t>
            </a:r>
            <a:r>
              <a:rPr lang="he-IL" b="1" dirty="0" smtClean="0">
                <a:solidFill>
                  <a:schemeClr val="tx1"/>
                </a:solidFill>
                <a:cs typeface="+mj-cs"/>
              </a:rPr>
              <a:t> שלום לך דוקטור </a:t>
            </a:r>
            <a:r>
              <a:rPr lang="he-IL" b="1" dirty="0" err="1" smtClean="0">
                <a:solidFill>
                  <a:schemeClr val="tx1"/>
                </a:solidFill>
                <a:cs typeface="+mj-cs"/>
              </a:rPr>
              <a:t>שיינמן</a:t>
            </a:r>
            <a:r>
              <a:rPr lang="he-IL" b="1" dirty="0" smtClean="0">
                <a:solidFill>
                  <a:schemeClr val="tx1"/>
                </a:solidFill>
                <a:cs typeface="+mj-cs"/>
              </a:rPr>
              <a:t>.</a:t>
            </a:r>
            <a:endParaRPr lang="he-IL" b="1" dirty="0">
              <a:solidFill>
                <a:schemeClr val="tx1"/>
              </a:solidFill>
              <a:cs typeface="+mj-cs"/>
            </a:endParaRPr>
          </a:p>
        </p:txBody>
      </p:sp>
      <p:sp>
        <p:nvSpPr>
          <p:cNvPr id="27" name="הסבר אליפטי 26"/>
          <p:cNvSpPr/>
          <p:nvPr/>
        </p:nvSpPr>
        <p:spPr>
          <a:xfrm>
            <a:off x="862152" y="4515532"/>
            <a:ext cx="3080853" cy="1742952"/>
          </a:xfrm>
          <a:prstGeom prst="wedgeEllipseCallout">
            <a:avLst>
              <a:gd name="adj1" fmla="val 80269"/>
              <a:gd name="adj2" fmla="val -3745"/>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smtClean="0">
                <a:solidFill>
                  <a:srgbClr val="FF0000"/>
                </a:solidFill>
                <a:cs typeface="+mj-cs"/>
              </a:rPr>
              <a:t>אישה: </a:t>
            </a:r>
            <a:r>
              <a:rPr lang="he-IL" b="1" dirty="0" smtClean="0">
                <a:solidFill>
                  <a:schemeClr val="tx1"/>
                </a:solidFill>
                <a:cs typeface="+mj-cs"/>
              </a:rPr>
              <a:t>אוי דוקטור, אני מאוד, מאוד חולה.</a:t>
            </a:r>
            <a:endParaRPr lang="he-IL" dirty="0">
              <a:solidFill>
                <a:schemeClr val="tx1"/>
              </a:solidFill>
              <a:cs typeface="+mj-cs"/>
            </a:endParaRPr>
          </a:p>
        </p:txBody>
      </p:sp>
    </p:spTree>
    <p:extLst>
      <p:ext uri="{BB962C8B-B14F-4D97-AF65-F5344CB8AC3E}">
        <p14:creationId xmlns:p14="http://schemas.microsoft.com/office/powerpoint/2010/main" val="2509718070"/>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תמונה 13"/>
          <p:cNvPicPr>
            <a:picLocks noChangeAspect="1"/>
          </p:cNvPicPr>
          <p:nvPr/>
        </p:nvPicPr>
        <p:blipFill>
          <a:blip r:embed="rId2"/>
          <a:stretch>
            <a:fillRect/>
          </a:stretch>
        </p:blipFill>
        <p:spPr>
          <a:xfrm>
            <a:off x="10467777" y="4119117"/>
            <a:ext cx="1572713" cy="2173803"/>
          </a:xfrm>
          <a:prstGeom prst="rect">
            <a:avLst/>
          </a:prstGeom>
        </p:spPr>
      </p:pic>
      <p:pic>
        <p:nvPicPr>
          <p:cNvPr id="16" name="תמונה 15"/>
          <p:cNvPicPr>
            <a:picLocks noChangeAspect="1"/>
          </p:cNvPicPr>
          <p:nvPr/>
        </p:nvPicPr>
        <p:blipFill>
          <a:blip r:embed="rId3"/>
          <a:stretch>
            <a:fillRect/>
          </a:stretch>
        </p:blipFill>
        <p:spPr>
          <a:xfrm>
            <a:off x="10467777" y="178581"/>
            <a:ext cx="1602456" cy="2158035"/>
          </a:xfrm>
          <a:prstGeom prst="rect">
            <a:avLst/>
          </a:prstGeom>
        </p:spPr>
      </p:pic>
      <p:pic>
        <p:nvPicPr>
          <p:cNvPr id="13" name="תמונה 12"/>
          <p:cNvPicPr>
            <a:picLocks noChangeAspect="1"/>
          </p:cNvPicPr>
          <p:nvPr/>
        </p:nvPicPr>
        <p:blipFill>
          <a:blip r:embed="rId4"/>
          <a:stretch>
            <a:fillRect/>
          </a:stretch>
        </p:blipFill>
        <p:spPr>
          <a:xfrm>
            <a:off x="4955337" y="309035"/>
            <a:ext cx="1095392" cy="2183895"/>
          </a:xfrm>
          <a:prstGeom prst="rect">
            <a:avLst/>
          </a:prstGeom>
        </p:spPr>
      </p:pic>
      <p:sp>
        <p:nvSpPr>
          <p:cNvPr id="6" name="הסבר אליפטי 5"/>
          <p:cNvSpPr/>
          <p:nvPr/>
        </p:nvSpPr>
        <p:spPr>
          <a:xfrm>
            <a:off x="6197686" y="1460311"/>
            <a:ext cx="4420886" cy="5650172"/>
          </a:xfrm>
          <a:prstGeom prst="wedgeEllipseCallout">
            <a:avLst>
              <a:gd name="adj1" fmla="val 57859"/>
              <a:gd name="adj2" fmla="val 7492"/>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a:solidFill>
                  <a:srgbClr val="FF0000"/>
                </a:solidFill>
                <a:cs typeface="+mj-cs"/>
              </a:rPr>
              <a:t>פֿרױ</a:t>
            </a:r>
            <a:r>
              <a:rPr lang="he-IL" b="1" dirty="0">
                <a:solidFill>
                  <a:srgbClr val="FF0000"/>
                </a:solidFill>
                <a:cs typeface="+mj-cs"/>
              </a:rPr>
              <a:t>: </a:t>
            </a:r>
            <a:r>
              <a:rPr lang="he-IL" b="1" dirty="0" smtClean="0">
                <a:cs typeface="+mj-cs"/>
              </a:rPr>
              <a:t>ווי </a:t>
            </a:r>
            <a:r>
              <a:rPr lang="he-IL" b="1" dirty="0" err="1">
                <a:cs typeface="+mj-cs"/>
              </a:rPr>
              <a:t>זאָל</a:t>
            </a:r>
            <a:r>
              <a:rPr lang="he-IL" b="1" dirty="0">
                <a:cs typeface="+mj-cs"/>
              </a:rPr>
              <a:t> איך </a:t>
            </a:r>
            <a:r>
              <a:rPr lang="he-IL" b="1" dirty="0" err="1">
                <a:cs typeface="+mj-cs"/>
              </a:rPr>
              <a:t>אָנהײבן</a:t>
            </a:r>
            <a:r>
              <a:rPr lang="he-IL" b="1" dirty="0">
                <a:cs typeface="+mj-cs"/>
              </a:rPr>
              <a:t>? </a:t>
            </a:r>
            <a:r>
              <a:rPr lang="he-IL" b="1" dirty="0" err="1">
                <a:cs typeface="+mj-cs"/>
              </a:rPr>
              <a:t>דער</a:t>
            </a:r>
            <a:r>
              <a:rPr lang="he-IL" b="1" dirty="0">
                <a:cs typeface="+mj-cs"/>
              </a:rPr>
              <a:t> </a:t>
            </a:r>
            <a:r>
              <a:rPr lang="he-IL" b="1" dirty="0" err="1">
                <a:cs typeface="+mj-cs"/>
              </a:rPr>
              <a:t>בלוטדרוק</a:t>
            </a:r>
            <a:r>
              <a:rPr lang="he-IL" b="1" dirty="0">
                <a:cs typeface="+mj-cs"/>
              </a:rPr>
              <a:t> </a:t>
            </a:r>
            <a:r>
              <a:rPr lang="he-IL" b="1" dirty="0" err="1">
                <a:cs typeface="+mj-cs"/>
              </a:rPr>
              <a:t>מײַנער</a:t>
            </a:r>
            <a:r>
              <a:rPr lang="he-IL" b="1" dirty="0">
                <a:cs typeface="+mj-cs"/>
              </a:rPr>
              <a:t> </a:t>
            </a:r>
            <a:r>
              <a:rPr lang="he-IL" b="1" dirty="0" err="1">
                <a:cs typeface="+mj-cs"/>
              </a:rPr>
              <a:t>איז</a:t>
            </a:r>
            <a:endParaRPr lang="he-IL" b="1" dirty="0">
              <a:cs typeface="+mj-cs"/>
            </a:endParaRPr>
          </a:p>
          <a:p>
            <a:pPr algn="ctr"/>
            <a:r>
              <a:rPr lang="he-IL" b="1" dirty="0" err="1" smtClean="0">
                <a:cs typeface="+mj-cs"/>
              </a:rPr>
              <a:t>הויך</a:t>
            </a:r>
            <a:r>
              <a:rPr lang="he-IL" b="1" dirty="0">
                <a:cs typeface="+mj-cs"/>
              </a:rPr>
              <a:t>, די פֿיס </a:t>
            </a:r>
            <a:r>
              <a:rPr lang="he-IL" b="1" dirty="0" err="1">
                <a:cs typeface="+mj-cs"/>
              </a:rPr>
              <a:t>זענען</a:t>
            </a:r>
            <a:r>
              <a:rPr lang="he-IL" b="1" dirty="0">
                <a:cs typeface="+mj-cs"/>
              </a:rPr>
              <a:t> </a:t>
            </a:r>
            <a:r>
              <a:rPr lang="he-IL" b="1" dirty="0" err="1" smtClean="0">
                <a:cs typeface="+mj-cs"/>
              </a:rPr>
              <a:t>געשוואָלן</a:t>
            </a:r>
            <a:r>
              <a:rPr lang="he-IL" b="1" dirty="0">
                <a:cs typeface="+mj-cs"/>
              </a:rPr>
              <a:t>, </a:t>
            </a:r>
            <a:r>
              <a:rPr lang="he-IL" b="1" dirty="0" err="1">
                <a:cs typeface="+mj-cs"/>
              </a:rPr>
              <a:t>מײַנע</a:t>
            </a:r>
            <a:r>
              <a:rPr lang="he-IL" b="1" dirty="0">
                <a:cs typeface="+mj-cs"/>
              </a:rPr>
              <a:t> </a:t>
            </a:r>
            <a:r>
              <a:rPr lang="he-IL" b="1" dirty="0" err="1">
                <a:cs typeface="+mj-cs"/>
              </a:rPr>
              <a:t>הענט</a:t>
            </a:r>
            <a:r>
              <a:rPr lang="he-IL" b="1" dirty="0">
                <a:cs typeface="+mj-cs"/>
              </a:rPr>
              <a:t> </a:t>
            </a:r>
            <a:r>
              <a:rPr lang="he-IL" b="1" dirty="0" err="1">
                <a:cs typeface="+mj-cs"/>
              </a:rPr>
              <a:t>ציטערן</a:t>
            </a:r>
            <a:r>
              <a:rPr lang="he-IL" b="1" dirty="0">
                <a:cs typeface="+mj-cs"/>
              </a:rPr>
              <a:t>,</a:t>
            </a:r>
          </a:p>
          <a:p>
            <a:pPr algn="ctr"/>
            <a:r>
              <a:rPr lang="he-IL" b="1" dirty="0" err="1">
                <a:cs typeface="+mj-cs"/>
              </a:rPr>
              <a:t>דאָס</a:t>
            </a:r>
            <a:r>
              <a:rPr lang="he-IL" b="1" dirty="0">
                <a:cs typeface="+mj-cs"/>
              </a:rPr>
              <a:t> האַרץ </a:t>
            </a:r>
            <a:r>
              <a:rPr lang="he-IL" b="1" dirty="0" err="1" smtClean="0">
                <a:cs typeface="+mj-cs"/>
              </a:rPr>
              <a:t>קלאַפּט</a:t>
            </a:r>
            <a:r>
              <a:rPr lang="he-IL" b="1" dirty="0" smtClean="0">
                <a:cs typeface="+mj-cs"/>
              </a:rPr>
              <a:t> </a:t>
            </a:r>
            <a:r>
              <a:rPr lang="he-IL" b="1" dirty="0" smtClean="0">
                <a:cs typeface="+mj-cs"/>
              </a:rPr>
              <a:t>ווי </a:t>
            </a:r>
            <a:r>
              <a:rPr lang="he-IL" b="1" dirty="0">
                <a:cs typeface="+mj-cs"/>
              </a:rPr>
              <a:t>אַ </a:t>
            </a:r>
            <a:r>
              <a:rPr lang="he-IL" b="1" dirty="0" err="1">
                <a:cs typeface="+mj-cs"/>
              </a:rPr>
              <a:t>משוגענער</a:t>
            </a:r>
            <a:r>
              <a:rPr lang="he-IL" b="1" dirty="0">
                <a:cs typeface="+mj-cs"/>
              </a:rPr>
              <a:t>, </a:t>
            </a:r>
            <a:r>
              <a:rPr lang="he-IL" b="1" dirty="0" err="1">
                <a:cs typeface="+mj-cs"/>
              </a:rPr>
              <a:t>אײן</a:t>
            </a:r>
            <a:r>
              <a:rPr lang="he-IL" b="1" dirty="0">
                <a:cs typeface="+mj-cs"/>
              </a:rPr>
              <a:t> </a:t>
            </a:r>
            <a:r>
              <a:rPr lang="he-IL" b="1" dirty="0" err="1" smtClean="0">
                <a:cs typeface="+mj-cs"/>
              </a:rPr>
              <a:t>אויער</a:t>
            </a:r>
            <a:r>
              <a:rPr lang="he-IL" b="1" dirty="0" smtClean="0">
                <a:cs typeface="+mj-cs"/>
              </a:rPr>
              <a:t> </a:t>
            </a:r>
            <a:r>
              <a:rPr lang="he-IL" b="1" dirty="0" err="1">
                <a:cs typeface="+mj-cs"/>
              </a:rPr>
              <a:t>איז</a:t>
            </a:r>
            <a:endParaRPr lang="he-IL" b="1" dirty="0">
              <a:cs typeface="+mj-cs"/>
            </a:endParaRPr>
          </a:p>
          <a:p>
            <a:pPr algn="ctr"/>
            <a:r>
              <a:rPr lang="he-IL" b="1" dirty="0" err="1">
                <a:cs typeface="+mj-cs"/>
              </a:rPr>
              <a:t>בײ</a:t>
            </a:r>
            <a:r>
              <a:rPr lang="he-IL" b="1" dirty="0">
                <a:cs typeface="+mj-cs"/>
              </a:rPr>
              <a:t>ַ </a:t>
            </a:r>
            <a:r>
              <a:rPr lang="he-IL" b="1" dirty="0" err="1">
                <a:cs typeface="+mj-cs"/>
              </a:rPr>
              <a:t>מיר</a:t>
            </a:r>
            <a:r>
              <a:rPr lang="he-IL" b="1" dirty="0">
                <a:cs typeface="+mj-cs"/>
              </a:rPr>
              <a:t> אין </a:t>
            </a:r>
            <a:r>
              <a:rPr lang="he-IL" b="1" dirty="0" err="1">
                <a:cs typeface="+mj-cs"/>
              </a:rPr>
              <a:t>גאַנצן</a:t>
            </a:r>
            <a:r>
              <a:rPr lang="he-IL" b="1" dirty="0">
                <a:cs typeface="+mj-cs"/>
              </a:rPr>
              <a:t> </a:t>
            </a:r>
            <a:r>
              <a:rPr lang="he-IL" b="1" dirty="0" err="1" smtClean="0">
                <a:cs typeface="+mj-cs"/>
              </a:rPr>
              <a:t>פֿאַרשטאָפּט</a:t>
            </a:r>
            <a:r>
              <a:rPr lang="he-IL" b="1" dirty="0" smtClean="0">
                <a:cs typeface="+mj-cs"/>
              </a:rPr>
              <a:t> </a:t>
            </a:r>
            <a:r>
              <a:rPr lang="he-IL" b="1" dirty="0" smtClean="0">
                <a:cs typeface="+mj-cs"/>
              </a:rPr>
              <a:t>און די </a:t>
            </a:r>
            <a:r>
              <a:rPr lang="he-IL" b="1" dirty="0" err="1" smtClean="0">
                <a:cs typeface="+mj-cs"/>
              </a:rPr>
              <a:t>אויגן</a:t>
            </a:r>
            <a:r>
              <a:rPr lang="he-IL" b="1" dirty="0" smtClean="0">
                <a:cs typeface="+mj-cs"/>
              </a:rPr>
              <a:t> </a:t>
            </a:r>
            <a:r>
              <a:rPr lang="he-IL" b="1" dirty="0" err="1">
                <a:cs typeface="+mj-cs"/>
              </a:rPr>
              <a:t>זײַנען</a:t>
            </a:r>
            <a:endParaRPr lang="he-IL" b="1" dirty="0">
              <a:cs typeface="+mj-cs"/>
            </a:endParaRPr>
          </a:p>
          <a:p>
            <a:pPr algn="ctr"/>
            <a:r>
              <a:rPr lang="he-IL" b="1" dirty="0" err="1" smtClean="0">
                <a:cs typeface="+mj-cs"/>
              </a:rPr>
              <a:t>שוין</a:t>
            </a:r>
            <a:r>
              <a:rPr lang="he-IL" b="1" dirty="0" smtClean="0">
                <a:cs typeface="+mj-cs"/>
              </a:rPr>
              <a:t> </a:t>
            </a:r>
            <a:r>
              <a:rPr lang="he-IL" b="1" dirty="0" err="1">
                <a:cs typeface="+mj-cs"/>
              </a:rPr>
              <a:t>אױך</a:t>
            </a:r>
            <a:r>
              <a:rPr lang="he-IL" b="1" dirty="0">
                <a:cs typeface="+mj-cs"/>
              </a:rPr>
              <a:t> ניט </a:t>
            </a:r>
            <a:r>
              <a:rPr lang="he-IL" b="1" dirty="0" smtClean="0">
                <a:cs typeface="+mj-cs"/>
              </a:rPr>
              <a:t>ווי </a:t>
            </a:r>
            <a:r>
              <a:rPr lang="he-IL" b="1" dirty="0" err="1" smtClean="0">
                <a:cs typeface="+mj-cs"/>
              </a:rPr>
              <a:t>פֿריִער</a:t>
            </a:r>
            <a:r>
              <a:rPr lang="he-IL" b="1" dirty="0" smtClean="0">
                <a:cs typeface="+mj-cs"/>
              </a:rPr>
              <a:t>.                             </a:t>
            </a:r>
            <a:r>
              <a:rPr lang="he-IL" b="1" dirty="0" smtClean="0">
                <a:cs typeface="+mj-cs"/>
              </a:rPr>
              <a:t>אוי, </a:t>
            </a:r>
            <a:r>
              <a:rPr lang="he-IL" b="1" dirty="0">
                <a:cs typeface="+mj-cs"/>
              </a:rPr>
              <a:t>איך האָב </a:t>
            </a:r>
            <a:r>
              <a:rPr lang="he-IL" b="1" dirty="0" err="1">
                <a:cs typeface="+mj-cs"/>
              </a:rPr>
              <a:t>פֿאַרגעסן</a:t>
            </a:r>
            <a:endParaRPr lang="he-IL" b="1" dirty="0">
              <a:cs typeface="+mj-cs"/>
            </a:endParaRPr>
          </a:p>
          <a:p>
            <a:pPr algn="ctr"/>
            <a:r>
              <a:rPr lang="he-IL" b="1" dirty="0" err="1">
                <a:cs typeface="+mj-cs"/>
              </a:rPr>
              <a:t>אײַך</a:t>
            </a:r>
            <a:r>
              <a:rPr lang="he-IL" b="1" dirty="0">
                <a:cs typeface="+mj-cs"/>
              </a:rPr>
              <a:t> צו </a:t>
            </a:r>
            <a:r>
              <a:rPr lang="he-IL" b="1" dirty="0" err="1">
                <a:cs typeface="+mj-cs"/>
              </a:rPr>
              <a:t>זאָגן</a:t>
            </a:r>
            <a:r>
              <a:rPr lang="he-IL" b="1" dirty="0">
                <a:cs typeface="+mj-cs"/>
              </a:rPr>
              <a:t>, </a:t>
            </a:r>
            <a:r>
              <a:rPr lang="he-IL" b="1" dirty="0" smtClean="0">
                <a:cs typeface="+mj-cs"/>
              </a:rPr>
              <a:t>                                               אַז </a:t>
            </a:r>
            <a:r>
              <a:rPr lang="he-IL" b="1" dirty="0">
                <a:cs typeface="+mj-cs"/>
              </a:rPr>
              <a:t>איך </a:t>
            </a:r>
            <a:r>
              <a:rPr lang="he-IL" b="1" dirty="0" err="1" smtClean="0">
                <a:cs typeface="+mj-cs"/>
              </a:rPr>
              <a:t>לויף</a:t>
            </a:r>
            <a:r>
              <a:rPr lang="he-IL" b="1" dirty="0" smtClean="0">
                <a:cs typeface="+mj-cs"/>
              </a:rPr>
              <a:t> </a:t>
            </a:r>
            <a:r>
              <a:rPr lang="he-IL" b="1" dirty="0" err="1">
                <a:cs typeface="+mj-cs"/>
              </a:rPr>
              <a:t>יעדער</a:t>
            </a:r>
            <a:r>
              <a:rPr lang="he-IL" b="1" dirty="0">
                <a:cs typeface="+mj-cs"/>
              </a:rPr>
              <a:t> שעה אין </a:t>
            </a:r>
            <a:r>
              <a:rPr lang="he-IL" b="1" dirty="0" err="1">
                <a:cs typeface="+mj-cs"/>
              </a:rPr>
              <a:t>קלאָזעט</a:t>
            </a:r>
            <a:r>
              <a:rPr lang="he-IL" b="1" dirty="0">
                <a:cs typeface="+mj-cs"/>
              </a:rPr>
              <a:t>.</a:t>
            </a:r>
          </a:p>
          <a:p>
            <a:pPr algn="ctr"/>
            <a:r>
              <a:rPr lang="he-IL" b="1" dirty="0">
                <a:cs typeface="+mj-cs"/>
              </a:rPr>
              <a:t>און פֿון </a:t>
            </a:r>
            <a:r>
              <a:rPr lang="he-IL" b="1" dirty="0" err="1">
                <a:cs typeface="+mj-cs"/>
              </a:rPr>
              <a:t>דעם</a:t>
            </a:r>
            <a:r>
              <a:rPr lang="he-IL" b="1" dirty="0">
                <a:cs typeface="+mj-cs"/>
              </a:rPr>
              <a:t> מאָגן – </a:t>
            </a:r>
            <a:r>
              <a:rPr lang="he-IL" b="1" dirty="0" smtClean="0">
                <a:cs typeface="+mj-cs"/>
              </a:rPr>
              <a:t>וויל </a:t>
            </a:r>
            <a:r>
              <a:rPr lang="he-IL" b="1" dirty="0">
                <a:cs typeface="+mj-cs"/>
              </a:rPr>
              <a:t>איך אַפֿילו ניט רעדן – </a:t>
            </a:r>
            <a:r>
              <a:rPr lang="he-IL" b="1" dirty="0" err="1">
                <a:cs typeface="+mj-cs"/>
              </a:rPr>
              <a:t>אַזא</a:t>
            </a:r>
            <a:r>
              <a:rPr lang="he-IL" b="1" dirty="0">
                <a:cs typeface="+mj-cs"/>
              </a:rPr>
              <a:t>ַ</a:t>
            </a:r>
          </a:p>
          <a:p>
            <a:pPr algn="ctr"/>
            <a:r>
              <a:rPr lang="he-IL" b="1" dirty="0" err="1" smtClean="0">
                <a:cs typeface="+mj-cs"/>
              </a:rPr>
              <a:t>פֿאַרשטא</a:t>
            </a:r>
            <a:r>
              <a:rPr lang="he-IL" b="1" dirty="0" smtClean="0">
                <a:cs typeface="+mj-cs"/>
              </a:rPr>
              <a:t>ָ </a:t>
            </a:r>
            <a:r>
              <a:rPr lang="he-IL" b="1" dirty="0">
                <a:cs typeface="+mj-cs"/>
              </a:rPr>
              <a:t>פּונג </a:t>
            </a:r>
            <a:r>
              <a:rPr lang="he-IL" b="1" dirty="0" err="1" smtClean="0">
                <a:cs typeface="+mj-cs"/>
              </a:rPr>
              <a:t>ווינטש</a:t>
            </a:r>
            <a:r>
              <a:rPr lang="he-IL" b="1" dirty="0" smtClean="0">
                <a:cs typeface="+mj-cs"/>
              </a:rPr>
              <a:t> </a:t>
            </a:r>
            <a:r>
              <a:rPr lang="he-IL" b="1" dirty="0">
                <a:cs typeface="+mj-cs"/>
              </a:rPr>
              <a:t>איך </a:t>
            </a:r>
            <a:r>
              <a:rPr lang="he-IL" b="1" dirty="0" err="1">
                <a:cs typeface="+mj-cs"/>
              </a:rPr>
              <a:t>אונדזערע</a:t>
            </a:r>
            <a:r>
              <a:rPr lang="he-IL" b="1" dirty="0">
                <a:cs typeface="+mj-cs"/>
              </a:rPr>
              <a:t> שׂונאים.</a:t>
            </a:r>
          </a:p>
        </p:txBody>
      </p:sp>
      <p:sp>
        <p:nvSpPr>
          <p:cNvPr id="9" name="הסבר אליפטי 8"/>
          <p:cNvSpPr/>
          <p:nvPr/>
        </p:nvSpPr>
        <p:spPr>
          <a:xfrm>
            <a:off x="7315745" y="359225"/>
            <a:ext cx="2980057" cy="1238666"/>
          </a:xfrm>
          <a:prstGeom prst="wedgeEllipseCallout">
            <a:avLst>
              <a:gd name="adj1" fmla="val 59844"/>
              <a:gd name="adj2" fmla="val -11423"/>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דאָקטער: </a:t>
            </a:r>
            <a:r>
              <a:rPr lang="he-IL" b="1" dirty="0" err="1" smtClean="0">
                <a:cs typeface="+mj-cs"/>
              </a:rPr>
              <a:t>וואָס</a:t>
            </a:r>
            <a:r>
              <a:rPr lang="he-IL" b="1" dirty="0" smtClean="0">
                <a:cs typeface="+mj-cs"/>
              </a:rPr>
              <a:t> </a:t>
            </a:r>
            <a:r>
              <a:rPr lang="he-IL" b="1" dirty="0" err="1">
                <a:cs typeface="+mj-cs"/>
              </a:rPr>
              <a:t>איז</a:t>
            </a:r>
            <a:r>
              <a:rPr lang="he-IL" b="1" dirty="0">
                <a:cs typeface="+mj-cs"/>
              </a:rPr>
              <a:t>?</a:t>
            </a:r>
            <a:endParaRPr lang="he-IL" sz="1700" b="1" dirty="0">
              <a:cs typeface="+mj-cs"/>
            </a:endParaRPr>
          </a:p>
        </p:txBody>
      </p:sp>
      <p:cxnSp>
        <p:nvCxnSpPr>
          <p:cNvPr id="17" name="מחבר ישר 16"/>
          <p:cNvCxnSpPr/>
          <p:nvPr/>
        </p:nvCxnSpPr>
        <p:spPr>
          <a:xfrm>
            <a:off x="6261463" y="0"/>
            <a:ext cx="34834" cy="6858000"/>
          </a:xfrm>
          <a:prstGeom prst="line">
            <a:avLst/>
          </a:prstGeom>
        </p:spPr>
        <p:style>
          <a:lnRef idx="3">
            <a:schemeClr val="dk1"/>
          </a:lnRef>
          <a:fillRef idx="0">
            <a:schemeClr val="dk1"/>
          </a:fillRef>
          <a:effectRef idx="2">
            <a:schemeClr val="dk1"/>
          </a:effectRef>
          <a:fontRef idx="minor">
            <a:schemeClr val="tx1"/>
          </a:fontRef>
        </p:style>
      </p:cxnSp>
      <p:sp>
        <p:nvSpPr>
          <p:cNvPr id="25" name="הסבר אליפטי 24"/>
          <p:cNvSpPr/>
          <p:nvPr/>
        </p:nvSpPr>
        <p:spPr>
          <a:xfrm>
            <a:off x="783857" y="309034"/>
            <a:ext cx="3643745" cy="1619129"/>
          </a:xfrm>
          <a:prstGeom prst="wedgeEllipseCallout">
            <a:avLst>
              <a:gd name="adj1" fmla="val 73453"/>
              <a:gd name="adj2" fmla="val 18042"/>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smtClean="0">
                <a:solidFill>
                  <a:srgbClr val="0070C0"/>
                </a:solidFill>
                <a:cs typeface="+mj-cs"/>
              </a:rPr>
              <a:t>רופא: </a:t>
            </a:r>
            <a:r>
              <a:rPr lang="he-IL" b="1" dirty="0" smtClean="0">
                <a:solidFill>
                  <a:schemeClr val="tx1"/>
                </a:solidFill>
                <a:cs typeface="+mj-cs"/>
              </a:rPr>
              <a:t>מה יש לך?</a:t>
            </a:r>
            <a:endParaRPr lang="he-IL" dirty="0">
              <a:solidFill>
                <a:schemeClr val="tx1"/>
              </a:solidFill>
              <a:cs typeface="+mj-cs"/>
            </a:endParaRPr>
          </a:p>
        </p:txBody>
      </p:sp>
      <p:pic>
        <p:nvPicPr>
          <p:cNvPr id="15" name="תמונה 14"/>
          <p:cNvPicPr>
            <a:picLocks noChangeAspect="1"/>
          </p:cNvPicPr>
          <p:nvPr/>
        </p:nvPicPr>
        <p:blipFill>
          <a:blip r:embed="rId2"/>
          <a:stretch>
            <a:fillRect/>
          </a:stretch>
        </p:blipFill>
        <p:spPr>
          <a:xfrm>
            <a:off x="4373442" y="4138849"/>
            <a:ext cx="1577242" cy="2180063"/>
          </a:xfrm>
          <a:prstGeom prst="rect">
            <a:avLst/>
          </a:prstGeom>
        </p:spPr>
      </p:pic>
      <p:pic>
        <p:nvPicPr>
          <p:cNvPr id="2" name="תמונה 1"/>
          <p:cNvPicPr>
            <a:picLocks noChangeAspect="1"/>
          </p:cNvPicPr>
          <p:nvPr/>
        </p:nvPicPr>
        <p:blipFill rotWithShape="1">
          <a:blip r:embed="rId5"/>
          <a:srcRect l="25315" r="24091"/>
          <a:stretch/>
        </p:blipFill>
        <p:spPr>
          <a:xfrm rot="20159534">
            <a:off x="6448819" y="563812"/>
            <a:ext cx="1001912" cy="1213000"/>
          </a:xfrm>
          <a:prstGeom prst="rect">
            <a:avLst/>
          </a:prstGeom>
        </p:spPr>
      </p:pic>
      <p:pic>
        <p:nvPicPr>
          <p:cNvPr id="3" name="תמונה 2"/>
          <p:cNvPicPr>
            <a:picLocks noChangeAspect="1"/>
          </p:cNvPicPr>
          <p:nvPr/>
        </p:nvPicPr>
        <p:blipFill>
          <a:blip r:embed="rId6"/>
          <a:stretch>
            <a:fillRect/>
          </a:stretch>
        </p:blipFill>
        <p:spPr>
          <a:xfrm rot="20284581">
            <a:off x="4859726" y="2691504"/>
            <a:ext cx="1591248" cy="1193436"/>
          </a:xfrm>
          <a:prstGeom prst="rect">
            <a:avLst/>
          </a:prstGeom>
        </p:spPr>
      </p:pic>
      <p:sp>
        <p:nvSpPr>
          <p:cNvPr id="27" name="הסבר אליפטי 26"/>
          <p:cNvSpPr/>
          <p:nvPr/>
        </p:nvSpPr>
        <p:spPr>
          <a:xfrm>
            <a:off x="201962" y="2033516"/>
            <a:ext cx="4245503" cy="4503762"/>
          </a:xfrm>
          <a:prstGeom prst="wedgeEllipseCallout">
            <a:avLst>
              <a:gd name="adj1" fmla="val 58157"/>
              <a:gd name="adj2" fmla="val 7718"/>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smtClean="0">
                <a:solidFill>
                  <a:srgbClr val="FF0000"/>
                </a:solidFill>
                <a:cs typeface="+mj-cs"/>
              </a:rPr>
              <a:t>אישה: </a:t>
            </a:r>
            <a:r>
              <a:rPr lang="he-IL" b="1" dirty="0" smtClean="0">
                <a:solidFill>
                  <a:schemeClr val="tx1"/>
                </a:solidFill>
                <a:cs typeface="+mj-cs"/>
              </a:rPr>
              <a:t>איפה להתחיל? לחץ הדם שלי גבוה, הרגליים נפוחות, הידיים רועדות, הלב דופק כמו משוגע, אוזן אחת סתומה לגמרי והעיניים גם כן כבר לא מה שהיו אוי, שכחתי לומר לך, שאני רוצה כל שעה לשרותים ובקשר לקיבה- עצירות כזו אני מאחלת לשונאים שלנו.</a:t>
            </a:r>
            <a:endParaRPr lang="he-IL" dirty="0">
              <a:solidFill>
                <a:schemeClr val="tx1"/>
              </a:solidFill>
              <a:cs typeface="+mj-cs"/>
            </a:endParaRPr>
          </a:p>
        </p:txBody>
      </p:sp>
    </p:spTree>
    <p:extLst>
      <p:ext uri="{BB962C8B-B14F-4D97-AF65-F5344CB8AC3E}">
        <p14:creationId xmlns:p14="http://schemas.microsoft.com/office/powerpoint/2010/main" val="1234087472"/>
      </p:ext>
    </p:extLst>
  </p:cSld>
  <p:clrMapOvr>
    <a:masterClrMapping/>
  </p:clrMapOvr>
  <p:transition spd="slow">
    <p:pull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תמונה 21"/>
          <p:cNvPicPr>
            <a:picLocks noChangeAspect="1"/>
          </p:cNvPicPr>
          <p:nvPr/>
        </p:nvPicPr>
        <p:blipFill>
          <a:blip r:embed="rId2"/>
          <a:stretch>
            <a:fillRect/>
          </a:stretch>
        </p:blipFill>
        <p:spPr>
          <a:xfrm>
            <a:off x="9862104" y="2446622"/>
            <a:ext cx="1421471" cy="1964756"/>
          </a:xfrm>
          <a:prstGeom prst="rect">
            <a:avLst/>
          </a:prstGeom>
        </p:spPr>
      </p:pic>
      <p:sp>
        <p:nvSpPr>
          <p:cNvPr id="6" name="הסבר אליפטי 5"/>
          <p:cNvSpPr/>
          <p:nvPr/>
        </p:nvSpPr>
        <p:spPr>
          <a:xfrm>
            <a:off x="6711679" y="281688"/>
            <a:ext cx="2945731" cy="1184366"/>
          </a:xfrm>
          <a:prstGeom prst="wedgeEllipseCallout">
            <a:avLst>
              <a:gd name="adj1" fmla="val 71007"/>
              <a:gd name="adj2" fmla="val -992"/>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דאָקטער: </a:t>
            </a:r>
            <a:r>
              <a:rPr lang="he-IL" b="1" dirty="0" err="1">
                <a:cs typeface="+mj-cs"/>
              </a:rPr>
              <a:t>איז</a:t>
            </a:r>
            <a:r>
              <a:rPr lang="he-IL" b="1" dirty="0">
                <a:cs typeface="+mj-cs"/>
              </a:rPr>
              <a:t> </a:t>
            </a:r>
            <a:r>
              <a:rPr lang="he-IL" b="1" dirty="0" err="1">
                <a:cs typeface="+mj-cs"/>
              </a:rPr>
              <a:t>װאָס</a:t>
            </a:r>
            <a:r>
              <a:rPr lang="he-IL" b="1" dirty="0">
                <a:cs typeface="+mj-cs"/>
              </a:rPr>
              <a:t> </a:t>
            </a:r>
            <a:r>
              <a:rPr lang="he-IL" b="1" dirty="0" err="1">
                <a:cs typeface="+mj-cs"/>
              </a:rPr>
              <a:t>זשע</a:t>
            </a:r>
            <a:r>
              <a:rPr lang="he-IL" b="1" dirty="0">
                <a:cs typeface="+mj-cs"/>
              </a:rPr>
              <a:t> </a:t>
            </a:r>
            <a:r>
              <a:rPr lang="he-IL" b="1" dirty="0" err="1" smtClean="0">
                <a:cs typeface="+mj-cs"/>
              </a:rPr>
              <a:t>ווילט</a:t>
            </a:r>
            <a:r>
              <a:rPr lang="he-IL" b="1" dirty="0" smtClean="0">
                <a:cs typeface="+mj-cs"/>
              </a:rPr>
              <a:t> </a:t>
            </a:r>
            <a:r>
              <a:rPr lang="he-IL" b="1" dirty="0">
                <a:cs typeface="+mj-cs"/>
              </a:rPr>
              <a:t>איר?</a:t>
            </a:r>
          </a:p>
        </p:txBody>
      </p:sp>
      <p:cxnSp>
        <p:nvCxnSpPr>
          <p:cNvPr id="17" name="מחבר ישר 16"/>
          <p:cNvCxnSpPr/>
          <p:nvPr/>
        </p:nvCxnSpPr>
        <p:spPr>
          <a:xfrm>
            <a:off x="6261463" y="0"/>
            <a:ext cx="34834" cy="6858000"/>
          </a:xfrm>
          <a:prstGeom prst="line">
            <a:avLst/>
          </a:prstGeom>
        </p:spPr>
        <p:style>
          <a:lnRef idx="3">
            <a:schemeClr val="dk1"/>
          </a:lnRef>
          <a:fillRef idx="0">
            <a:schemeClr val="dk1"/>
          </a:fillRef>
          <a:effectRef idx="2">
            <a:schemeClr val="dk1"/>
          </a:effectRef>
          <a:fontRef idx="minor">
            <a:schemeClr val="tx1"/>
          </a:fontRef>
        </p:style>
      </p:cxnSp>
      <p:sp>
        <p:nvSpPr>
          <p:cNvPr id="21" name="הסבר אליפטי 20"/>
          <p:cNvSpPr/>
          <p:nvPr/>
        </p:nvSpPr>
        <p:spPr>
          <a:xfrm>
            <a:off x="1054295" y="544548"/>
            <a:ext cx="3290552" cy="1184366"/>
          </a:xfrm>
          <a:prstGeom prst="wedgeEllipseCallout">
            <a:avLst>
              <a:gd name="adj1" fmla="val 66009"/>
              <a:gd name="adj2" fmla="val -15815"/>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smtClean="0">
                <a:solidFill>
                  <a:srgbClr val="0070C0"/>
                </a:solidFill>
                <a:cs typeface="+mj-cs"/>
              </a:rPr>
              <a:t>רופא: </a:t>
            </a:r>
            <a:r>
              <a:rPr lang="he-IL" b="1" dirty="0" smtClean="0">
                <a:solidFill>
                  <a:schemeClr val="tx1"/>
                </a:solidFill>
                <a:cs typeface="+mj-cs"/>
              </a:rPr>
              <a:t>אז מה את רוצה?</a:t>
            </a:r>
            <a:endParaRPr lang="he-IL" dirty="0">
              <a:solidFill>
                <a:schemeClr val="tx1"/>
              </a:solidFill>
              <a:cs typeface="+mj-cs"/>
            </a:endParaRPr>
          </a:p>
        </p:txBody>
      </p:sp>
      <p:sp>
        <p:nvSpPr>
          <p:cNvPr id="14" name="הסבר אליפטי 13"/>
          <p:cNvSpPr/>
          <p:nvPr/>
        </p:nvSpPr>
        <p:spPr>
          <a:xfrm>
            <a:off x="6278880" y="1602223"/>
            <a:ext cx="3378532" cy="3277274"/>
          </a:xfrm>
          <a:prstGeom prst="wedgeEllipseCallout">
            <a:avLst>
              <a:gd name="adj1" fmla="val 60663"/>
              <a:gd name="adj2" fmla="val -9110"/>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smtClean="0">
                <a:solidFill>
                  <a:srgbClr val="FF0000"/>
                </a:solidFill>
                <a:cs typeface="+mj-cs"/>
              </a:rPr>
              <a:t>פֿרוי</a:t>
            </a:r>
            <a:r>
              <a:rPr lang="he-IL" b="1" dirty="0" smtClean="0">
                <a:solidFill>
                  <a:srgbClr val="FF0000"/>
                </a:solidFill>
                <a:cs typeface="+mj-cs"/>
              </a:rPr>
              <a:t>: </a:t>
            </a:r>
            <a:r>
              <a:rPr lang="he-IL" b="1" dirty="0">
                <a:cs typeface="+mj-cs"/>
              </a:rPr>
              <a:t>איך </a:t>
            </a:r>
            <a:r>
              <a:rPr lang="he-IL" b="1" dirty="0" smtClean="0">
                <a:cs typeface="+mj-cs"/>
              </a:rPr>
              <a:t>וויל </a:t>
            </a:r>
            <a:r>
              <a:rPr lang="he-IL" b="1" dirty="0">
                <a:cs typeface="+mj-cs"/>
              </a:rPr>
              <a:t>אַ .</a:t>
            </a:r>
            <a:r>
              <a:rPr lang="en-US" b="1" dirty="0">
                <a:cs typeface="+mj-cs"/>
              </a:rPr>
              <a:t>T.C </a:t>
            </a:r>
            <a:r>
              <a:rPr lang="he-IL" b="1" dirty="0" err="1" smtClean="0">
                <a:cs typeface="+mj-cs"/>
              </a:rPr>
              <a:t>מײַן</a:t>
            </a:r>
            <a:r>
              <a:rPr lang="he-IL" b="1" dirty="0" smtClean="0">
                <a:cs typeface="+mj-cs"/>
              </a:rPr>
              <a:t> </a:t>
            </a:r>
            <a:r>
              <a:rPr lang="he-IL" b="1" dirty="0" err="1">
                <a:cs typeface="+mj-cs"/>
              </a:rPr>
              <a:t>חבֿרטע</a:t>
            </a:r>
            <a:r>
              <a:rPr lang="he-IL" b="1" dirty="0">
                <a:cs typeface="+mj-cs"/>
              </a:rPr>
              <a:t> </a:t>
            </a:r>
            <a:r>
              <a:rPr lang="he-IL" b="1" dirty="0" smtClean="0">
                <a:cs typeface="+mj-cs"/>
              </a:rPr>
              <a:t>האָט. </a:t>
            </a:r>
            <a:r>
              <a:rPr lang="he-IL" b="1" dirty="0" err="1">
                <a:cs typeface="+mj-cs"/>
              </a:rPr>
              <a:t>געמאַכט</a:t>
            </a:r>
            <a:r>
              <a:rPr lang="he-IL" b="1" dirty="0">
                <a:cs typeface="+mj-cs"/>
              </a:rPr>
              <a:t> אַ </a:t>
            </a:r>
            <a:r>
              <a:rPr lang="he-IL" b="1" dirty="0" smtClean="0">
                <a:cs typeface="+mj-cs"/>
              </a:rPr>
              <a:t>.</a:t>
            </a:r>
            <a:r>
              <a:rPr lang="en-US" b="1" dirty="0" smtClean="0">
                <a:cs typeface="+mj-cs"/>
              </a:rPr>
              <a:t>.T.C</a:t>
            </a:r>
            <a:endParaRPr lang="en-US" b="1" dirty="0">
              <a:cs typeface="+mj-cs"/>
            </a:endParaRPr>
          </a:p>
          <a:p>
            <a:pPr algn="ctr"/>
            <a:r>
              <a:rPr lang="he-IL" b="1" dirty="0" smtClean="0">
                <a:cs typeface="+mj-cs"/>
              </a:rPr>
              <a:t>וויל </a:t>
            </a:r>
            <a:r>
              <a:rPr lang="he-IL" b="1" dirty="0">
                <a:cs typeface="+mj-cs"/>
              </a:rPr>
              <a:t>איך </a:t>
            </a:r>
            <a:r>
              <a:rPr lang="he-IL" b="1" dirty="0" err="1">
                <a:cs typeface="+mj-cs"/>
              </a:rPr>
              <a:t>אױך</a:t>
            </a:r>
            <a:r>
              <a:rPr lang="he-IL" b="1" dirty="0">
                <a:cs typeface="+mj-cs"/>
              </a:rPr>
              <a:t>. איך האָב </a:t>
            </a:r>
            <a:r>
              <a:rPr lang="he-IL" b="1" dirty="0" err="1">
                <a:cs typeface="+mj-cs"/>
              </a:rPr>
              <a:t>גענוג</a:t>
            </a:r>
            <a:r>
              <a:rPr lang="he-IL" b="1" dirty="0">
                <a:cs typeface="+mj-cs"/>
              </a:rPr>
              <a:t> </a:t>
            </a:r>
            <a:r>
              <a:rPr lang="he-IL" b="1" dirty="0" err="1">
                <a:cs typeface="+mj-cs"/>
              </a:rPr>
              <a:t>באַצאָלט</a:t>
            </a:r>
            <a:r>
              <a:rPr lang="he-IL" b="1" dirty="0">
                <a:cs typeface="+mj-cs"/>
              </a:rPr>
              <a:t> </a:t>
            </a:r>
            <a:r>
              <a:rPr lang="he-IL" b="1" dirty="0" err="1">
                <a:cs typeface="+mj-cs"/>
              </a:rPr>
              <a:t>אַלע</a:t>
            </a:r>
            <a:r>
              <a:rPr lang="he-IL" b="1" dirty="0">
                <a:cs typeface="+mj-cs"/>
              </a:rPr>
              <a:t> </a:t>
            </a:r>
            <a:r>
              <a:rPr lang="he-IL" b="1" dirty="0" err="1" smtClean="0">
                <a:cs typeface="+mj-cs"/>
              </a:rPr>
              <a:t>יאָרן</a:t>
            </a:r>
            <a:r>
              <a:rPr lang="he-IL" b="1" dirty="0">
                <a:cs typeface="+mj-cs"/>
              </a:rPr>
              <a:t> </a:t>
            </a:r>
            <a:r>
              <a:rPr lang="he-IL" b="1" dirty="0" smtClean="0">
                <a:cs typeface="+mj-cs"/>
              </a:rPr>
              <a:t>פֿאַר </a:t>
            </a:r>
            <a:r>
              <a:rPr lang="he-IL" b="1" dirty="0" err="1">
                <a:cs typeface="+mj-cs"/>
              </a:rPr>
              <a:t>געזונט־פֿאַרזיכערונג</a:t>
            </a:r>
            <a:r>
              <a:rPr lang="he-IL" b="1" dirty="0">
                <a:cs typeface="+mj-cs"/>
              </a:rPr>
              <a:t> און </a:t>
            </a:r>
            <a:r>
              <a:rPr lang="he-IL" b="1" dirty="0" err="1">
                <a:cs typeface="+mj-cs"/>
              </a:rPr>
              <a:t>ס'קומט</a:t>
            </a:r>
            <a:r>
              <a:rPr lang="he-IL" b="1" dirty="0">
                <a:cs typeface="+mj-cs"/>
              </a:rPr>
              <a:t> </a:t>
            </a:r>
            <a:r>
              <a:rPr lang="he-IL" b="1" dirty="0" err="1">
                <a:cs typeface="+mj-cs"/>
              </a:rPr>
              <a:t>מיר</a:t>
            </a:r>
            <a:r>
              <a:rPr lang="he-IL" b="1" dirty="0">
                <a:cs typeface="+mj-cs"/>
              </a:rPr>
              <a:t> אַ </a:t>
            </a:r>
            <a:r>
              <a:rPr lang="en-US" b="1" dirty="0" smtClean="0">
                <a:cs typeface="+mj-cs"/>
              </a:rPr>
              <a:t>T.C.</a:t>
            </a:r>
            <a:r>
              <a:rPr lang="he-IL" b="1" dirty="0" smtClean="0">
                <a:cs typeface="+mj-cs"/>
              </a:rPr>
              <a:t>.</a:t>
            </a:r>
            <a:endParaRPr lang="he-IL" b="1" dirty="0">
              <a:cs typeface="+mj-cs"/>
            </a:endParaRPr>
          </a:p>
        </p:txBody>
      </p:sp>
      <p:sp>
        <p:nvSpPr>
          <p:cNvPr id="16" name="הסבר אליפטי 15"/>
          <p:cNvSpPr/>
          <p:nvPr/>
        </p:nvSpPr>
        <p:spPr>
          <a:xfrm>
            <a:off x="914400" y="5020919"/>
            <a:ext cx="3085627" cy="1530008"/>
          </a:xfrm>
          <a:prstGeom prst="wedgeEllipseCallout">
            <a:avLst>
              <a:gd name="adj1" fmla="val 75388"/>
              <a:gd name="adj2" fmla="val -54550"/>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smtClean="0">
                <a:solidFill>
                  <a:srgbClr val="0070C0"/>
                </a:solidFill>
                <a:cs typeface="+mj-cs"/>
              </a:rPr>
              <a:t>רופא: </a:t>
            </a:r>
            <a:r>
              <a:rPr lang="he-IL" b="1" dirty="0" smtClean="0">
                <a:cs typeface="+mj-cs"/>
              </a:rPr>
              <a:t>באיזה חלק של הגוף את רוצה לעבור את ה- </a:t>
            </a:r>
            <a:r>
              <a:rPr lang="en-US" b="1" dirty="0" smtClean="0">
                <a:cs typeface="+mj-cs"/>
              </a:rPr>
              <a:t>C.T.</a:t>
            </a:r>
            <a:r>
              <a:rPr lang="he-IL" b="1" dirty="0" smtClean="0">
                <a:cs typeface="+mj-cs"/>
              </a:rPr>
              <a:t>?</a:t>
            </a:r>
            <a:endParaRPr lang="he-IL" b="1" dirty="0">
              <a:cs typeface="+mj-cs"/>
            </a:endParaRPr>
          </a:p>
        </p:txBody>
      </p:sp>
      <p:pic>
        <p:nvPicPr>
          <p:cNvPr id="19" name="תמונה 18"/>
          <p:cNvPicPr>
            <a:picLocks noChangeAspect="1"/>
          </p:cNvPicPr>
          <p:nvPr/>
        </p:nvPicPr>
        <p:blipFill>
          <a:blip r:embed="rId3"/>
          <a:stretch>
            <a:fillRect/>
          </a:stretch>
        </p:blipFill>
        <p:spPr>
          <a:xfrm>
            <a:off x="4821250" y="4207254"/>
            <a:ext cx="1095392" cy="2183895"/>
          </a:xfrm>
          <a:prstGeom prst="rect">
            <a:avLst/>
          </a:prstGeom>
        </p:spPr>
      </p:pic>
      <p:pic>
        <p:nvPicPr>
          <p:cNvPr id="20" name="תמונה 19"/>
          <p:cNvPicPr>
            <a:picLocks noChangeAspect="1"/>
          </p:cNvPicPr>
          <p:nvPr/>
        </p:nvPicPr>
        <p:blipFill>
          <a:blip r:embed="rId3"/>
          <a:stretch>
            <a:fillRect/>
          </a:stretch>
        </p:blipFill>
        <p:spPr>
          <a:xfrm>
            <a:off x="4821377" y="202625"/>
            <a:ext cx="1095392" cy="2183895"/>
          </a:xfrm>
          <a:prstGeom prst="rect">
            <a:avLst/>
          </a:prstGeom>
        </p:spPr>
      </p:pic>
      <p:pic>
        <p:nvPicPr>
          <p:cNvPr id="23" name="תמונה 22"/>
          <p:cNvPicPr>
            <a:picLocks noChangeAspect="1"/>
          </p:cNvPicPr>
          <p:nvPr/>
        </p:nvPicPr>
        <p:blipFill>
          <a:blip r:embed="rId2"/>
          <a:stretch>
            <a:fillRect/>
          </a:stretch>
        </p:blipFill>
        <p:spPr>
          <a:xfrm>
            <a:off x="3784000" y="2482850"/>
            <a:ext cx="1421471" cy="1964756"/>
          </a:xfrm>
          <a:prstGeom prst="rect">
            <a:avLst/>
          </a:prstGeom>
        </p:spPr>
      </p:pic>
      <p:pic>
        <p:nvPicPr>
          <p:cNvPr id="24" name="תמונה 23"/>
          <p:cNvPicPr>
            <a:picLocks noChangeAspect="1"/>
          </p:cNvPicPr>
          <p:nvPr/>
        </p:nvPicPr>
        <p:blipFill>
          <a:blip r:embed="rId4"/>
          <a:stretch>
            <a:fillRect/>
          </a:stretch>
        </p:blipFill>
        <p:spPr>
          <a:xfrm>
            <a:off x="10368145" y="4543936"/>
            <a:ext cx="1602456" cy="2158035"/>
          </a:xfrm>
          <a:prstGeom prst="rect">
            <a:avLst/>
          </a:prstGeom>
        </p:spPr>
      </p:pic>
      <p:pic>
        <p:nvPicPr>
          <p:cNvPr id="25" name="תמונה 24"/>
          <p:cNvPicPr>
            <a:picLocks noChangeAspect="1"/>
          </p:cNvPicPr>
          <p:nvPr/>
        </p:nvPicPr>
        <p:blipFill>
          <a:blip r:embed="rId4"/>
          <a:stretch>
            <a:fillRect/>
          </a:stretch>
        </p:blipFill>
        <p:spPr>
          <a:xfrm>
            <a:off x="10482347" y="228485"/>
            <a:ext cx="1602456" cy="2158035"/>
          </a:xfrm>
          <a:prstGeom prst="rect">
            <a:avLst/>
          </a:prstGeom>
        </p:spPr>
      </p:pic>
      <p:sp>
        <p:nvSpPr>
          <p:cNvPr id="18" name="הסבר אליפטי 17"/>
          <p:cNvSpPr/>
          <p:nvPr/>
        </p:nvSpPr>
        <p:spPr>
          <a:xfrm>
            <a:off x="6953893" y="4966327"/>
            <a:ext cx="3189764" cy="1424821"/>
          </a:xfrm>
          <a:prstGeom prst="wedgeEllipseCallout">
            <a:avLst>
              <a:gd name="adj1" fmla="val 62379"/>
              <a:gd name="adj2" fmla="val -36836"/>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דאָקטער: </a:t>
            </a:r>
            <a:r>
              <a:rPr lang="he-IL" b="1" dirty="0" err="1">
                <a:cs typeface="+mj-cs"/>
              </a:rPr>
              <a:t>אױף</a:t>
            </a:r>
            <a:r>
              <a:rPr lang="he-IL" b="1" dirty="0">
                <a:cs typeface="+mj-cs"/>
              </a:rPr>
              <a:t> </a:t>
            </a:r>
            <a:r>
              <a:rPr lang="he-IL" b="1" dirty="0" err="1">
                <a:cs typeface="+mj-cs"/>
              </a:rPr>
              <a:t>װעלכן</a:t>
            </a:r>
            <a:r>
              <a:rPr lang="he-IL" b="1" dirty="0">
                <a:cs typeface="+mj-cs"/>
              </a:rPr>
              <a:t> </a:t>
            </a:r>
            <a:r>
              <a:rPr lang="he-IL" b="1" dirty="0" err="1">
                <a:cs typeface="+mj-cs"/>
              </a:rPr>
              <a:t>טײל</a:t>
            </a:r>
            <a:r>
              <a:rPr lang="he-IL" b="1" dirty="0">
                <a:cs typeface="+mj-cs"/>
              </a:rPr>
              <a:t> </a:t>
            </a:r>
            <a:r>
              <a:rPr lang="he-IL" b="1" dirty="0" err="1">
                <a:cs typeface="+mj-cs"/>
              </a:rPr>
              <a:t>קערפּער</a:t>
            </a:r>
            <a:r>
              <a:rPr lang="he-IL" b="1" dirty="0">
                <a:cs typeface="+mj-cs"/>
              </a:rPr>
              <a:t> </a:t>
            </a:r>
            <a:r>
              <a:rPr lang="he-IL" b="1" dirty="0" err="1">
                <a:cs typeface="+mj-cs"/>
              </a:rPr>
              <a:t>װילט</a:t>
            </a:r>
            <a:r>
              <a:rPr lang="he-IL" b="1" dirty="0">
                <a:cs typeface="+mj-cs"/>
              </a:rPr>
              <a:t> איר </a:t>
            </a:r>
            <a:r>
              <a:rPr lang="he-IL" b="1" dirty="0" err="1">
                <a:cs typeface="+mj-cs"/>
              </a:rPr>
              <a:t>דעם</a:t>
            </a:r>
            <a:r>
              <a:rPr lang="he-IL" b="1" dirty="0">
                <a:cs typeface="+mj-cs"/>
              </a:rPr>
              <a:t> </a:t>
            </a:r>
            <a:r>
              <a:rPr lang="he-IL" b="1" dirty="0" smtClean="0">
                <a:cs typeface="+mj-cs"/>
              </a:rPr>
              <a:t>.</a:t>
            </a:r>
            <a:r>
              <a:rPr lang="en-US" b="1" dirty="0" smtClean="0">
                <a:cs typeface="+mj-cs"/>
              </a:rPr>
              <a:t>?T.C</a:t>
            </a:r>
            <a:endParaRPr lang="he-IL" b="1" dirty="0">
              <a:cs typeface="+mj-cs"/>
            </a:endParaRPr>
          </a:p>
        </p:txBody>
      </p:sp>
      <p:sp>
        <p:nvSpPr>
          <p:cNvPr id="15" name="הסבר אליפטי 14"/>
          <p:cNvSpPr/>
          <p:nvPr/>
        </p:nvSpPr>
        <p:spPr>
          <a:xfrm>
            <a:off x="89464" y="2482850"/>
            <a:ext cx="3559345" cy="2224169"/>
          </a:xfrm>
          <a:prstGeom prst="wedgeEllipseCallout">
            <a:avLst>
              <a:gd name="adj1" fmla="val 63945"/>
              <a:gd name="adj2" fmla="val -26853"/>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smtClean="0">
                <a:solidFill>
                  <a:srgbClr val="FF0000"/>
                </a:solidFill>
                <a:cs typeface="+mj-cs"/>
              </a:rPr>
              <a:t>אישה: </a:t>
            </a:r>
            <a:r>
              <a:rPr lang="he-IL" b="1" dirty="0" smtClean="0">
                <a:cs typeface="+mj-cs"/>
              </a:rPr>
              <a:t>אני רוצה </a:t>
            </a:r>
            <a:r>
              <a:rPr lang="en-US" b="1" dirty="0" smtClean="0">
                <a:cs typeface="+mj-cs"/>
              </a:rPr>
              <a:t>C.T.</a:t>
            </a:r>
            <a:r>
              <a:rPr lang="en-US" b="1" dirty="0">
                <a:cs typeface="+mj-cs"/>
              </a:rPr>
              <a:t> </a:t>
            </a:r>
            <a:r>
              <a:rPr lang="he-IL" b="1" dirty="0" smtClean="0">
                <a:cs typeface="+mj-cs"/>
              </a:rPr>
              <a:t>. חברה שלי עברה  </a:t>
            </a:r>
            <a:r>
              <a:rPr lang="en-US" b="1" dirty="0" smtClean="0">
                <a:cs typeface="+mj-cs"/>
              </a:rPr>
              <a:t>C.T.</a:t>
            </a:r>
            <a:r>
              <a:rPr lang="he-IL" b="1" dirty="0" smtClean="0">
                <a:cs typeface="+mj-cs"/>
              </a:rPr>
              <a:t>, אז גם אני רוצה. מספיק שילמתי במשך השנים עבור ביטוח בריאות ומגיע לי </a:t>
            </a:r>
            <a:r>
              <a:rPr lang="en-US" b="1" dirty="0" smtClean="0">
                <a:cs typeface="+mj-cs"/>
              </a:rPr>
              <a:t>C.T.</a:t>
            </a:r>
            <a:r>
              <a:rPr lang="he-IL" b="1" dirty="0" smtClean="0">
                <a:cs typeface="+mj-cs"/>
              </a:rPr>
              <a:t>.</a:t>
            </a:r>
            <a:endParaRPr lang="he-IL" b="1" dirty="0">
              <a:cs typeface="+mj-cs"/>
            </a:endParaRPr>
          </a:p>
        </p:txBody>
      </p:sp>
    </p:spTree>
    <p:extLst>
      <p:ext uri="{BB962C8B-B14F-4D97-AF65-F5344CB8AC3E}">
        <p14:creationId xmlns:p14="http://schemas.microsoft.com/office/powerpoint/2010/main" val="263021623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הסבר אליפטי 8"/>
          <p:cNvSpPr/>
          <p:nvPr/>
        </p:nvSpPr>
        <p:spPr>
          <a:xfrm>
            <a:off x="6453445" y="2681320"/>
            <a:ext cx="3215680" cy="1225773"/>
          </a:xfrm>
          <a:prstGeom prst="wedgeEllipseCallout">
            <a:avLst>
              <a:gd name="adj1" fmla="val 73786"/>
              <a:gd name="adj2" fmla="val -35194"/>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דאָקטער: </a:t>
            </a:r>
            <a:r>
              <a:rPr lang="he-IL" b="1" dirty="0" err="1">
                <a:cs typeface="+mj-cs"/>
              </a:rPr>
              <a:t>דאָס</a:t>
            </a:r>
            <a:r>
              <a:rPr lang="he-IL" b="1" dirty="0">
                <a:cs typeface="+mj-cs"/>
              </a:rPr>
              <a:t> </a:t>
            </a:r>
            <a:r>
              <a:rPr lang="he-IL" b="1" dirty="0" err="1">
                <a:cs typeface="+mj-cs"/>
              </a:rPr>
              <a:t>קען</a:t>
            </a:r>
            <a:r>
              <a:rPr lang="he-IL" b="1" dirty="0">
                <a:cs typeface="+mj-cs"/>
              </a:rPr>
              <a:t> מען </a:t>
            </a:r>
            <a:r>
              <a:rPr lang="he-IL" b="1" dirty="0" err="1">
                <a:cs typeface="+mj-cs"/>
              </a:rPr>
              <a:t>אײַך</a:t>
            </a:r>
            <a:r>
              <a:rPr lang="he-IL" b="1" dirty="0">
                <a:cs typeface="+mj-cs"/>
              </a:rPr>
              <a:t> </a:t>
            </a:r>
            <a:r>
              <a:rPr lang="he-IL" b="1" dirty="0" err="1">
                <a:cs typeface="+mj-cs"/>
              </a:rPr>
              <a:t>נישט</a:t>
            </a:r>
            <a:r>
              <a:rPr lang="he-IL" b="1" dirty="0">
                <a:cs typeface="+mj-cs"/>
              </a:rPr>
              <a:t> </a:t>
            </a:r>
            <a:r>
              <a:rPr lang="he-IL" b="1" dirty="0" smtClean="0">
                <a:cs typeface="+mj-cs"/>
              </a:rPr>
              <a:t>מאַכן.</a:t>
            </a:r>
            <a:endParaRPr lang="he-IL" b="1" dirty="0">
              <a:cs typeface="+mj-cs"/>
            </a:endParaRPr>
          </a:p>
        </p:txBody>
      </p:sp>
      <p:sp>
        <p:nvSpPr>
          <p:cNvPr id="11" name="הסבר אליפטי 10"/>
          <p:cNvSpPr/>
          <p:nvPr/>
        </p:nvSpPr>
        <p:spPr>
          <a:xfrm>
            <a:off x="6558379" y="445063"/>
            <a:ext cx="3713818" cy="1522288"/>
          </a:xfrm>
          <a:prstGeom prst="wedgeEllipseCallout">
            <a:avLst>
              <a:gd name="adj1" fmla="val 67302"/>
              <a:gd name="adj2" fmla="val -26437"/>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smtClean="0">
                <a:solidFill>
                  <a:srgbClr val="FF0066"/>
                </a:solidFill>
                <a:cs typeface="+mj-cs"/>
              </a:rPr>
              <a:t>פ</a:t>
            </a:r>
            <a:r>
              <a:rPr lang="he-IL" b="1" dirty="0" err="1" smtClean="0">
                <a:solidFill>
                  <a:srgbClr val="FF0000"/>
                </a:solidFill>
                <a:cs typeface="+mj-cs"/>
              </a:rPr>
              <a:t>ֿרוי</a:t>
            </a:r>
            <a:r>
              <a:rPr lang="he-IL" b="1" dirty="0" smtClean="0">
                <a:solidFill>
                  <a:srgbClr val="FF0000"/>
                </a:solidFill>
                <a:cs typeface="+mj-cs"/>
              </a:rPr>
              <a:t>: </a:t>
            </a:r>
            <a:r>
              <a:rPr lang="he-IL" b="1" dirty="0" err="1" smtClean="0">
                <a:cs typeface="+mj-cs"/>
              </a:rPr>
              <a:t>וואָס</a:t>
            </a:r>
            <a:r>
              <a:rPr lang="he-IL" b="1" dirty="0" smtClean="0">
                <a:cs typeface="+mj-cs"/>
              </a:rPr>
              <a:t> </a:t>
            </a:r>
            <a:r>
              <a:rPr lang="he-IL" b="1" dirty="0" err="1">
                <a:cs typeface="+mj-cs"/>
              </a:rPr>
              <a:t>הײסט</a:t>
            </a:r>
            <a:r>
              <a:rPr lang="he-IL" b="1" dirty="0">
                <a:cs typeface="+mj-cs"/>
              </a:rPr>
              <a:t>? </a:t>
            </a:r>
            <a:r>
              <a:rPr lang="he-IL" b="1" dirty="0" err="1">
                <a:cs typeface="+mj-cs"/>
              </a:rPr>
              <a:t>כ'האָב</a:t>
            </a:r>
            <a:r>
              <a:rPr lang="he-IL" b="1" dirty="0">
                <a:cs typeface="+mj-cs"/>
              </a:rPr>
              <a:t> </a:t>
            </a:r>
            <a:r>
              <a:rPr lang="he-IL" b="1" dirty="0" err="1" smtClean="0">
                <a:cs typeface="+mj-cs"/>
              </a:rPr>
              <a:t>ווײטיקן</a:t>
            </a:r>
            <a:r>
              <a:rPr lang="he-IL" b="1" dirty="0" smtClean="0">
                <a:cs typeface="+mj-cs"/>
              </a:rPr>
              <a:t> </a:t>
            </a:r>
            <a:r>
              <a:rPr lang="he-IL" b="1" dirty="0" err="1">
                <a:cs typeface="+mj-cs"/>
              </a:rPr>
              <a:t>אומעטום</a:t>
            </a:r>
            <a:r>
              <a:rPr lang="he-IL" b="1" dirty="0">
                <a:cs typeface="+mj-cs"/>
              </a:rPr>
              <a:t>. – </a:t>
            </a:r>
            <a:r>
              <a:rPr lang="he-IL" b="1" dirty="0" smtClean="0">
                <a:cs typeface="+mj-cs"/>
              </a:rPr>
              <a:t>וויל </a:t>
            </a:r>
            <a:r>
              <a:rPr lang="he-IL" b="1" dirty="0">
                <a:cs typeface="+mj-cs"/>
              </a:rPr>
              <a:t>איך אַ</a:t>
            </a:r>
          </a:p>
          <a:p>
            <a:pPr algn="ctr"/>
            <a:r>
              <a:rPr lang="he-IL" b="1" dirty="0" smtClean="0">
                <a:cs typeface="+mj-cs"/>
              </a:rPr>
              <a:t>.</a:t>
            </a:r>
            <a:r>
              <a:rPr lang="en-US" b="1" dirty="0" smtClean="0">
                <a:cs typeface="+mj-cs"/>
              </a:rPr>
              <a:t> T.C </a:t>
            </a:r>
            <a:r>
              <a:rPr lang="he-IL" b="1" dirty="0" err="1" smtClean="0">
                <a:cs typeface="+mj-cs"/>
              </a:rPr>
              <a:t>אויפֿן</a:t>
            </a:r>
            <a:r>
              <a:rPr lang="he-IL" b="1" dirty="0" smtClean="0">
                <a:cs typeface="+mj-cs"/>
              </a:rPr>
              <a:t> </a:t>
            </a:r>
            <a:r>
              <a:rPr lang="he-IL" b="1" dirty="0" err="1">
                <a:cs typeface="+mj-cs"/>
              </a:rPr>
              <a:t>גאַנצן</a:t>
            </a:r>
            <a:r>
              <a:rPr lang="he-IL" b="1" dirty="0">
                <a:cs typeface="+mj-cs"/>
              </a:rPr>
              <a:t> </a:t>
            </a:r>
            <a:r>
              <a:rPr lang="he-IL" b="1" dirty="0" err="1" smtClean="0">
                <a:cs typeface="+mj-cs"/>
              </a:rPr>
              <a:t>קערפּער</a:t>
            </a:r>
            <a:r>
              <a:rPr lang="he-IL" b="1" dirty="0" smtClean="0">
                <a:cs typeface="+mj-cs"/>
              </a:rPr>
              <a:t>.</a:t>
            </a:r>
            <a:endParaRPr lang="he-IL" b="1" dirty="0">
              <a:cs typeface="+mj-cs"/>
            </a:endParaRPr>
          </a:p>
        </p:txBody>
      </p:sp>
      <p:cxnSp>
        <p:nvCxnSpPr>
          <p:cNvPr id="17" name="מחבר ישר 16"/>
          <p:cNvCxnSpPr/>
          <p:nvPr/>
        </p:nvCxnSpPr>
        <p:spPr>
          <a:xfrm>
            <a:off x="6261463" y="0"/>
            <a:ext cx="34834" cy="6858000"/>
          </a:xfrm>
          <a:prstGeom prst="line">
            <a:avLst/>
          </a:prstGeom>
        </p:spPr>
        <p:style>
          <a:lnRef idx="3">
            <a:schemeClr val="dk1"/>
          </a:lnRef>
          <a:fillRef idx="0">
            <a:schemeClr val="dk1"/>
          </a:fillRef>
          <a:effectRef idx="2">
            <a:schemeClr val="dk1"/>
          </a:effectRef>
          <a:fontRef idx="minor">
            <a:schemeClr val="tx1"/>
          </a:fontRef>
        </p:style>
      </p:cxnSp>
      <p:sp>
        <p:nvSpPr>
          <p:cNvPr id="25" name="הסבר אליפטי 24"/>
          <p:cNvSpPr/>
          <p:nvPr/>
        </p:nvSpPr>
        <p:spPr>
          <a:xfrm>
            <a:off x="1107267" y="2626543"/>
            <a:ext cx="2485538" cy="1225773"/>
          </a:xfrm>
          <a:prstGeom prst="wedgeEllipseCallout">
            <a:avLst>
              <a:gd name="adj1" fmla="val 72522"/>
              <a:gd name="adj2" fmla="val 7352"/>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smtClean="0">
                <a:solidFill>
                  <a:srgbClr val="0070C0"/>
                </a:solidFill>
                <a:cs typeface="+mj-cs"/>
              </a:rPr>
              <a:t>רופא:</a:t>
            </a:r>
            <a:r>
              <a:rPr lang="he-IL" b="1" dirty="0" smtClean="0">
                <a:solidFill>
                  <a:schemeClr val="tx1"/>
                </a:solidFill>
                <a:cs typeface="+mj-cs"/>
              </a:rPr>
              <a:t> את זה אי אפשר לעשות לך.</a:t>
            </a:r>
            <a:endParaRPr lang="he-IL" dirty="0">
              <a:solidFill>
                <a:schemeClr val="tx1"/>
              </a:solidFill>
              <a:cs typeface="+mj-cs"/>
            </a:endParaRPr>
          </a:p>
        </p:txBody>
      </p:sp>
      <p:sp>
        <p:nvSpPr>
          <p:cNvPr id="27" name="הסבר אליפטי 26"/>
          <p:cNvSpPr/>
          <p:nvPr/>
        </p:nvSpPr>
        <p:spPr>
          <a:xfrm>
            <a:off x="647363" y="631179"/>
            <a:ext cx="3399929" cy="1549937"/>
          </a:xfrm>
          <a:prstGeom prst="wedgeEllipseCallout">
            <a:avLst>
              <a:gd name="adj1" fmla="val 70799"/>
              <a:gd name="adj2" fmla="val -16445"/>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smtClean="0">
                <a:solidFill>
                  <a:srgbClr val="FF0000"/>
                </a:solidFill>
                <a:cs typeface="+mj-cs"/>
              </a:rPr>
              <a:t>אישה: </a:t>
            </a:r>
            <a:r>
              <a:rPr lang="he-IL" b="1" dirty="0" smtClean="0">
                <a:solidFill>
                  <a:schemeClr val="tx1"/>
                </a:solidFill>
                <a:cs typeface="+mj-cs"/>
              </a:rPr>
              <a:t>מה זאת אומרת? יש לי כאבים בכול הגוף, כך שאני רוצה לעבור את הבדיקה בכל הגוף.</a:t>
            </a:r>
            <a:endParaRPr lang="he-IL" b="1" dirty="0">
              <a:solidFill>
                <a:schemeClr val="tx1"/>
              </a:solidFill>
              <a:cs typeface="+mj-cs"/>
            </a:endParaRPr>
          </a:p>
        </p:txBody>
      </p:sp>
      <p:sp>
        <p:nvSpPr>
          <p:cNvPr id="12" name="הסבר אליפטי 11"/>
          <p:cNvSpPr/>
          <p:nvPr/>
        </p:nvSpPr>
        <p:spPr>
          <a:xfrm>
            <a:off x="184258" y="4300544"/>
            <a:ext cx="3981336" cy="2173407"/>
          </a:xfrm>
          <a:prstGeom prst="wedgeEllipseCallout">
            <a:avLst>
              <a:gd name="adj1" fmla="val 70080"/>
              <a:gd name="adj2" fmla="val -9058"/>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smtClean="0">
                <a:solidFill>
                  <a:srgbClr val="FF0000"/>
                </a:solidFill>
                <a:cs typeface="+mj-cs"/>
              </a:rPr>
              <a:t>אישה: </a:t>
            </a:r>
            <a:r>
              <a:rPr lang="he-IL" b="1" dirty="0" smtClean="0">
                <a:cs typeface="+mj-cs"/>
              </a:rPr>
              <a:t>מה זאת אומרת אי אפשר? כול כך הרבה כסף שילמתי כל השנים עבור ביטוח בריאות מגיע לי </a:t>
            </a:r>
            <a:r>
              <a:rPr lang="en-US" b="1" dirty="0" smtClean="0">
                <a:cs typeface="+mj-cs"/>
              </a:rPr>
              <a:t>C.T.</a:t>
            </a:r>
            <a:r>
              <a:rPr lang="he-IL" b="1" dirty="0" smtClean="0">
                <a:cs typeface="+mj-cs"/>
              </a:rPr>
              <a:t>על כול סנטימטר בגופי.</a:t>
            </a:r>
            <a:endParaRPr lang="he-IL" b="1" dirty="0">
              <a:cs typeface="+mj-cs"/>
            </a:endParaRPr>
          </a:p>
        </p:txBody>
      </p:sp>
      <p:sp>
        <p:nvSpPr>
          <p:cNvPr id="13" name="הסבר אליפטי 12"/>
          <p:cNvSpPr/>
          <p:nvPr/>
        </p:nvSpPr>
        <p:spPr>
          <a:xfrm>
            <a:off x="6837770" y="3907093"/>
            <a:ext cx="3434428" cy="2810699"/>
          </a:xfrm>
          <a:prstGeom prst="wedgeEllipseCallout">
            <a:avLst>
              <a:gd name="adj1" fmla="val 70080"/>
              <a:gd name="adj2" fmla="val -9058"/>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smtClean="0">
                <a:solidFill>
                  <a:srgbClr val="FF0000"/>
                </a:solidFill>
                <a:cs typeface="+mj-cs"/>
              </a:rPr>
              <a:t>פֿרוי</a:t>
            </a:r>
            <a:r>
              <a:rPr lang="he-IL" b="1" dirty="0" smtClean="0">
                <a:solidFill>
                  <a:srgbClr val="FF0000"/>
                </a:solidFill>
                <a:cs typeface="+mj-cs"/>
              </a:rPr>
              <a:t>: </a:t>
            </a:r>
            <a:r>
              <a:rPr lang="he-IL" b="1" dirty="0" err="1" smtClean="0">
                <a:cs typeface="+mj-cs"/>
              </a:rPr>
              <a:t>וואָס</a:t>
            </a:r>
            <a:r>
              <a:rPr lang="he-IL" b="1" dirty="0" smtClean="0">
                <a:cs typeface="+mj-cs"/>
              </a:rPr>
              <a:t> </a:t>
            </a:r>
            <a:r>
              <a:rPr lang="he-IL" b="1" dirty="0" err="1">
                <a:cs typeface="+mj-cs"/>
              </a:rPr>
              <a:t>הײסט</a:t>
            </a:r>
            <a:r>
              <a:rPr lang="he-IL" b="1" dirty="0">
                <a:cs typeface="+mj-cs"/>
              </a:rPr>
              <a:t> ניט מאַכן? </a:t>
            </a:r>
            <a:r>
              <a:rPr lang="he-IL" b="1" dirty="0" err="1" smtClean="0">
                <a:cs typeface="+mj-cs"/>
              </a:rPr>
              <a:t>אַזוי</a:t>
            </a:r>
            <a:r>
              <a:rPr lang="he-IL" b="1" dirty="0" smtClean="0">
                <a:cs typeface="+mj-cs"/>
              </a:rPr>
              <a:t> </a:t>
            </a:r>
            <a:r>
              <a:rPr lang="he-IL" b="1" dirty="0">
                <a:cs typeface="+mj-cs"/>
              </a:rPr>
              <a:t>פֿיל </a:t>
            </a:r>
            <a:r>
              <a:rPr lang="he-IL" b="1" dirty="0" err="1">
                <a:cs typeface="+mj-cs"/>
              </a:rPr>
              <a:t>געלט</a:t>
            </a:r>
            <a:r>
              <a:rPr lang="he-IL" b="1" dirty="0">
                <a:cs typeface="+mj-cs"/>
              </a:rPr>
              <a:t> </a:t>
            </a:r>
            <a:r>
              <a:rPr lang="he-IL" b="1" dirty="0" err="1">
                <a:cs typeface="+mj-cs"/>
              </a:rPr>
              <a:t>באַצאָלט</a:t>
            </a:r>
            <a:endParaRPr lang="he-IL" b="1" dirty="0">
              <a:cs typeface="+mj-cs"/>
            </a:endParaRPr>
          </a:p>
          <a:p>
            <a:pPr algn="ctr"/>
            <a:r>
              <a:rPr lang="he-IL" b="1" dirty="0" err="1">
                <a:cs typeface="+mj-cs"/>
              </a:rPr>
              <a:t>אַלע</a:t>
            </a:r>
            <a:r>
              <a:rPr lang="he-IL" b="1" dirty="0">
                <a:cs typeface="+mj-cs"/>
              </a:rPr>
              <a:t> </a:t>
            </a:r>
            <a:r>
              <a:rPr lang="he-IL" b="1" dirty="0" err="1">
                <a:cs typeface="+mj-cs"/>
              </a:rPr>
              <a:t>יאָרן</a:t>
            </a:r>
            <a:r>
              <a:rPr lang="he-IL" b="1" dirty="0">
                <a:cs typeface="+mj-cs"/>
              </a:rPr>
              <a:t> פֿאַר </a:t>
            </a:r>
            <a:r>
              <a:rPr lang="he-IL" b="1" dirty="0" err="1">
                <a:cs typeface="+mj-cs"/>
              </a:rPr>
              <a:t>מײַן</a:t>
            </a:r>
            <a:r>
              <a:rPr lang="he-IL" b="1" dirty="0">
                <a:cs typeface="+mj-cs"/>
              </a:rPr>
              <a:t> </a:t>
            </a:r>
            <a:r>
              <a:rPr lang="he-IL" b="1" dirty="0" err="1" smtClean="0">
                <a:cs typeface="+mj-cs"/>
              </a:rPr>
              <a:t>געזונט־פֿאַרזיכערונג</a:t>
            </a:r>
            <a:r>
              <a:rPr lang="he-IL" b="1" dirty="0" smtClean="0">
                <a:cs typeface="+mj-cs"/>
              </a:rPr>
              <a:t>. </a:t>
            </a:r>
            <a:r>
              <a:rPr lang="he-IL" b="1" dirty="0" err="1" smtClean="0">
                <a:cs typeface="+mj-cs"/>
              </a:rPr>
              <a:t>ס'קומט</a:t>
            </a:r>
            <a:r>
              <a:rPr lang="he-IL" b="1" dirty="0">
                <a:cs typeface="+mj-cs"/>
              </a:rPr>
              <a:t> </a:t>
            </a:r>
            <a:r>
              <a:rPr lang="he-IL" b="1" dirty="0" err="1" smtClean="0">
                <a:cs typeface="+mj-cs"/>
              </a:rPr>
              <a:t>מיר</a:t>
            </a:r>
            <a:r>
              <a:rPr lang="he-IL" b="1" dirty="0" smtClean="0">
                <a:cs typeface="+mj-cs"/>
              </a:rPr>
              <a:t>                           אַ .</a:t>
            </a:r>
            <a:r>
              <a:rPr lang="en-US" b="1" dirty="0" smtClean="0">
                <a:cs typeface="+mj-cs"/>
              </a:rPr>
              <a:t> T.C</a:t>
            </a:r>
            <a:r>
              <a:rPr lang="he-IL" b="1" dirty="0" err="1" smtClean="0">
                <a:cs typeface="+mj-cs"/>
              </a:rPr>
              <a:t>אויף</a:t>
            </a:r>
            <a:r>
              <a:rPr lang="he-IL" b="1" dirty="0" smtClean="0">
                <a:cs typeface="+mj-cs"/>
              </a:rPr>
              <a:t> </a:t>
            </a:r>
            <a:r>
              <a:rPr lang="he-IL" b="1" dirty="0">
                <a:cs typeface="+mj-cs"/>
              </a:rPr>
              <a:t>יעדן </a:t>
            </a:r>
            <a:r>
              <a:rPr lang="he-IL" b="1" dirty="0" err="1">
                <a:cs typeface="+mj-cs"/>
              </a:rPr>
              <a:t>סענטימעטער</a:t>
            </a:r>
            <a:r>
              <a:rPr lang="he-IL" b="1" dirty="0">
                <a:cs typeface="+mj-cs"/>
              </a:rPr>
              <a:t> פֿון </a:t>
            </a:r>
            <a:r>
              <a:rPr lang="he-IL" b="1" dirty="0" err="1">
                <a:cs typeface="+mj-cs"/>
              </a:rPr>
              <a:t>קערפּער</a:t>
            </a:r>
            <a:r>
              <a:rPr lang="he-IL" b="1" dirty="0">
                <a:cs typeface="+mj-cs"/>
              </a:rPr>
              <a:t>. </a:t>
            </a:r>
          </a:p>
        </p:txBody>
      </p:sp>
      <p:pic>
        <p:nvPicPr>
          <p:cNvPr id="15" name="תמונה 14"/>
          <p:cNvPicPr>
            <a:picLocks noChangeAspect="1"/>
          </p:cNvPicPr>
          <p:nvPr/>
        </p:nvPicPr>
        <p:blipFill>
          <a:blip r:embed="rId2"/>
          <a:stretch>
            <a:fillRect/>
          </a:stretch>
        </p:blipFill>
        <p:spPr>
          <a:xfrm>
            <a:off x="3978645" y="1944859"/>
            <a:ext cx="1234883" cy="2462000"/>
          </a:xfrm>
          <a:prstGeom prst="rect">
            <a:avLst/>
          </a:prstGeom>
        </p:spPr>
      </p:pic>
      <p:pic>
        <p:nvPicPr>
          <p:cNvPr id="16" name="תמונה 15"/>
          <p:cNvPicPr>
            <a:picLocks noChangeAspect="1"/>
          </p:cNvPicPr>
          <p:nvPr/>
        </p:nvPicPr>
        <p:blipFill>
          <a:blip r:embed="rId3"/>
          <a:stretch>
            <a:fillRect/>
          </a:stretch>
        </p:blipFill>
        <p:spPr>
          <a:xfrm>
            <a:off x="10379190" y="4502836"/>
            <a:ext cx="1602486" cy="2214955"/>
          </a:xfrm>
          <a:prstGeom prst="rect">
            <a:avLst/>
          </a:prstGeom>
        </p:spPr>
      </p:pic>
      <p:pic>
        <p:nvPicPr>
          <p:cNvPr id="18" name="תמונה 17"/>
          <p:cNvPicPr>
            <a:picLocks noChangeAspect="1"/>
          </p:cNvPicPr>
          <p:nvPr/>
        </p:nvPicPr>
        <p:blipFill>
          <a:blip r:embed="rId3"/>
          <a:stretch>
            <a:fillRect/>
          </a:stretch>
        </p:blipFill>
        <p:spPr>
          <a:xfrm>
            <a:off x="4373015" y="-2473"/>
            <a:ext cx="1602486" cy="2214955"/>
          </a:xfrm>
          <a:prstGeom prst="rect">
            <a:avLst/>
          </a:prstGeom>
        </p:spPr>
      </p:pic>
      <p:pic>
        <p:nvPicPr>
          <p:cNvPr id="19" name="תמונה 18"/>
          <p:cNvPicPr>
            <a:picLocks noChangeAspect="1"/>
          </p:cNvPicPr>
          <p:nvPr/>
        </p:nvPicPr>
        <p:blipFill>
          <a:blip r:embed="rId3"/>
          <a:stretch>
            <a:fillRect/>
          </a:stretch>
        </p:blipFill>
        <p:spPr>
          <a:xfrm>
            <a:off x="4373015" y="4502836"/>
            <a:ext cx="1602486" cy="2214955"/>
          </a:xfrm>
          <a:prstGeom prst="rect">
            <a:avLst/>
          </a:prstGeom>
        </p:spPr>
      </p:pic>
      <p:pic>
        <p:nvPicPr>
          <p:cNvPr id="20" name="תמונה 19"/>
          <p:cNvPicPr>
            <a:picLocks noChangeAspect="1"/>
          </p:cNvPicPr>
          <p:nvPr/>
        </p:nvPicPr>
        <p:blipFill>
          <a:blip r:embed="rId3"/>
          <a:stretch>
            <a:fillRect/>
          </a:stretch>
        </p:blipFill>
        <p:spPr>
          <a:xfrm>
            <a:off x="10379190" y="-3571"/>
            <a:ext cx="1602486" cy="2214955"/>
          </a:xfrm>
          <a:prstGeom prst="rect">
            <a:avLst/>
          </a:prstGeom>
        </p:spPr>
      </p:pic>
      <p:pic>
        <p:nvPicPr>
          <p:cNvPr id="2" name="תמונה 1"/>
          <p:cNvPicPr>
            <a:picLocks noChangeAspect="1"/>
          </p:cNvPicPr>
          <p:nvPr/>
        </p:nvPicPr>
        <p:blipFill>
          <a:blip r:embed="rId4"/>
          <a:stretch>
            <a:fillRect/>
          </a:stretch>
        </p:blipFill>
        <p:spPr>
          <a:xfrm rot="873418">
            <a:off x="5416971" y="3425926"/>
            <a:ext cx="1641223" cy="1230918"/>
          </a:xfrm>
          <a:prstGeom prst="rect">
            <a:avLst/>
          </a:prstGeom>
        </p:spPr>
      </p:pic>
      <p:pic>
        <p:nvPicPr>
          <p:cNvPr id="21" name="תמונה 20"/>
          <p:cNvPicPr>
            <a:picLocks noChangeAspect="1"/>
          </p:cNvPicPr>
          <p:nvPr/>
        </p:nvPicPr>
        <p:blipFill>
          <a:blip r:embed="rId5"/>
          <a:stretch>
            <a:fillRect/>
          </a:stretch>
        </p:blipFill>
        <p:spPr>
          <a:xfrm>
            <a:off x="9990395" y="1906307"/>
            <a:ext cx="1806518" cy="2432846"/>
          </a:xfrm>
          <a:prstGeom prst="rect">
            <a:avLst/>
          </a:prstGeom>
        </p:spPr>
      </p:pic>
    </p:spTree>
    <p:extLst>
      <p:ext uri="{BB962C8B-B14F-4D97-AF65-F5344CB8AC3E}">
        <p14:creationId xmlns:p14="http://schemas.microsoft.com/office/powerpoint/2010/main" val="95325538"/>
      </p:ext>
    </p:extLst>
  </p:cSld>
  <p:clrMapOvr>
    <a:masterClrMapping/>
  </p:clrMapOvr>
  <p:transition spd="slow">
    <p:cover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הסבר אליפטי 5"/>
          <p:cNvSpPr/>
          <p:nvPr/>
        </p:nvSpPr>
        <p:spPr>
          <a:xfrm>
            <a:off x="6435637" y="2577086"/>
            <a:ext cx="3754000" cy="1611737"/>
          </a:xfrm>
          <a:prstGeom prst="wedgeEllipseCallout">
            <a:avLst>
              <a:gd name="adj1" fmla="val 65283"/>
              <a:gd name="adj2" fmla="val 1470"/>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smtClean="0">
                <a:solidFill>
                  <a:srgbClr val="FF0000"/>
                </a:solidFill>
                <a:cs typeface="+mj-cs"/>
              </a:rPr>
              <a:t>פֿרוי</a:t>
            </a:r>
            <a:r>
              <a:rPr lang="he-IL" b="1" dirty="0" smtClean="0">
                <a:solidFill>
                  <a:srgbClr val="FF0000"/>
                </a:solidFill>
                <a:cs typeface="+mj-cs"/>
              </a:rPr>
              <a:t>: </a:t>
            </a:r>
            <a:r>
              <a:rPr lang="he-IL" b="1" dirty="0">
                <a:cs typeface="+mj-cs"/>
              </a:rPr>
              <a:t>נו יאָ. </a:t>
            </a:r>
            <a:r>
              <a:rPr lang="he-IL" b="1" dirty="0" err="1">
                <a:cs typeface="+mj-cs"/>
              </a:rPr>
              <a:t>ס'איז</a:t>
            </a:r>
            <a:r>
              <a:rPr lang="he-IL" b="1" dirty="0">
                <a:cs typeface="+mj-cs"/>
              </a:rPr>
              <a:t> </a:t>
            </a:r>
            <a:r>
              <a:rPr lang="he-IL" b="1" dirty="0" err="1">
                <a:cs typeface="+mj-cs"/>
              </a:rPr>
              <a:t>אַזא</a:t>
            </a:r>
            <a:r>
              <a:rPr lang="he-IL" b="1" dirty="0">
                <a:cs typeface="+mj-cs"/>
              </a:rPr>
              <a:t>ַ </a:t>
            </a:r>
            <a:r>
              <a:rPr lang="he-IL" b="1" dirty="0" err="1" smtClean="0">
                <a:cs typeface="+mj-cs"/>
              </a:rPr>
              <a:t>מאָדערנער</a:t>
            </a:r>
            <a:r>
              <a:rPr lang="he-IL" b="1" dirty="0" smtClean="0">
                <a:cs typeface="+mj-cs"/>
              </a:rPr>
              <a:t> </a:t>
            </a:r>
            <a:r>
              <a:rPr lang="he-IL" b="1" dirty="0" err="1" smtClean="0">
                <a:cs typeface="+mj-cs"/>
              </a:rPr>
              <a:t>אַפּאַראַט</a:t>
            </a:r>
            <a:r>
              <a:rPr lang="he-IL" b="1" dirty="0">
                <a:cs typeface="+mj-cs"/>
              </a:rPr>
              <a:t>, </a:t>
            </a:r>
            <a:r>
              <a:rPr lang="he-IL" b="1" dirty="0" err="1" smtClean="0">
                <a:cs typeface="+mj-cs"/>
              </a:rPr>
              <a:t>וואָס</a:t>
            </a:r>
            <a:r>
              <a:rPr lang="he-IL" b="1" dirty="0" smtClean="0">
                <a:cs typeface="+mj-cs"/>
              </a:rPr>
              <a:t> </a:t>
            </a:r>
            <a:r>
              <a:rPr lang="he-IL" b="1" dirty="0" err="1" smtClean="0">
                <a:cs typeface="+mj-cs"/>
              </a:rPr>
              <a:t>פֿאָטאָגראַפֿירט</a:t>
            </a:r>
            <a:r>
              <a:rPr lang="he-IL" b="1" dirty="0" smtClean="0">
                <a:cs typeface="+mj-cs"/>
              </a:rPr>
              <a:t>                                         </a:t>
            </a:r>
            <a:r>
              <a:rPr lang="he-IL" b="1" dirty="0" smtClean="0">
                <a:cs typeface="+mj-cs"/>
              </a:rPr>
              <a:t>וווּ </a:t>
            </a:r>
            <a:r>
              <a:rPr lang="he-IL" b="1" dirty="0">
                <a:cs typeface="+mj-cs"/>
              </a:rPr>
              <a:t>די </a:t>
            </a:r>
            <a:r>
              <a:rPr lang="he-IL" b="1" dirty="0" err="1">
                <a:cs typeface="+mj-cs"/>
              </a:rPr>
              <a:t>ווײטיקן</a:t>
            </a:r>
            <a:r>
              <a:rPr lang="he-IL" b="1" dirty="0">
                <a:cs typeface="+mj-cs"/>
              </a:rPr>
              <a:t> </a:t>
            </a:r>
            <a:r>
              <a:rPr lang="he-IL" b="1" dirty="0" err="1">
                <a:cs typeface="+mj-cs"/>
              </a:rPr>
              <a:t>געפֿינען</a:t>
            </a:r>
            <a:r>
              <a:rPr lang="he-IL" b="1" dirty="0">
                <a:cs typeface="+mj-cs"/>
              </a:rPr>
              <a:t> </a:t>
            </a:r>
            <a:r>
              <a:rPr lang="he-IL" b="1" dirty="0" err="1">
                <a:cs typeface="+mj-cs"/>
              </a:rPr>
              <a:t>זיך</a:t>
            </a:r>
            <a:r>
              <a:rPr lang="he-IL" b="1" dirty="0">
                <a:cs typeface="+mj-cs"/>
              </a:rPr>
              <a:t>.</a:t>
            </a:r>
          </a:p>
        </p:txBody>
      </p:sp>
      <p:sp>
        <p:nvSpPr>
          <p:cNvPr id="9" name="הסבר אליפטי 8"/>
          <p:cNvSpPr/>
          <p:nvPr/>
        </p:nvSpPr>
        <p:spPr>
          <a:xfrm rot="20898379">
            <a:off x="8128231" y="507771"/>
            <a:ext cx="2276237" cy="1406584"/>
          </a:xfrm>
          <a:prstGeom prst="wedgeEllipseCallout">
            <a:avLst>
              <a:gd name="adj1" fmla="val 67218"/>
              <a:gd name="adj2" fmla="val 13235"/>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דאָקטער: </a:t>
            </a:r>
            <a:r>
              <a:rPr lang="he-IL" b="1" dirty="0">
                <a:cs typeface="+mj-cs"/>
              </a:rPr>
              <a:t>איר </a:t>
            </a:r>
            <a:r>
              <a:rPr lang="he-IL" b="1" dirty="0" err="1" smtClean="0">
                <a:cs typeface="+mj-cs"/>
              </a:rPr>
              <a:t>ווײסט</a:t>
            </a:r>
            <a:r>
              <a:rPr lang="he-IL" b="1" dirty="0" smtClean="0">
                <a:cs typeface="+mj-cs"/>
              </a:rPr>
              <a:t> </a:t>
            </a:r>
            <a:r>
              <a:rPr lang="he-IL" b="1" dirty="0" err="1" smtClean="0">
                <a:cs typeface="+mj-cs"/>
              </a:rPr>
              <a:t>וואָס</a:t>
            </a:r>
            <a:r>
              <a:rPr lang="he-IL" b="1" dirty="0" smtClean="0">
                <a:cs typeface="+mj-cs"/>
              </a:rPr>
              <a:t> </a:t>
            </a:r>
            <a:r>
              <a:rPr lang="he-IL" b="1" dirty="0" err="1">
                <a:cs typeface="+mj-cs"/>
              </a:rPr>
              <a:t>ס'איז</a:t>
            </a:r>
            <a:r>
              <a:rPr lang="he-IL" b="1" dirty="0">
                <a:cs typeface="+mj-cs"/>
              </a:rPr>
              <a:t> אַ .</a:t>
            </a:r>
            <a:r>
              <a:rPr lang="en-US" b="1" dirty="0" smtClean="0">
                <a:cs typeface="+mj-cs"/>
              </a:rPr>
              <a:t>T.C</a:t>
            </a:r>
            <a:r>
              <a:rPr lang="he-IL" b="1" dirty="0" smtClean="0">
                <a:cs typeface="+mj-cs"/>
              </a:rPr>
              <a:t>?</a:t>
            </a:r>
            <a:endParaRPr lang="he-IL" b="1" dirty="0">
              <a:cs typeface="+mj-cs"/>
            </a:endParaRPr>
          </a:p>
        </p:txBody>
      </p:sp>
      <p:cxnSp>
        <p:nvCxnSpPr>
          <p:cNvPr id="17" name="מחבר ישר 16"/>
          <p:cNvCxnSpPr/>
          <p:nvPr/>
        </p:nvCxnSpPr>
        <p:spPr>
          <a:xfrm>
            <a:off x="6261463" y="0"/>
            <a:ext cx="34834" cy="6858000"/>
          </a:xfrm>
          <a:prstGeom prst="line">
            <a:avLst/>
          </a:prstGeom>
        </p:spPr>
        <p:style>
          <a:lnRef idx="3">
            <a:schemeClr val="dk1"/>
          </a:lnRef>
          <a:fillRef idx="0">
            <a:schemeClr val="dk1"/>
          </a:fillRef>
          <a:effectRef idx="2">
            <a:schemeClr val="dk1"/>
          </a:effectRef>
          <a:fontRef idx="minor">
            <a:schemeClr val="tx1"/>
          </a:fontRef>
        </p:style>
      </p:cxnSp>
      <p:sp>
        <p:nvSpPr>
          <p:cNvPr id="25" name="הסבר אליפטי 24"/>
          <p:cNvSpPr/>
          <p:nvPr/>
        </p:nvSpPr>
        <p:spPr>
          <a:xfrm>
            <a:off x="2255519" y="414417"/>
            <a:ext cx="2390883" cy="1275046"/>
          </a:xfrm>
          <a:prstGeom prst="wedgeEllipseCallout">
            <a:avLst>
              <a:gd name="adj1" fmla="val 62613"/>
              <a:gd name="adj2" fmla="val -736"/>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smtClean="0">
                <a:solidFill>
                  <a:srgbClr val="0070C0"/>
                </a:solidFill>
                <a:cs typeface="+mj-cs"/>
              </a:rPr>
              <a:t>רופא: </a:t>
            </a:r>
            <a:r>
              <a:rPr lang="he-IL" b="1" dirty="0" smtClean="0">
                <a:solidFill>
                  <a:schemeClr val="tx1"/>
                </a:solidFill>
                <a:cs typeface="+mj-cs"/>
              </a:rPr>
              <a:t>את יודעת מה זה</a:t>
            </a:r>
            <a:r>
              <a:rPr lang="en-US" b="1" dirty="0" smtClean="0">
                <a:solidFill>
                  <a:schemeClr val="tx1"/>
                </a:solidFill>
                <a:cs typeface="+mj-cs"/>
              </a:rPr>
              <a:t>C.T.</a:t>
            </a:r>
            <a:r>
              <a:rPr lang="he-IL" b="1" dirty="0" smtClean="0">
                <a:solidFill>
                  <a:schemeClr val="tx1"/>
                </a:solidFill>
                <a:cs typeface="+mj-cs"/>
              </a:rPr>
              <a:t>?</a:t>
            </a:r>
            <a:endParaRPr lang="he-IL" dirty="0">
              <a:solidFill>
                <a:schemeClr val="tx1"/>
              </a:solidFill>
              <a:cs typeface="+mj-cs"/>
            </a:endParaRPr>
          </a:p>
        </p:txBody>
      </p:sp>
      <p:sp>
        <p:nvSpPr>
          <p:cNvPr id="27" name="הסבר אליפטי 26"/>
          <p:cNvSpPr/>
          <p:nvPr/>
        </p:nvSpPr>
        <p:spPr>
          <a:xfrm>
            <a:off x="521038" y="2647426"/>
            <a:ext cx="3373779" cy="1412966"/>
          </a:xfrm>
          <a:prstGeom prst="wedgeEllipseCallout">
            <a:avLst>
              <a:gd name="adj1" fmla="val 65159"/>
              <a:gd name="adj2" fmla="val -32945"/>
            </a:avLst>
          </a:prstGeom>
        </p:spPr>
        <p:style>
          <a:lnRef idx="2">
            <a:schemeClr val="dk1"/>
          </a:lnRef>
          <a:fillRef idx="1">
            <a:schemeClr val="lt1"/>
          </a:fillRef>
          <a:effectRef idx="0">
            <a:schemeClr val="dk1"/>
          </a:effectRef>
          <a:fontRef idx="minor">
            <a:schemeClr val="dk1"/>
          </a:fontRef>
        </p:style>
        <p:txBody>
          <a:bodyPr rtlCol="1" anchor="ctr"/>
          <a:lstStyle/>
          <a:p>
            <a:pPr algn="ctr"/>
            <a:endParaRPr lang="he-IL" b="1" dirty="0" smtClean="0">
              <a:solidFill>
                <a:schemeClr val="tx1"/>
              </a:solidFill>
              <a:cs typeface="+mj-cs"/>
            </a:endParaRPr>
          </a:p>
          <a:p>
            <a:pPr algn="ctr"/>
            <a:r>
              <a:rPr lang="he-IL" b="1" dirty="0" smtClean="0">
                <a:solidFill>
                  <a:srgbClr val="FF0000"/>
                </a:solidFill>
                <a:cs typeface="+mj-cs"/>
              </a:rPr>
              <a:t>אישה: </a:t>
            </a:r>
            <a:r>
              <a:rPr lang="he-IL" b="1" dirty="0" smtClean="0">
                <a:solidFill>
                  <a:schemeClr val="tx1"/>
                </a:solidFill>
                <a:cs typeface="+mj-cs"/>
              </a:rPr>
              <a:t>נו, כן, זה מין מכשיר חדיש כזה, שמצלם היכן שיש כאבים.</a:t>
            </a:r>
            <a:endParaRPr lang="he-IL" dirty="0">
              <a:solidFill>
                <a:schemeClr val="tx1"/>
              </a:solidFill>
              <a:cs typeface="+mj-cs"/>
            </a:endParaRPr>
          </a:p>
        </p:txBody>
      </p:sp>
      <p:sp>
        <p:nvSpPr>
          <p:cNvPr id="19" name="הסבר אליפטי 18"/>
          <p:cNvSpPr/>
          <p:nvPr/>
        </p:nvSpPr>
        <p:spPr>
          <a:xfrm>
            <a:off x="6561230" y="4658858"/>
            <a:ext cx="3628407" cy="1600595"/>
          </a:xfrm>
          <a:prstGeom prst="wedgeEllipseCallout">
            <a:avLst>
              <a:gd name="adj1" fmla="val 62407"/>
              <a:gd name="adj2" fmla="val -7540"/>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דאָקטער: </a:t>
            </a:r>
            <a:r>
              <a:rPr lang="he-IL" b="1" dirty="0">
                <a:cs typeface="+mj-cs"/>
              </a:rPr>
              <a:t>און איר </a:t>
            </a:r>
            <a:r>
              <a:rPr lang="he-IL" b="1" dirty="0" err="1">
                <a:cs typeface="+mj-cs"/>
              </a:rPr>
              <a:t>װײסט</a:t>
            </a:r>
            <a:r>
              <a:rPr lang="he-IL" b="1" dirty="0">
                <a:cs typeface="+mj-cs"/>
              </a:rPr>
              <a:t> </a:t>
            </a:r>
            <a:r>
              <a:rPr lang="he-IL" b="1" dirty="0" smtClean="0">
                <a:cs typeface="+mj-cs"/>
              </a:rPr>
              <a:t>ווי </a:t>
            </a:r>
            <a:r>
              <a:rPr lang="he-IL" b="1" dirty="0" err="1" smtClean="0">
                <a:cs typeface="+mj-cs"/>
              </a:rPr>
              <a:t>אַזוי</a:t>
            </a:r>
            <a:r>
              <a:rPr lang="he-IL" b="1" dirty="0" smtClean="0">
                <a:cs typeface="+mj-cs"/>
              </a:rPr>
              <a:t> </a:t>
            </a:r>
            <a:r>
              <a:rPr lang="he-IL" b="1" dirty="0" err="1">
                <a:cs typeface="+mj-cs"/>
              </a:rPr>
              <a:t>מ'מאַכט</a:t>
            </a:r>
            <a:r>
              <a:rPr lang="he-IL" b="1" dirty="0">
                <a:cs typeface="+mj-cs"/>
              </a:rPr>
              <a:t> </a:t>
            </a:r>
            <a:r>
              <a:rPr lang="he-IL" b="1" dirty="0" err="1">
                <a:cs typeface="+mj-cs"/>
              </a:rPr>
              <a:t>עס</a:t>
            </a:r>
            <a:r>
              <a:rPr lang="he-IL" b="1" dirty="0">
                <a:cs typeface="+mj-cs"/>
              </a:rPr>
              <a:t>?</a:t>
            </a:r>
          </a:p>
        </p:txBody>
      </p:sp>
      <p:sp>
        <p:nvSpPr>
          <p:cNvPr id="24" name="הסבר אליפטי 23"/>
          <p:cNvSpPr/>
          <p:nvPr/>
        </p:nvSpPr>
        <p:spPr>
          <a:xfrm>
            <a:off x="418012" y="4478623"/>
            <a:ext cx="3579832" cy="1565126"/>
          </a:xfrm>
          <a:prstGeom prst="wedgeEllipseCallout">
            <a:avLst>
              <a:gd name="adj1" fmla="val 69307"/>
              <a:gd name="adj2" fmla="val -11764"/>
            </a:avLst>
          </a:prstGeom>
        </p:spPr>
        <p:style>
          <a:lnRef idx="2">
            <a:schemeClr val="dk1"/>
          </a:lnRef>
          <a:fillRef idx="1">
            <a:schemeClr val="lt1"/>
          </a:fillRef>
          <a:effectRef idx="0">
            <a:schemeClr val="dk1"/>
          </a:effectRef>
          <a:fontRef idx="minor">
            <a:schemeClr val="dk1"/>
          </a:fontRef>
        </p:style>
        <p:txBody>
          <a:bodyPr rtlCol="1" anchor="ctr"/>
          <a:lstStyle/>
          <a:p>
            <a:pPr algn="ctr"/>
            <a:endParaRPr lang="he-IL" b="1" dirty="0" smtClean="0">
              <a:solidFill>
                <a:schemeClr val="tx1"/>
              </a:solidFill>
              <a:cs typeface="+mj-cs"/>
            </a:endParaRPr>
          </a:p>
          <a:p>
            <a:pPr algn="ctr"/>
            <a:r>
              <a:rPr lang="he-IL" b="1" dirty="0" smtClean="0">
                <a:solidFill>
                  <a:srgbClr val="0070C0"/>
                </a:solidFill>
                <a:cs typeface="+mj-cs"/>
              </a:rPr>
              <a:t>רופא: </a:t>
            </a:r>
            <a:r>
              <a:rPr lang="he-IL" b="1" dirty="0" smtClean="0">
                <a:solidFill>
                  <a:schemeClr val="tx1"/>
                </a:solidFill>
                <a:cs typeface="+mj-cs"/>
              </a:rPr>
              <a:t>ואיך עושים את הבדיקה את יודעת?</a:t>
            </a:r>
            <a:endParaRPr lang="he-IL" dirty="0">
              <a:solidFill>
                <a:schemeClr val="tx1"/>
              </a:solidFill>
              <a:cs typeface="+mj-cs"/>
            </a:endParaRPr>
          </a:p>
          <a:p>
            <a:pPr algn="ctr"/>
            <a:endParaRPr lang="he-IL" dirty="0">
              <a:cs typeface="+mj-cs"/>
            </a:endParaRPr>
          </a:p>
        </p:txBody>
      </p:sp>
      <p:pic>
        <p:nvPicPr>
          <p:cNvPr id="16" name="תמונה 15"/>
          <p:cNvPicPr>
            <a:picLocks noChangeAspect="1"/>
          </p:cNvPicPr>
          <p:nvPr/>
        </p:nvPicPr>
        <p:blipFill>
          <a:blip r:embed="rId2"/>
          <a:stretch>
            <a:fillRect/>
          </a:stretch>
        </p:blipFill>
        <p:spPr>
          <a:xfrm>
            <a:off x="5048403" y="66966"/>
            <a:ext cx="1095392" cy="2183895"/>
          </a:xfrm>
          <a:prstGeom prst="rect">
            <a:avLst/>
          </a:prstGeom>
        </p:spPr>
      </p:pic>
      <p:pic>
        <p:nvPicPr>
          <p:cNvPr id="21" name="תמונה 20"/>
          <p:cNvPicPr>
            <a:picLocks noChangeAspect="1"/>
          </p:cNvPicPr>
          <p:nvPr/>
        </p:nvPicPr>
        <p:blipFill>
          <a:blip r:embed="rId2"/>
          <a:stretch>
            <a:fillRect/>
          </a:stretch>
        </p:blipFill>
        <p:spPr>
          <a:xfrm>
            <a:off x="5026731" y="4367207"/>
            <a:ext cx="1095392" cy="2183895"/>
          </a:xfrm>
          <a:prstGeom prst="rect">
            <a:avLst/>
          </a:prstGeom>
        </p:spPr>
      </p:pic>
      <p:pic>
        <p:nvPicPr>
          <p:cNvPr id="28" name="תמונה 27"/>
          <p:cNvPicPr>
            <a:picLocks noChangeAspect="1"/>
          </p:cNvPicPr>
          <p:nvPr/>
        </p:nvPicPr>
        <p:blipFill>
          <a:blip r:embed="rId3"/>
          <a:stretch>
            <a:fillRect/>
          </a:stretch>
        </p:blipFill>
        <p:spPr>
          <a:xfrm>
            <a:off x="3712525" y="2497428"/>
            <a:ext cx="1421471" cy="1964756"/>
          </a:xfrm>
          <a:prstGeom prst="rect">
            <a:avLst/>
          </a:prstGeom>
        </p:spPr>
      </p:pic>
      <p:pic>
        <p:nvPicPr>
          <p:cNvPr id="29" name="תמונה 28"/>
          <p:cNvPicPr>
            <a:picLocks noChangeAspect="1"/>
          </p:cNvPicPr>
          <p:nvPr/>
        </p:nvPicPr>
        <p:blipFill>
          <a:blip r:embed="rId3"/>
          <a:stretch>
            <a:fillRect/>
          </a:stretch>
        </p:blipFill>
        <p:spPr>
          <a:xfrm>
            <a:off x="10260346" y="2497428"/>
            <a:ext cx="1421471" cy="1964756"/>
          </a:xfrm>
          <a:prstGeom prst="rect">
            <a:avLst/>
          </a:prstGeom>
        </p:spPr>
      </p:pic>
      <p:pic>
        <p:nvPicPr>
          <p:cNvPr id="2" name="תמונה 1"/>
          <p:cNvPicPr>
            <a:picLocks noChangeAspect="1"/>
          </p:cNvPicPr>
          <p:nvPr/>
        </p:nvPicPr>
        <p:blipFill>
          <a:blip r:embed="rId4"/>
          <a:stretch>
            <a:fillRect/>
          </a:stretch>
        </p:blipFill>
        <p:spPr>
          <a:xfrm rot="20391820">
            <a:off x="6293370" y="432811"/>
            <a:ext cx="1758702" cy="1615135"/>
          </a:xfrm>
          <a:prstGeom prst="rect">
            <a:avLst/>
          </a:prstGeom>
        </p:spPr>
      </p:pic>
      <p:pic>
        <p:nvPicPr>
          <p:cNvPr id="4" name="תמונה 3"/>
          <p:cNvPicPr>
            <a:picLocks noChangeAspect="1"/>
          </p:cNvPicPr>
          <p:nvPr/>
        </p:nvPicPr>
        <p:blipFill>
          <a:blip r:embed="rId5"/>
          <a:stretch>
            <a:fillRect/>
          </a:stretch>
        </p:blipFill>
        <p:spPr>
          <a:xfrm rot="20197248">
            <a:off x="6139647" y="5047946"/>
            <a:ext cx="1004665" cy="1679674"/>
          </a:xfrm>
          <a:prstGeom prst="rect">
            <a:avLst/>
          </a:prstGeom>
        </p:spPr>
      </p:pic>
      <p:pic>
        <p:nvPicPr>
          <p:cNvPr id="5" name="תמונה 4"/>
          <p:cNvPicPr>
            <a:picLocks noChangeAspect="1"/>
          </p:cNvPicPr>
          <p:nvPr/>
        </p:nvPicPr>
        <p:blipFill>
          <a:blip r:embed="rId6"/>
          <a:stretch>
            <a:fillRect/>
          </a:stretch>
        </p:blipFill>
        <p:spPr>
          <a:xfrm rot="1066388">
            <a:off x="1237522" y="199161"/>
            <a:ext cx="1128717" cy="1679312"/>
          </a:xfrm>
          <a:prstGeom prst="rect">
            <a:avLst/>
          </a:prstGeom>
        </p:spPr>
      </p:pic>
      <p:pic>
        <p:nvPicPr>
          <p:cNvPr id="18" name="תמונה 17"/>
          <p:cNvPicPr>
            <a:picLocks noChangeAspect="1"/>
          </p:cNvPicPr>
          <p:nvPr/>
        </p:nvPicPr>
        <p:blipFill>
          <a:blip r:embed="rId7"/>
          <a:stretch>
            <a:fillRect/>
          </a:stretch>
        </p:blipFill>
        <p:spPr>
          <a:xfrm>
            <a:off x="10260346" y="4393067"/>
            <a:ext cx="1602456" cy="2158035"/>
          </a:xfrm>
          <a:prstGeom prst="rect">
            <a:avLst/>
          </a:prstGeom>
        </p:spPr>
      </p:pic>
      <p:pic>
        <p:nvPicPr>
          <p:cNvPr id="22" name="תמונה 21"/>
          <p:cNvPicPr>
            <a:picLocks noChangeAspect="1"/>
          </p:cNvPicPr>
          <p:nvPr/>
        </p:nvPicPr>
        <p:blipFill>
          <a:blip r:embed="rId7"/>
          <a:stretch>
            <a:fillRect/>
          </a:stretch>
        </p:blipFill>
        <p:spPr>
          <a:xfrm>
            <a:off x="10589544" y="265670"/>
            <a:ext cx="1602456" cy="2158035"/>
          </a:xfrm>
          <a:prstGeom prst="rect">
            <a:avLst/>
          </a:prstGeom>
        </p:spPr>
      </p:pic>
    </p:spTree>
    <p:extLst>
      <p:ext uri="{BB962C8B-B14F-4D97-AF65-F5344CB8AC3E}">
        <p14:creationId xmlns:p14="http://schemas.microsoft.com/office/powerpoint/2010/main" val="839287369"/>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הסבר אליפטי 5"/>
          <p:cNvSpPr/>
          <p:nvPr/>
        </p:nvSpPr>
        <p:spPr>
          <a:xfrm>
            <a:off x="7219665" y="264706"/>
            <a:ext cx="2803759" cy="1128386"/>
          </a:xfrm>
          <a:prstGeom prst="wedgeEllipseCallout">
            <a:avLst>
              <a:gd name="adj1" fmla="val 65283"/>
              <a:gd name="adj2" fmla="val 1470"/>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smtClean="0">
                <a:solidFill>
                  <a:schemeClr val="accent6"/>
                </a:solidFill>
                <a:cs typeface="+mj-cs"/>
              </a:rPr>
              <a:t>פֿרוי</a:t>
            </a:r>
            <a:r>
              <a:rPr lang="he-IL" b="1" dirty="0" smtClean="0">
                <a:solidFill>
                  <a:srgbClr val="FF0000"/>
                </a:solidFill>
                <a:cs typeface="+mj-cs"/>
              </a:rPr>
              <a:t>: </a:t>
            </a:r>
            <a:r>
              <a:rPr lang="he-IL" b="1" dirty="0" err="1" smtClean="0">
                <a:cs typeface="+mj-cs"/>
              </a:rPr>
              <a:t>נײן</a:t>
            </a:r>
            <a:r>
              <a:rPr lang="he-IL" b="1" dirty="0" smtClean="0">
                <a:cs typeface="+mj-cs"/>
              </a:rPr>
              <a:t>.</a:t>
            </a:r>
            <a:endParaRPr lang="he-IL" b="1" dirty="0">
              <a:cs typeface="+mj-cs"/>
            </a:endParaRPr>
          </a:p>
        </p:txBody>
      </p:sp>
      <p:sp>
        <p:nvSpPr>
          <p:cNvPr id="9" name="הסבר אליפטי 8"/>
          <p:cNvSpPr/>
          <p:nvPr/>
        </p:nvSpPr>
        <p:spPr>
          <a:xfrm rot="20935135">
            <a:off x="6164210" y="1362819"/>
            <a:ext cx="3691861" cy="3787924"/>
          </a:xfrm>
          <a:prstGeom prst="wedgeEllipseCallout">
            <a:avLst>
              <a:gd name="adj1" fmla="val 67751"/>
              <a:gd name="adj2" fmla="val 19552"/>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דאָקטער: </a:t>
            </a:r>
            <a:r>
              <a:rPr lang="he-IL" b="1" dirty="0" err="1">
                <a:cs typeface="+mj-cs"/>
              </a:rPr>
              <a:t>איז</a:t>
            </a:r>
            <a:r>
              <a:rPr lang="he-IL" b="1" dirty="0">
                <a:cs typeface="+mj-cs"/>
              </a:rPr>
              <a:t> </a:t>
            </a:r>
            <a:r>
              <a:rPr lang="he-IL" b="1" dirty="0" err="1" smtClean="0">
                <a:cs typeface="+mj-cs"/>
              </a:rPr>
              <a:t>אַזוי</a:t>
            </a:r>
            <a:r>
              <a:rPr lang="he-IL" b="1" dirty="0" smtClean="0">
                <a:cs typeface="+mj-cs"/>
              </a:rPr>
              <a:t> </a:t>
            </a:r>
            <a:r>
              <a:rPr lang="he-IL" b="1" dirty="0">
                <a:cs typeface="+mj-cs"/>
              </a:rPr>
              <a:t>– </a:t>
            </a:r>
            <a:r>
              <a:rPr lang="he-IL" b="1" dirty="0" err="1">
                <a:cs typeface="+mj-cs"/>
              </a:rPr>
              <a:t>מ'לײגט</a:t>
            </a:r>
            <a:r>
              <a:rPr lang="he-IL" b="1" dirty="0">
                <a:cs typeface="+mj-cs"/>
              </a:rPr>
              <a:t> </a:t>
            </a:r>
            <a:r>
              <a:rPr lang="he-IL" b="1" dirty="0" err="1">
                <a:cs typeface="+mj-cs"/>
              </a:rPr>
              <a:t>אײַך</a:t>
            </a:r>
            <a:r>
              <a:rPr lang="he-IL" b="1" dirty="0">
                <a:cs typeface="+mj-cs"/>
              </a:rPr>
              <a:t> </a:t>
            </a:r>
            <a:r>
              <a:rPr lang="he-IL" b="1" dirty="0" err="1" smtClean="0">
                <a:cs typeface="+mj-cs"/>
              </a:rPr>
              <a:t>אויף</a:t>
            </a:r>
            <a:r>
              <a:rPr lang="he-IL" b="1" dirty="0" smtClean="0">
                <a:cs typeface="+mj-cs"/>
              </a:rPr>
              <a:t> </a:t>
            </a:r>
            <a:r>
              <a:rPr lang="he-IL" b="1" dirty="0">
                <a:cs typeface="+mj-cs"/>
              </a:rPr>
              <a:t>אַ </a:t>
            </a:r>
            <a:r>
              <a:rPr lang="he-IL" b="1" dirty="0" err="1">
                <a:cs typeface="+mj-cs"/>
              </a:rPr>
              <a:t>בעטל</a:t>
            </a:r>
            <a:r>
              <a:rPr lang="he-IL" b="1" dirty="0">
                <a:cs typeface="+mj-cs"/>
              </a:rPr>
              <a:t> און </a:t>
            </a:r>
            <a:r>
              <a:rPr lang="he-IL" b="1" dirty="0" err="1">
                <a:cs typeface="+mj-cs"/>
              </a:rPr>
              <a:t>מ'שטופּט</a:t>
            </a:r>
            <a:endParaRPr lang="he-IL" b="1" dirty="0">
              <a:cs typeface="+mj-cs"/>
            </a:endParaRPr>
          </a:p>
          <a:p>
            <a:pPr algn="ctr"/>
            <a:r>
              <a:rPr lang="he-IL" b="1" dirty="0" err="1">
                <a:cs typeface="+mj-cs"/>
              </a:rPr>
              <a:t>אײַך</a:t>
            </a:r>
            <a:r>
              <a:rPr lang="he-IL" b="1" dirty="0">
                <a:cs typeface="+mj-cs"/>
              </a:rPr>
              <a:t> </a:t>
            </a:r>
            <a:r>
              <a:rPr lang="he-IL" b="1" dirty="0" err="1">
                <a:cs typeface="+mj-cs"/>
              </a:rPr>
              <a:t>אַרײַן</a:t>
            </a:r>
            <a:r>
              <a:rPr lang="he-IL" b="1" dirty="0">
                <a:cs typeface="+mj-cs"/>
              </a:rPr>
              <a:t> אין אַ </a:t>
            </a:r>
            <a:r>
              <a:rPr lang="he-IL" b="1" dirty="0" err="1">
                <a:cs typeface="+mj-cs"/>
              </a:rPr>
              <a:t>לאַנגער</a:t>
            </a:r>
            <a:r>
              <a:rPr lang="he-IL" b="1" dirty="0">
                <a:cs typeface="+mj-cs"/>
              </a:rPr>
              <a:t>, </a:t>
            </a:r>
            <a:r>
              <a:rPr lang="he-IL" b="1" dirty="0" err="1">
                <a:cs typeface="+mj-cs"/>
              </a:rPr>
              <a:t>נידעריקער</a:t>
            </a:r>
            <a:r>
              <a:rPr lang="he-IL" b="1" dirty="0">
                <a:cs typeface="+mj-cs"/>
              </a:rPr>
              <a:t>, </a:t>
            </a:r>
            <a:r>
              <a:rPr lang="he-IL" b="1" dirty="0" err="1">
                <a:cs typeface="+mj-cs"/>
              </a:rPr>
              <a:t>שמאָלער</a:t>
            </a:r>
            <a:endParaRPr lang="he-IL" b="1" dirty="0">
              <a:cs typeface="+mj-cs"/>
            </a:endParaRPr>
          </a:p>
          <a:p>
            <a:pPr algn="ctr"/>
            <a:r>
              <a:rPr lang="he-IL" b="1" dirty="0">
                <a:cs typeface="+mj-cs"/>
              </a:rPr>
              <a:t>און </a:t>
            </a:r>
            <a:r>
              <a:rPr lang="he-IL" b="1" dirty="0" err="1">
                <a:cs typeface="+mj-cs"/>
              </a:rPr>
              <a:t>האַלב־פֿאַרמאַכטער</a:t>
            </a:r>
            <a:r>
              <a:rPr lang="he-IL" b="1" dirty="0">
                <a:cs typeface="+mj-cs"/>
              </a:rPr>
              <a:t> </a:t>
            </a:r>
            <a:r>
              <a:rPr lang="he-IL" b="1" dirty="0" err="1">
                <a:cs typeface="+mj-cs"/>
              </a:rPr>
              <a:t>מאַשין</a:t>
            </a:r>
            <a:r>
              <a:rPr lang="he-IL" b="1" dirty="0">
                <a:cs typeface="+mj-cs"/>
              </a:rPr>
              <a:t>. </a:t>
            </a:r>
            <a:r>
              <a:rPr lang="he-IL" b="1" dirty="0" err="1">
                <a:cs typeface="+mj-cs"/>
              </a:rPr>
              <a:t>דאָרט</a:t>
            </a:r>
            <a:r>
              <a:rPr lang="he-IL" b="1" dirty="0">
                <a:cs typeface="+mj-cs"/>
              </a:rPr>
              <a:t> </a:t>
            </a:r>
            <a:r>
              <a:rPr lang="he-IL" b="1" dirty="0" err="1">
                <a:cs typeface="+mj-cs"/>
              </a:rPr>
              <a:t>מוזט</a:t>
            </a:r>
            <a:r>
              <a:rPr lang="he-IL" b="1" dirty="0">
                <a:cs typeface="+mj-cs"/>
              </a:rPr>
              <a:t> איר</a:t>
            </a:r>
          </a:p>
          <a:p>
            <a:pPr algn="ctr"/>
            <a:r>
              <a:rPr lang="he-IL" b="1" dirty="0" err="1">
                <a:cs typeface="+mj-cs"/>
              </a:rPr>
              <a:t>ליגן</a:t>
            </a:r>
            <a:r>
              <a:rPr lang="he-IL" b="1" dirty="0">
                <a:cs typeface="+mj-cs"/>
              </a:rPr>
              <a:t> אָן </a:t>
            </a:r>
            <a:r>
              <a:rPr lang="he-IL" b="1" dirty="0" err="1">
                <a:cs typeface="+mj-cs"/>
              </a:rPr>
              <a:t>זיך</a:t>
            </a:r>
            <a:r>
              <a:rPr lang="he-IL" b="1" dirty="0">
                <a:cs typeface="+mj-cs"/>
              </a:rPr>
              <a:t> רירן, </a:t>
            </a:r>
            <a:r>
              <a:rPr lang="he-IL" b="1" dirty="0" err="1">
                <a:cs typeface="+mj-cs"/>
              </a:rPr>
              <a:t>נישט</a:t>
            </a:r>
            <a:r>
              <a:rPr lang="he-IL" b="1" dirty="0">
                <a:cs typeface="+mj-cs"/>
              </a:rPr>
              <a:t> רעדן, </a:t>
            </a:r>
            <a:r>
              <a:rPr lang="he-IL" b="1" dirty="0" err="1" smtClean="0">
                <a:cs typeface="+mj-cs"/>
              </a:rPr>
              <a:t>בלויז</a:t>
            </a:r>
            <a:r>
              <a:rPr lang="he-IL" b="1" dirty="0" smtClean="0">
                <a:cs typeface="+mj-cs"/>
              </a:rPr>
              <a:t> </a:t>
            </a:r>
            <a:r>
              <a:rPr lang="he-IL" b="1" dirty="0" err="1">
                <a:cs typeface="+mj-cs"/>
              </a:rPr>
              <a:t>אָטעמען</a:t>
            </a:r>
            <a:r>
              <a:rPr lang="he-IL" b="1" dirty="0">
                <a:cs typeface="+mj-cs"/>
              </a:rPr>
              <a:t> און</a:t>
            </a:r>
          </a:p>
          <a:p>
            <a:pPr algn="ctr"/>
            <a:r>
              <a:rPr lang="he-IL" b="1" dirty="0" err="1">
                <a:cs typeface="+mj-cs"/>
              </a:rPr>
              <a:t>פֿאַרשטענדלעך</a:t>
            </a:r>
            <a:r>
              <a:rPr lang="he-IL" b="1" dirty="0">
                <a:cs typeface="+mj-cs"/>
              </a:rPr>
              <a:t>, </a:t>
            </a:r>
            <a:r>
              <a:rPr lang="he-IL" b="1" dirty="0" err="1">
                <a:cs typeface="+mj-cs"/>
              </a:rPr>
              <a:t>קענט</a:t>
            </a:r>
            <a:r>
              <a:rPr lang="he-IL" b="1" dirty="0">
                <a:cs typeface="+mj-cs"/>
              </a:rPr>
              <a:t> איר </a:t>
            </a:r>
            <a:r>
              <a:rPr lang="he-IL" b="1" dirty="0" err="1">
                <a:cs typeface="+mj-cs"/>
              </a:rPr>
              <a:t>זיך</a:t>
            </a:r>
            <a:r>
              <a:rPr lang="he-IL" b="1" dirty="0">
                <a:cs typeface="+mj-cs"/>
              </a:rPr>
              <a:t> </a:t>
            </a:r>
            <a:r>
              <a:rPr lang="he-IL" b="1" dirty="0" err="1">
                <a:cs typeface="+mj-cs"/>
              </a:rPr>
              <a:t>נישט</a:t>
            </a:r>
            <a:r>
              <a:rPr lang="he-IL" b="1" dirty="0">
                <a:cs typeface="+mj-cs"/>
              </a:rPr>
              <a:t> </a:t>
            </a:r>
            <a:r>
              <a:rPr lang="he-IL" b="1" dirty="0" err="1" smtClean="0">
                <a:cs typeface="+mj-cs"/>
              </a:rPr>
              <a:t>אויפֿהײבן</a:t>
            </a:r>
            <a:r>
              <a:rPr lang="he-IL" b="1" dirty="0">
                <a:cs typeface="+mj-cs"/>
              </a:rPr>
              <a:t>.</a:t>
            </a:r>
          </a:p>
        </p:txBody>
      </p:sp>
      <p:sp>
        <p:nvSpPr>
          <p:cNvPr id="11" name="הסבר אליפטי 10"/>
          <p:cNvSpPr/>
          <p:nvPr/>
        </p:nvSpPr>
        <p:spPr>
          <a:xfrm>
            <a:off x="6695931" y="5147542"/>
            <a:ext cx="3098363" cy="1549389"/>
          </a:xfrm>
          <a:prstGeom prst="wedgeEllipseCallout">
            <a:avLst>
              <a:gd name="adj1" fmla="val 69298"/>
              <a:gd name="adj2" fmla="val -19733"/>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smtClean="0">
                <a:solidFill>
                  <a:srgbClr val="FF0000"/>
                </a:solidFill>
                <a:cs typeface="+mj-cs"/>
              </a:rPr>
              <a:t>פֿרוי</a:t>
            </a:r>
            <a:r>
              <a:rPr lang="he-IL" b="1" dirty="0" smtClean="0">
                <a:solidFill>
                  <a:srgbClr val="FF0000"/>
                </a:solidFill>
                <a:cs typeface="+mj-cs"/>
              </a:rPr>
              <a:t>: </a:t>
            </a:r>
            <a:r>
              <a:rPr lang="he-IL" b="1" dirty="0" err="1" smtClean="0">
                <a:cs typeface="+mj-cs"/>
              </a:rPr>
              <a:t>וואָס</a:t>
            </a:r>
            <a:r>
              <a:rPr lang="he-IL" b="1" dirty="0" smtClean="0">
                <a:cs typeface="+mj-cs"/>
              </a:rPr>
              <a:t> </a:t>
            </a:r>
            <a:r>
              <a:rPr lang="he-IL" b="1" dirty="0" err="1">
                <a:cs typeface="+mj-cs"/>
              </a:rPr>
              <a:t>הײסט</a:t>
            </a:r>
            <a:r>
              <a:rPr lang="he-IL" b="1" dirty="0">
                <a:cs typeface="+mj-cs"/>
              </a:rPr>
              <a:t> איך </a:t>
            </a:r>
            <a:r>
              <a:rPr lang="he-IL" b="1" dirty="0" err="1">
                <a:cs typeface="+mj-cs"/>
              </a:rPr>
              <a:t>קען</a:t>
            </a:r>
            <a:r>
              <a:rPr lang="he-IL" b="1" dirty="0">
                <a:cs typeface="+mj-cs"/>
              </a:rPr>
              <a:t> </a:t>
            </a:r>
            <a:r>
              <a:rPr lang="he-IL" b="1" dirty="0" err="1">
                <a:cs typeface="+mj-cs"/>
              </a:rPr>
              <a:t>זיך</a:t>
            </a:r>
            <a:r>
              <a:rPr lang="he-IL" b="1" dirty="0">
                <a:cs typeface="+mj-cs"/>
              </a:rPr>
              <a:t> ניט </a:t>
            </a:r>
            <a:r>
              <a:rPr lang="he-IL" b="1" dirty="0" err="1" smtClean="0">
                <a:cs typeface="+mj-cs"/>
              </a:rPr>
              <a:t>אויפֿהײבן</a:t>
            </a:r>
            <a:r>
              <a:rPr lang="he-IL" b="1" dirty="0">
                <a:cs typeface="+mj-cs"/>
              </a:rPr>
              <a:t>? </a:t>
            </a:r>
            <a:r>
              <a:rPr lang="he-IL" b="1" dirty="0" err="1">
                <a:cs typeface="+mj-cs"/>
              </a:rPr>
              <a:t>טאָמער</a:t>
            </a:r>
            <a:endParaRPr lang="he-IL" b="1" dirty="0">
              <a:cs typeface="+mj-cs"/>
            </a:endParaRPr>
          </a:p>
          <a:p>
            <a:pPr algn="ctr"/>
            <a:r>
              <a:rPr lang="he-IL" b="1" dirty="0" err="1">
                <a:cs typeface="+mj-cs"/>
              </a:rPr>
              <a:t>דאַרף</a:t>
            </a:r>
            <a:r>
              <a:rPr lang="he-IL" b="1" dirty="0">
                <a:cs typeface="+mj-cs"/>
              </a:rPr>
              <a:t> איך אין </a:t>
            </a:r>
            <a:r>
              <a:rPr lang="he-IL" b="1" dirty="0" err="1">
                <a:cs typeface="+mj-cs"/>
              </a:rPr>
              <a:t>קלאָזעט</a:t>
            </a:r>
            <a:r>
              <a:rPr lang="he-IL" b="1" dirty="0">
                <a:cs typeface="+mj-cs"/>
              </a:rPr>
              <a:t> </a:t>
            </a:r>
            <a:r>
              <a:rPr lang="he-IL" b="1" dirty="0" err="1">
                <a:cs typeface="+mj-cs"/>
              </a:rPr>
              <a:t>גײן</a:t>
            </a:r>
            <a:r>
              <a:rPr lang="he-IL" b="1" dirty="0">
                <a:cs typeface="+mj-cs"/>
              </a:rPr>
              <a:t>?</a:t>
            </a:r>
          </a:p>
        </p:txBody>
      </p:sp>
      <p:cxnSp>
        <p:nvCxnSpPr>
          <p:cNvPr id="17" name="מחבר ישר 16"/>
          <p:cNvCxnSpPr/>
          <p:nvPr/>
        </p:nvCxnSpPr>
        <p:spPr>
          <a:xfrm>
            <a:off x="6261463" y="0"/>
            <a:ext cx="34834" cy="6858000"/>
          </a:xfrm>
          <a:prstGeom prst="line">
            <a:avLst/>
          </a:prstGeom>
        </p:spPr>
        <p:style>
          <a:lnRef idx="3">
            <a:schemeClr val="dk1"/>
          </a:lnRef>
          <a:fillRef idx="0">
            <a:schemeClr val="dk1"/>
          </a:fillRef>
          <a:effectRef idx="2">
            <a:schemeClr val="dk1"/>
          </a:effectRef>
          <a:fontRef idx="minor">
            <a:schemeClr val="tx1"/>
          </a:fontRef>
        </p:style>
      </p:cxnSp>
      <p:sp>
        <p:nvSpPr>
          <p:cNvPr id="21" name="הסבר אליפטי 20"/>
          <p:cNvSpPr/>
          <p:nvPr/>
        </p:nvSpPr>
        <p:spPr>
          <a:xfrm>
            <a:off x="1402078" y="208725"/>
            <a:ext cx="3290552" cy="1184366"/>
          </a:xfrm>
          <a:prstGeom prst="wedgeEllipseCallout">
            <a:avLst>
              <a:gd name="adj1" fmla="val 60617"/>
              <a:gd name="adj2" fmla="val 1470"/>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smtClean="0">
                <a:solidFill>
                  <a:srgbClr val="FF0000"/>
                </a:solidFill>
                <a:cs typeface="+mj-cs"/>
              </a:rPr>
              <a:t>אישה: </a:t>
            </a:r>
            <a:r>
              <a:rPr lang="he-IL" b="1" dirty="0" smtClean="0">
                <a:solidFill>
                  <a:schemeClr val="tx1"/>
                </a:solidFill>
                <a:cs typeface="+mj-cs"/>
              </a:rPr>
              <a:t>לא.</a:t>
            </a:r>
            <a:endParaRPr lang="he-IL" dirty="0">
              <a:solidFill>
                <a:schemeClr val="tx1"/>
              </a:solidFill>
              <a:cs typeface="+mj-cs"/>
            </a:endParaRPr>
          </a:p>
        </p:txBody>
      </p:sp>
      <p:sp>
        <p:nvSpPr>
          <p:cNvPr id="25" name="הסבר אליפטי 24"/>
          <p:cNvSpPr/>
          <p:nvPr/>
        </p:nvSpPr>
        <p:spPr>
          <a:xfrm>
            <a:off x="121382" y="1900047"/>
            <a:ext cx="3377048" cy="2869626"/>
          </a:xfrm>
          <a:prstGeom prst="wedgeEllipseCallout">
            <a:avLst>
              <a:gd name="adj1" fmla="val 65030"/>
              <a:gd name="adj2" fmla="val 5146"/>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smtClean="0">
                <a:solidFill>
                  <a:srgbClr val="0070C0"/>
                </a:solidFill>
                <a:cs typeface="+mj-cs"/>
              </a:rPr>
              <a:t>רופא: </a:t>
            </a:r>
            <a:r>
              <a:rPr lang="he-IL" b="1" dirty="0" smtClean="0">
                <a:cs typeface="+mj-cs"/>
              </a:rPr>
              <a:t>אז ככה- משכיבים אותך על מיטה צרה ודוחפים אותך לתוך מכונה ארוכה, נמוכה, צרה וחצי סגורה שם עלייך לשכב בלי לזוז, בלי לדבר, רק לנשום מלבד זאת את גם לא יכולה לקום.</a:t>
            </a:r>
            <a:endParaRPr lang="he-IL" b="1" dirty="0">
              <a:cs typeface="+mj-cs"/>
            </a:endParaRPr>
          </a:p>
        </p:txBody>
      </p:sp>
      <p:sp>
        <p:nvSpPr>
          <p:cNvPr id="27" name="הסבר אליפטי 26"/>
          <p:cNvSpPr/>
          <p:nvPr/>
        </p:nvSpPr>
        <p:spPr>
          <a:xfrm>
            <a:off x="1241947" y="4769673"/>
            <a:ext cx="2945862" cy="1549239"/>
          </a:xfrm>
          <a:prstGeom prst="wedgeEllipseCallout">
            <a:avLst>
              <a:gd name="adj1" fmla="val 63743"/>
              <a:gd name="adj2" fmla="val -6619"/>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smtClean="0">
                <a:solidFill>
                  <a:srgbClr val="FF0000"/>
                </a:solidFill>
                <a:cs typeface="+mj-cs"/>
              </a:rPr>
              <a:t>אישה: </a:t>
            </a:r>
            <a:r>
              <a:rPr lang="he-IL" b="1" dirty="0" smtClean="0">
                <a:solidFill>
                  <a:schemeClr val="tx1"/>
                </a:solidFill>
                <a:cs typeface="+mj-cs"/>
              </a:rPr>
              <a:t>מה זאת אומרת שאני לא יכולה לקום? ואם אצטרך ללכת לשירותים?</a:t>
            </a:r>
            <a:endParaRPr lang="he-IL" dirty="0">
              <a:solidFill>
                <a:schemeClr val="tx1"/>
              </a:solidFill>
              <a:cs typeface="+mj-cs"/>
            </a:endParaRPr>
          </a:p>
        </p:txBody>
      </p:sp>
      <p:pic>
        <p:nvPicPr>
          <p:cNvPr id="15" name="תמונה 14"/>
          <p:cNvPicPr>
            <a:picLocks noChangeAspect="1"/>
          </p:cNvPicPr>
          <p:nvPr/>
        </p:nvPicPr>
        <p:blipFill>
          <a:blip r:embed="rId2"/>
          <a:stretch>
            <a:fillRect/>
          </a:stretch>
        </p:blipFill>
        <p:spPr>
          <a:xfrm>
            <a:off x="3896086" y="2476087"/>
            <a:ext cx="1095392" cy="2183895"/>
          </a:xfrm>
          <a:prstGeom prst="rect">
            <a:avLst/>
          </a:prstGeom>
        </p:spPr>
      </p:pic>
      <p:pic>
        <p:nvPicPr>
          <p:cNvPr id="18" name="תמונה 17"/>
          <p:cNvPicPr>
            <a:picLocks noChangeAspect="1"/>
          </p:cNvPicPr>
          <p:nvPr/>
        </p:nvPicPr>
        <p:blipFill>
          <a:blip r:embed="rId3"/>
          <a:stretch>
            <a:fillRect/>
          </a:stretch>
        </p:blipFill>
        <p:spPr>
          <a:xfrm>
            <a:off x="10560204" y="4769674"/>
            <a:ext cx="1421471" cy="1964756"/>
          </a:xfrm>
          <a:prstGeom prst="rect">
            <a:avLst/>
          </a:prstGeom>
        </p:spPr>
      </p:pic>
      <p:pic>
        <p:nvPicPr>
          <p:cNvPr id="19" name="תמונה 18"/>
          <p:cNvPicPr>
            <a:picLocks noChangeAspect="1"/>
          </p:cNvPicPr>
          <p:nvPr/>
        </p:nvPicPr>
        <p:blipFill>
          <a:blip r:embed="rId3"/>
          <a:stretch>
            <a:fillRect/>
          </a:stretch>
        </p:blipFill>
        <p:spPr>
          <a:xfrm>
            <a:off x="4556568" y="357563"/>
            <a:ext cx="1421471" cy="1964756"/>
          </a:xfrm>
          <a:prstGeom prst="rect">
            <a:avLst/>
          </a:prstGeom>
        </p:spPr>
      </p:pic>
      <p:pic>
        <p:nvPicPr>
          <p:cNvPr id="20" name="תמונה 19"/>
          <p:cNvPicPr>
            <a:picLocks noChangeAspect="1"/>
          </p:cNvPicPr>
          <p:nvPr/>
        </p:nvPicPr>
        <p:blipFill>
          <a:blip r:embed="rId3"/>
          <a:stretch>
            <a:fillRect/>
          </a:stretch>
        </p:blipFill>
        <p:spPr>
          <a:xfrm>
            <a:off x="4562091" y="4769674"/>
            <a:ext cx="1421471" cy="1964756"/>
          </a:xfrm>
          <a:prstGeom prst="rect">
            <a:avLst/>
          </a:prstGeom>
        </p:spPr>
      </p:pic>
      <p:pic>
        <p:nvPicPr>
          <p:cNvPr id="23" name="תמונה 22"/>
          <p:cNvPicPr>
            <a:picLocks noChangeAspect="1"/>
          </p:cNvPicPr>
          <p:nvPr/>
        </p:nvPicPr>
        <p:blipFill>
          <a:blip r:embed="rId3"/>
          <a:stretch>
            <a:fillRect/>
          </a:stretch>
        </p:blipFill>
        <p:spPr>
          <a:xfrm>
            <a:off x="10560204" y="357548"/>
            <a:ext cx="1421471" cy="1964756"/>
          </a:xfrm>
          <a:prstGeom prst="rect">
            <a:avLst/>
          </a:prstGeom>
        </p:spPr>
      </p:pic>
      <p:pic>
        <p:nvPicPr>
          <p:cNvPr id="2" name="תמונה 1"/>
          <p:cNvPicPr>
            <a:picLocks noChangeAspect="1"/>
          </p:cNvPicPr>
          <p:nvPr/>
        </p:nvPicPr>
        <p:blipFill>
          <a:blip r:embed="rId4"/>
          <a:stretch>
            <a:fillRect/>
          </a:stretch>
        </p:blipFill>
        <p:spPr>
          <a:xfrm rot="10613309">
            <a:off x="362353" y="297914"/>
            <a:ext cx="1503755" cy="1386037"/>
          </a:xfrm>
          <a:prstGeom prst="rect">
            <a:avLst/>
          </a:prstGeom>
        </p:spPr>
      </p:pic>
      <p:pic>
        <p:nvPicPr>
          <p:cNvPr id="22" name="תמונה 21"/>
          <p:cNvPicPr>
            <a:picLocks noChangeAspect="1"/>
          </p:cNvPicPr>
          <p:nvPr/>
        </p:nvPicPr>
        <p:blipFill>
          <a:blip r:embed="rId5"/>
          <a:stretch>
            <a:fillRect/>
          </a:stretch>
        </p:blipFill>
        <p:spPr>
          <a:xfrm>
            <a:off x="10379219" y="2368698"/>
            <a:ext cx="1602456" cy="2158035"/>
          </a:xfrm>
          <a:prstGeom prst="rect">
            <a:avLst/>
          </a:prstGeom>
        </p:spPr>
      </p:pic>
    </p:spTree>
    <p:extLst>
      <p:ext uri="{BB962C8B-B14F-4D97-AF65-F5344CB8AC3E}">
        <p14:creationId xmlns:p14="http://schemas.microsoft.com/office/powerpoint/2010/main" val="231837938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הסבר אליפטי 5"/>
          <p:cNvSpPr/>
          <p:nvPr/>
        </p:nvSpPr>
        <p:spPr>
          <a:xfrm>
            <a:off x="6560214" y="2479166"/>
            <a:ext cx="3629423" cy="1626586"/>
          </a:xfrm>
          <a:prstGeom prst="wedgeEllipseCallout">
            <a:avLst>
              <a:gd name="adj1" fmla="val 65283"/>
              <a:gd name="adj2" fmla="val 1470"/>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smtClean="0">
                <a:solidFill>
                  <a:srgbClr val="FF0000"/>
                </a:solidFill>
                <a:cs typeface="+mj-cs"/>
              </a:rPr>
              <a:t>פֿרוי</a:t>
            </a:r>
            <a:r>
              <a:rPr lang="he-IL" b="1" dirty="0" smtClean="0">
                <a:solidFill>
                  <a:srgbClr val="FF0000"/>
                </a:solidFill>
                <a:cs typeface="+mj-cs"/>
              </a:rPr>
              <a:t>: </a:t>
            </a:r>
            <a:r>
              <a:rPr lang="he-IL" b="1" dirty="0">
                <a:cs typeface="+mj-cs"/>
              </a:rPr>
              <a:t>פֿאַר </a:t>
            </a:r>
            <a:r>
              <a:rPr lang="he-IL" b="1" dirty="0" err="1" smtClean="0">
                <a:cs typeface="+mj-cs"/>
              </a:rPr>
              <a:t>וואָס</a:t>
            </a:r>
            <a:r>
              <a:rPr lang="he-IL" b="1" dirty="0">
                <a:cs typeface="+mj-cs"/>
              </a:rPr>
              <a:t>?</a:t>
            </a:r>
          </a:p>
        </p:txBody>
      </p:sp>
      <p:sp>
        <p:nvSpPr>
          <p:cNvPr id="9" name="הסבר אליפטי 8"/>
          <p:cNvSpPr/>
          <p:nvPr/>
        </p:nvSpPr>
        <p:spPr>
          <a:xfrm>
            <a:off x="6469039" y="191069"/>
            <a:ext cx="3720599" cy="2012173"/>
          </a:xfrm>
          <a:prstGeom prst="wedgeEllipseCallout">
            <a:avLst>
              <a:gd name="adj1" fmla="val 69936"/>
              <a:gd name="adj2" fmla="val -4412"/>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דאָקטער: </a:t>
            </a:r>
            <a:r>
              <a:rPr lang="he-IL" b="1" dirty="0">
                <a:cs typeface="+mj-cs"/>
              </a:rPr>
              <a:t>איר </a:t>
            </a:r>
            <a:r>
              <a:rPr lang="he-IL" b="1" dirty="0" err="1">
                <a:cs typeface="+mj-cs"/>
              </a:rPr>
              <a:t>קענט</a:t>
            </a:r>
            <a:r>
              <a:rPr lang="he-IL" b="1" dirty="0">
                <a:cs typeface="+mj-cs"/>
              </a:rPr>
              <a:t> </a:t>
            </a:r>
            <a:r>
              <a:rPr lang="he-IL" b="1" dirty="0" err="1">
                <a:cs typeface="+mj-cs"/>
              </a:rPr>
              <a:t>נישט</a:t>
            </a:r>
            <a:r>
              <a:rPr lang="he-IL" b="1" dirty="0">
                <a:cs typeface="+mj-cs"/>
              </a:rPr>
              <a:t> פֿון </a:t>
            </a:r>
            <a:r>
              <a:rPr lang="he-IL" b="1" dirty="0" err="1">
                <a:cs typeface="+mj-cs"/>
              </a:rPr>
              <a:t>מאַשין</a:t>
            </a:r>
            <a:r>
              <a:rPr lang="he-IL" b="1" dirty="0">
                <a:cs typeface="+mj-cs"/>
              </a:rPr>
              <a:t> </a:t>
            </a:r>
            <a:r>
              <a:rPr lang="he-IL" b="1" dirty="0" err="1">
                <a:cs typeface="+mj-cs"/>
              </a:rPr>
              <a:t>אַרױס</a:t>
            </a:r>
            <a:r>
              <a:rPr lang="he-IL" b="1" dirty="0">
                <a:cs typeface="+mj-cs"/>
              </a:rPr>
              <a:t>. </a:t>
            </a:r>
            <a:r>
              <a:rPr lang="he-IL" b="1" dirty="0" err="1" smtClean="0">
                <a:cs typeface="+mj-cs"/>
              </a:rPr>
              <a:t>אויסער</a:t>
            </a:r>
            <a:r>
              <a:rPr lang="he-IL" b="1" dirty="0" smtClean="0">
                <a:cs typeface="+mj-cs"/>
              </a:rPr>
              <a:t> </a:t>
            </a:r>
            <a:r>
              <a:rPr lang="he-IL" b="1" dirty="0" err="1">
                <a:cs typeface="+mj-cs"/>
              </a:rPr>
              <a:t>דעם</a:t>
            </a:r>
            <a:r>
              <a:rPr lang="he-IL" b="1" dirty="0">
                <a:cs typeface="+mj-cs"/>
              </a:rPr>
              <a:t> </a:t>
            </a:r>
            <a:r>
              <a:rPr lang="he-IL" b="1" dirty="0" err="1">
                <a:cs typeface="+mj-cs"/>
              </a:rPr>
              <a:t>זײַט</a:t>
            </a:r>
            <a:endParaRPr lang="he-IL" b="1" dirty="0">
              <a:cs typeface="+mj-cs"/>
            </a:endParaRPr>
          </a:p>
          <a:p>
            <a:pPr algn="ctr"/>
            <a:r>
              <a:rPr lang="he-IL" b="1" dirty="0">
                <a:cs typeface="+mj-cs"/>
              </a:rPr>
              <a:t>איר </a:t>
            </a:r>
            <a:r>
              <a:rPr lang="he-IL" b="1" dirty="0" err="1" smtClean="0">
                <a:cs typeface="+mj-cs"/>
              </a:rPr>
              <a:t>אַלײן</a:t>
            </a:r>
            <a:r>
              <a:rPr lang="he-IL" b="1" dirty="0" smtClean="0">
                <a:cs typeface="+mj-cs"/>
              </a:rPr>
              <a:t> </a:t>
            </a:r>
            <a:r>
              <a:rPr lang="he-IL" b="1" dirty="0">
                <a:cs typeface="+mj-cs"/>
              </a:rPr>
              <a:t>אין </a:t>
            </a:r>
            <a:r>
              <a:rPr lang="he-IL" b="1" dirty="0" err="1">
                <a:cs typeface="+mj-cs"/>
              </a:rPr>
              <a:t>צימער</a:t>
            </a:r>
            <a:r>
              <a:rPr lang="he-IL" b="1" dirty="0">
                <a:cs typeface="+mj-cs"/>
              </a:rPr>
              <a:t>, </a:t>
            </a:r>
            <a:r>
              <a:rPr lang="he-IL" b="1" dirty="0" err="1">
                <a:cs typeface="+mj-cs"/>
              </a:rPr>
              <a:t>ווײַל</a:t>
            </a:r>
            <a:r>
              <a:rPr lang="he-IL" b="1" dirty="0">
                <a:cs typeface="+mj-cs"/>
              </a:rPr>
              <a:t> </a:t>
            </a:r>
            <a:r>
              <a:rPr lang="he-IL" b="1" dirty="0" err="1">
                <a:cs typeface="+mj-cs"/>
              </a:rPr>
              <a:t>דער</a:t>
            </a:r>
            <a:r>
              <a:rPr lang="he-IL" b="1" dirty="0">
                <a:cs typeface="+mj-cs"/>
              </a:rPr>
              <a:t> דאָקטער </a:t>
            </a:r>
            <a:r>
              <a:rPr lang="he-IL" b="1" dirty="0" err="1" smtClean="0">
                <a:cs typeface="+mj-cs"/>
              </a:rPr>
              <a:t>לויפֿט</a:t>
            </a:r>
            <a:endParaRPr lang="he-IL" b="1" dirty="0">
              <a:cs typeface="+mj-cs"/>
            </a:endParaRPr>
          </a:p>
          <a:p>
            <a:pPr algn="ctr"/>
            <a:r>
              <a:rPr lang="he-IL" b="1" dirty="0" err="1" smtClean="0">
                <a:cs typeface="+mj-cs"/>
              </a:rPr>
              <a:t>אַרויס</a:t>
            </a:r>
            <a:r>
              <a:rPr lang="he-IL" b="1" dirty="0" smtClean="0">
                <a:cs typeface="+mj-cs"/>
              </a:rPr>
              <a:t> </a:t>
            </a:r>
            <a:r>
              <a:rPr lang="he-IL" b="1" dirty="0">
                <a:cs typeface="+mj-cs"/>
              </a:rPr>
              <a:t>פֿון </a:t>
            </a:r>
            <a:r>
              <a:rPr lang="he-IL" b="1" dirty="0" err="1" smtClean="0">
                <a:cs typeface="+mj-cs"/>
              </a:rPr>
              <a:t>דאָרט</a:t>
            </a:r>
            <a:r>
              <a:rPr lang="he-IL" b="1" dirty="0" smtClean="0">
                <a:cs typeface="+mj-cs"/>
              </a:rPr>
              <a:t>.</a:t>
            </a:r>
            <a:endParaRPr lang="he-IL" b="1" dirty="0">
              <a:cs typeface="+mj-cs"/>
            </a:endParaRPr>
          </a:p>
        </p:txBody>
      </p:sp>
      <p:cxnSp>
        <p:nvCxnSpPr>
          <p:cNvPr id="17" name="מחבר ישר 16"/>
          <p:cNvCxnSpPr/>
          <p:nvPr/>
        </p:nvCxnSpPr>
        <p:spPr>
          <a:xfrm>
            <a:off x="6261463" y="0"/>
            <a:ext cx="34834" cy="6858000"/>
          </a:xfrm>
          <a:prstGeom prst="line">
            <a:avLst/>
          </a:prstGeom>
        </p:spPr>
        <p:style>
          <a:lnRef idx="3">
            <a:schemeClr val="dk1"/>
          </a:lnRef>
          <a:fillRef idx="0">
            <a:schemeClr val="dk1"/>
          </a:fillRef>
          <a:effectRef idx="2">
            <a:schemeClr val="dk1"/>
          </a:effectRef>
          <a:fontRef idx="minor">
            <a:schemeClr val="tx1"/>
          </a:fontRef>
        </p:style>
      </p:cxnSp>
      <p:sp>
        <p:nvSpPr>
          <p:cNvPr id="25" name="הסבר אליפטי 24"/>
          <p:cNvSpPr/>
          <p:nvPr/>
        </p:nvSpPr>
        <p:spPr>
          <a:xfrm>
            <a:off x="1142707" y="235935"/>
            <a:ext cx="3503696" cy="1722338"/>
          </a:xfrm>
          <a:prstGeom prst="wedgeEllipseCallout">
            <a:avLst>
              <a:gd name="adj1" fmla="val 62613"/>
              <a:gd name="adj2" fmla="val -736"/>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smtClean="0">
                <a:solidFill>
                  <a:srgbClr val="0070C0"/>
                </a:solidFill>
                <a:cs typeface="+mj-cs"/>
              </a:rPr>
              <a:t>רופא: </a:t>
            </a:r>
            <a:r>
              <a:rPr lang="he-IL" b="1" dirty="0" smtClean="0">
                <a:solidFill>
                  <a:schemeClr val="tx1"/>
                </a:solidFill>
                <a:cs typeface="+mj-cs"/>
              </a:rPr>
              <a:t>אינך יכולה לצאת מתוך המכונה חוץ מזה </a:t>
            </a:r>
            <a:r>
              <a:rPr lang="he-IL" b="1" dirty="0" smtClean="0">
                <a:solidFill>
                  <a:schemeClr val="tx1"/>
                </a:solidFill>
                <a:cs typeface="+mj-cs"/>
              </a:rPr>
              <a:t>אַתְּ </a:t>
            </a:r>
            <a:r>
              <a:rPr lang="he-IL" b="1" dirty="0" smtClean="0">
                <a:solidFill>
                  <a:schemeClr val="tx1"/>
                </a:solidFill>
                <a:cs typeface="+mj-cs"/>
              </a:rPr>
              <a:t>לבדך בחדר, כי הרופא ממהר לצאת משם.</a:t>
            </a:r>
            <a:endParaRPr lang="he-IL" dirty="0">
              <a:solidFill>
                <a:schemeClr val="tx1"/>
              </a:solidFill>
              <a:cs typeface="+mj-cs"/>
            </a:endParaRPr>
          </a:p>
        </p:txBody>
      </p:sp>
      <p:sp>
        <p:nvSpPr>
          <p:cNvPr id="27" name="הסבר אליפטי 26"/>
          <p:cNvSpPr/>
          <p:nvPr/>
        </p:nvSpPr>
        <p:spPr>
          <a:xfrm>
            <a:off x="581787" y="2155080"/>
            <a:ext cx="3532222" cy="1502520"/>
          </a:xfrm>
          <a:prstGeom prst="wedgeEllipseCallout">
            <a:avLst>
              <a:gd name="adj1" fmla="val 63435"/>
              <a:gd name="adj2" fmla="val -14707"/>
            </a:avLst>
          </a:prstGeom>
        </p:spPr>
        <p:style>
          <a:lnRef idx="2">
            <a:schemeClr val="dk1"/>
          </a:lnRef>
          <a:fillRef idx="1">
            <a:schemeClr val="lt1"/>
          </a:fillRef>
          <a:effectRef idx="0">
            <a:schemeClr val="dk1"/>
          </a:effectRef>
          <a:fontRef idx="minor">
            <a:schemeClr val="dk1"/>
          </a:fontRef>
        </p:style>
        <p:txBody>
          <a:bodyPr rtlCol="1" anchor="ctr"/>
          <a:lstStyle/>
          <a:p>
            <a:pPr algn="ctr"/>
            <a:endParaRPr lang="he-IL" b="1" dirty="0" smtClean="0">
              <a:solidFill>
                <a:srgbClr val="FF0066"/>
              </a:solidFill>
              <a:cs typeface="+mj-cs"/>
            </a:endParaRPr>
          </a:p>
          <a:p>
            <a:pPr algn="ctr"/>
            <a:r>
              <a:rPr lang="he-IL" b="1" dirty="0" smtClean="0">
                <a:solidFill>
                  <a:srgbClr val="FF0000"/>
                </a:solidFill>
                <a:cs typeface="+mj-cs"/>
              </a:rPr>
              <a:t>אישה: </a:t>
            </a:r>
            <a:r>
              <a:rPr lang="he-IL" b="1" dirty="0" smtClean="0">
                <a:solidFill>
                  <a:schemeClr val="tx1"/>
                </a:solidFill>
                <a:cs typeface="+mj-cs"/>
              </a:rPr>
              <a:t>מדוע?</a:t>
            </a:r>
            <a:endParaRPr lang="he-IL" dirty="0">
              <a:solidFill>
                <a:schemeClr val="tx1"/>
              </a:solidFill>
              <a:cs typeface="+mj-cs"/>
            </a:endParaRPr>
          </a:p>
          <a:p>
            <a:pPr algn="ctr"/>
            <a:endParaRPr lang="he-IL" dirty="0">
              <a:cs typeface="+mj-cs"/>
            </a:endParaRPr>
          </a:p>
        </p:txBody>
      </p:sp>
      <p:sp>
        <p:nvSpPr>
          <p:cNvPr id="19" name="הסבר אליפטי 18"/>
          <p:cNvSpPr/>
          <p:nvPr/>
        </p:nvSpPr>
        <p:spPr>
          <a:xfrm>
            <a:off x="6390830" y="4557414"/>
            <a:ext cx="3798808" cy="1702040"/>
          </a:xfrm>
          <a:prstGeom prst="wedgeEllipseCallout">
            <a:avLst>
              <a:gd name="adj1" fmla="val 65843"/>
              <a:gd name="adj2" fmla="val -3904"/>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דאָקטער: </a:t>
            </a:r>
            <a:r>
              <a:rPr lang="he-IL" b="1" dirty="0" err="1" smtClean="0">
                <a:cs typeface="+mj-cs"/>
              </a:rPr>
              <a:t>ווײַל</a:t>
            </a:r>
            <a:r>
              <a:rPr lang="he-IL" b="1" dirty="0" smtClean="0">
                <a:cs typeface="+mj-cs"/>
              </a:rPr>
              <a:t> </a:t>
            </a:r>
            <a:r>
              <a:rPr lang="he-IL" b="1" dirty="0" err="1">
                <a:cs typeface="+mj-cs"/>
              </a:rPr>
              <a:t>ס'איז</a:t>
            </a:r>
            <a:r>
              <a:rPr lang="he-IL" b="1" dirty="0">
                <a:cs typeface="+mj-cs"/>
              </a:rPr>
              <a:t> אַ סכּנה.</a:t>
            </a:r>
          </a:p>
        </p:txBody>
      </p:sp>
      <p:sp>
        <p:nvSpPr>
          <p:cNvPr id="24" name="הסבר אליפטי 23"/>
          <p:cNvSpPr/>
          <p:nvPr/>
        </p:nvSpPr>
        <p:spPr>
          <a:xfrm>
            <a:off x="249892" y="4379426"/>
            <a:ext cx="3747952" cy="1664323"/>
          </a:xfrm>
          <a:prstGeom prst="wedgeEllipseCallout">
            <a:avLst>
              <a:gd name="adj1" fmla="val 69307"/>
              <a:gd name="adj2" fmla="val -11764"/>
            </a:avLst>
          </a:prstGeom>
        </p:spPr>
        <p:style>
          <a:lnRef idx="2">
            <a:schemeClr val="dk1"/>
          </a:lnRef>
          <a:fillRef idx="1">
            <a:schemeClr val="lt1"/>
          </a:fillRef>
          <a:effectRef idx="0">
            <a:schemeClr val="dk1"/>
          </a:effectRef>
          <a:fontRef idx="minor">
            <a:schemeClr val="dk1"/>
          </a:fontRef>
        </p:style>
        <p:txBody>
          <a:bodyPr rtlCol="1" anchor="ctr"/>
          <a:lstStyle/>
          <a:p>
            <a:pPr algn="ctr"/>
            <a:endParaRPr lang="he-IL" b="1" dirty="0" smtClean="0">
              <a:solidFill>
                <a:srgbClr val="0070C0"/>
              </a:solidFill>
              <a:cs typeface="+mj-cs"/>
            </a:endParaRPr>
          </a:p>
          <a:p>
            <a:pPr algn="ctr"/>
            <a:r>
              <a:rPr lang="he-IL" b="1" dirty="0" smtClean="0">
                <a:solidFill>
                  <a:srgbClr val="0070C0"/>
                </a:solidFill>
                <a:cs typeface="+mj-cs"/>
              </a:rPr>
              <a:t>רופא: </a:t>
            </a:r>
            <a:r>
              <a:rPr lang="he-IL" b="1" dirty="0" smtClean="0">
                <a:solidFill>
                  <a:schemeClr val="tx1"/>
                </a:solidFill>
                <a:cs typeface="+mj-cs"/>
              </a:rPr>
              <a:t>כי יש בזה סיכון.</a:t>
            </a:r>
            <a:endParaRPr lang="he-IL" b="1" dirty="0">
              <a:solidFill>
                <a:schemeClr val="tx1"/>
              </a:solidFill>
              <a:cs typeface="+mj-cs"/>
            </a:endParaRPr>
          </a:p>
          <a:p>
            <a:pPr algn="ctr"/>
            <a:endParaRPr lang="he-IL" dirty="0">
              <a:cs typeface="+mj-cs"/>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61438"/>
            <a:ext cx="2029351" cy="20293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תמונה 19"/>
          <p:cNvPicPr>
            <a:picLocks noChangeAspect="1"/>
          </p:cNvPicPr>
          <p:nvPr/>
        </p:nvPicPr>
        <p:blipFill>
          <a:blip r:embed="rId3"/>
          <a:stretch>
            <a:fillRect/>
          </a:stretch>
        </p:blipFill>
        <p:spPr>
          <a:xfrm>
            <a:off x="4963225" y="28861"/>
            <a:ext cx="1164818" cy="2322310"/>
          </a:xfrm>
          <a:prstGeom prst="rect">
            <a:avLst/>
          </a:prstGeom>
        </p:spPr>
      </p:pic>
      <p:pic>
        <p:nvPicPr>
          <p:cNvPr id="21" name="תמונה 20"/>
          <p:cNvPicPr>
            <a:picLocks noChangeAspect="1"/>
          </p:cNvPicPr>
          <p:nvPr/>
        </p:nvPicPr>
        <p:blipFill>
          <a:blip r:embed="rId3"/>
          <a:stretch>
            <a:fillRect/>
          </a:stretch>
        </p:blipFill>
        <p:spPr>
          <a:xfrm>
            <a:off x="4957305" y="4343266"/>
            <a:ext cx="1164818" cy="2322310"/>
          </a:xfrm>
          <a:prstGeom prst="rect">
            <a:avLst/>
          </a:prstGeom>
        </p:spPr>
      </p:pic>
      <p:pic>
        <p:nvPicPr>
          <p:cNvPr id="29" name="תמונה 28"/>
          <p:cNvPicPr>
            <a:picLocks noChangeAspect="1"/>
          </p:cNvPicPr>
          <p:nvPr/>
        </p:nvPicPr>
        <p:blipFill>
          <a:blip r:embed="rId4"/>
          <a:stretch>
            <a:fillRect/>
          </a:stretch>
        </p:blipFill>
        <p:spPr>
          <a:xfrm>
            <a:off x="3618090" y="2389341"/>
            <a:ext cx="1511564" cy="2089282"/>
          </a:xfrm>
          <a:prstGeom prst="rect">
            <a:avLst/>
          </a:prstGeom>
        </p:spPr>
      </p:pic>
      <p:pic>
        <p:nvPicPr>
          <p:cNvPr id="30" name="תמונה 29"/>
          <p:cNvPicPr>
            <a:picLocks noChangeAspect="1"/>
          </p:cNvPicPr>
          <p:nvPr/>
        </p:nvPicPr>
        <p:blipFill>
          <a:blip r:embed="rId4"/>
          <a:stretch>
            <a:fillRect/>
          </a:stretch>
        </p:blipFill>
        <p:spPr>
          <a:xfrm>
            <a:off x="9759376" y="2389341"/>
            <a:ext cx="1511564" cy="2089282"/>
          </a:xfrm>
          <a:prstGeom prst="rect">
            <a:avLst/>
          </a:prstGeom>
        </p:spPr>
      </p:pic>
      <p:pic>
        <p:nvPicPr>
          <p:cNvPr id="2" name="תמונה 1"/>
          <p:cNvPicPr>
            <a:picLocks noChangeAspect="1"/>
          </p:cNvPicPr>
          <p:nvPr/>
        </p:nvPicPr>
        <p:blipFill>
          <a:blip r:embed="rId5"/>
          <a:stretch>
            <a:fillRect/>
          </a:stretch>
        </p:blipFill>
        <p:spPr>
          <a:xfrm rot="1203857">
            <a:off x="6189749" y="2334563"/>
            <a:ext cx="1236494" cy="1843013"/>
          </a:xfrm>
          <a:prstGeom prst="rect">
            <a:avLst/>
          </a:prstGeom>
        </p:spPr>
      </p:pic>
      <p:pic>
        <p:nvPicPr>
          <p:cNvPr id="18" name="תמונה 17"/>
          <p:cNvPicPr>
            <a:picLocks noChangeAspect="1"/>
          </p:cNvPicPr>
          <p:nvPr/>
        </p:nvPicPr>
        <p:blipFill>
          <a:blip r:embed="rId6"/>
          <a:stretch>
            <a:fillRect/>
          </a:stretch>
        </p:blipFill>
        <p:spPr>
          <a:xfrm>
            <a:off x="10332216" y="4370764"/>
            <a:ext cx="1704019" cy="2294811"/>
          </a:xfrm>
          <a:prstGeom prst="rect">
            <a:avLst/>
          </a:prstGeom>
        </p:spPr>
      </p:pic>
      <p:pic>
        <p:nvPicPr>
          <p:cNvPr id="22" name="תמונה 21"/>
          <p:cNvPicPr>
            <a:picLocks noChangeAspect="1"/>
          </p:cNvPicPr>
          <p:nvPr/>
        </p:nvPicPr>
        <p:blipFill>
          <a:blip r:embed="rId6"/>
          <a:stretch>
            <a:fillRect/>
          </a:stretch>
        </p:blipFill>
        <p:spPr>
          <a:xfrm>
            <a:off x="10368148" y="279572"/>
            <a:ext cx="1704019" cy="2294811"/>
          </a:xfrm>
          <a:prstGeom prst="rect">
            <a:avLst/>
          </a:prstGeom>
        </p:spPr>
      </p:pic>
    </p:spTree>
    <p:extLst>
      <p:ext uri="{BB962C8B-B14F-4D97-AF65-F5344CB8AC3E}">
        <p14:creationId xmlns:p14="http://schemas.microsoft.com/office/powerpoint/2010/main" val="110095028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הסבר אליפטי 5"/>
          <p:cNvSpPr/>
          <p:nvPr/>
        </p:nvSpPr>
        <p:spPr>
          <a:xfrm>
            <a:off x="6552489" y="208725"/>
            <a:ext cx="4057815" cy="1184366"/>
          </a:xfrm>
          <a:prstGeom prst="wedgeEllipseCallout">
            <a:avLst>
              <a:gd name="adj1" fmla="val 65283"/>
              <a:gd name="adj2" fmla="val 1470"/>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smtClean="0">
                <a:solidFill>
                  <a:srgbClr val="FF0000"/>
                </a:solidFill>
                <a:cs typeface="+mj-cs"/>
              </a:rPr>
              <a:t>פֿרוי</a:t>
            </a:r>
            <a:r>
              <a:rPr lang="he-IL" b="1" dirty="0" smtClean="0">
                <a:solidFill>
                  <a:srgbClr val="FF0000"/>
                </a:solidFill>
                <a:cs typeface="+mj-cs"/>
              </a:rPr>
              <a:t>:</a:t>
            </a:r>
            <a:r>
              <a:rPr lang="he-IL" b="1" dirty="0" smtClean="0">
                <a:cs typeface="+mj-cs"/>
              </a:rPr>
              <a:t> </a:t>
            </a:r>
            <a:r>
              <a:rPr lang="he-IL" b="1" dirty="0">
                <a:cs typeface="+mj-cs"/>
              </a:rPr>
              <a:t>און </a:t>
            </a:r>
            <a:r>
              <a:rPr lang="he-IL" b="1" dirty="0" smtClean="0">
                <a:cs typeface="+mj-cs"/>
              </a:rPr>
              <a:t>ווי </a:t>
            </a:r>
            <a:r>
              <a:rPr lang="he-IL" b="1" dirty="0" err="1">
                <a:cs typeface="+mj-cs"/>
              </a:rPr>
              <a:t>לאַנג</a:t>
            </a:r>
            <a:r>
              <a:rPr lang="he-IL" b="1" dirty="0">
                <a:cs typeface="+mj-cs"/>
              </a:rPr>
              <a:t> </a:t>
            </a:r>
            <a:r>
              <a:rPr lang="he-IL" b="1" dirty="0" err="1">
                <a:cs typeface="+mj-cs"/>
              </a:rPr>
              <a:t>דאַרף</a:t>
            </a:r>
            <a:r>
              <a:rPr lang="he-IL" b="1" dirty="0">
                <a:cs typeface="+mj-cs"/>
              </a:rPr>
              <a:t> איך </a:t>
            </a:r>
            <a:r>
              <a:rPr lang="he-IL" b="1" dirty="0" err="1">
                <a:cs typeface="+mj-cs"/>
              </a:rPr>
              <a:t>זיך</a:t>
            </a:r>
            <a:r>
              <a:rPr lang="he-IL" b="1" dirty="0">
                <a:cs typeface="+mj-cs"/>
              </a:rPr>
              <a:t> </a:t>
            </a:r>
            <a:r>
              <a:rPr lang="he-IL" b="1" dirty="0" err="1" smtClean="0">
                <a:cs typeface="+mj-cs"/>
              </a:rPr>
              <a:t>אַזוי</a:t>
            </a:r>
            <a:r>
              <a:rPr lang="he-IL" b="1" dirty="0" smtClean="0">
                <a:cs typeface="+mj-cs"/>
              </a:rPr>
              <a:t> </a:t>
            </a:r>
            <a:r>
              <a:rPr lang="he-IL" b="1" dirty="0" err="1">
                <a:cs typeface="+mj-cs"/>
              </a:rPr>
              <a:t>מוטשען</a:t>
            </a:r>
            <a:r>
              <a:rPr lang="he-IL" b="1" dirty="0">
                <a:cs typeface="+mj-cs"/>
              </a:rPr>
              <a:t>?</a:t>
            </a:r>
          </a:p>
        </p:txBody>
      </p:sp>
      <p:sp>
        <p:nvSpPr>
          <p:cNvPr id="9" name="הסבר אליפטי 8"/>
          <p:cNvSpPr/>
          <p:nvPr/>
        </p:nvSpPr>
        <p:spPr>
          <a:xfrm>
            <a:off x="6582418" y="2700048"/>
            <a:ext cx="2800923" cy="1403133"/>
          </a:xfrm>
          <a:prstGeom prst="wedgeEllipseCallout">
            <a:avLst>
              <a:gd name="adj1" fmla="val 64028"/>
              <a:gd name="adj2" fmla="val -28875"/>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דאָקטער: </a:t>
            </a:r>
            <a:r>
              <a:rPr lang="he-IL" b="1" dirty="0">
                <a:solidFill>
                  <a:schemeClr val="tx1"/>
                </a:solidFill>
                <a:cs typeface="+mj-cs"/>
              </a:rPr>
              <a:t>אַ </a:t>
            </a:r>
            <a:r>
              <a:rPr lang="he-IL" b="1" dirty="0" err="1">
                <a:solidFill>
                  <a:schemeClr val="tx1"/>
                </a:solidFill>
                <a:cs typeface="+mj-cs"/>
              </a:rPr>
              <a:t>האַלבע</a:t>
            </a:r>
            <a:r>
              <a:rPr lang="he-IL" b="1" dirty="0">
                <a:solidFill>
                  <a:schemeClr val="tx1"/>
                </a:solidFill>
                <a:cs typeface="+mj-cs"/>
              </a:rPr>
              <a:t> שעה </a:t>
            </a:r>
            <a:r>
              <a:rPr lang="he-IL" b="1" dirty="0" err="1">
                <a:solidFill>
                  <a:schemeClr val="tx1"/>
                </a:solidFill>
                <a:cs typeface="+mj-cs"/>
              </a:rPr>
              <a:t>אָדער</a:t>
            </a:r>
            <a:r>
              <a:rPr lang="he-IL" b="1" dirty="0">
                <a:solidFill>
                  <a:schemeClr val="tx1"/>
                </a:solidFill>
                <a:cs typeface="+mj-cs"/>
              </a:rPr>
              <a:t> מער.</a:t>
            </a:r>
            <a:endParaRPr lang="he-IL" dirty="0">
              <a:solidFill>
                <a:schemeClr val="tx1"/>
              </a:solidFill>
              <a:cs typeface="+mj-cs"/>
            </a:endParaRPr>
          </a:p>
        </p:txBody>
      </p:sp>
      <p:sp>
        <p:nvSpPr>
          <p:cNvPr id="11" name="הסבר אליפטי 10"/>
          <p:cNvSpPr/>
          <p:nvPr/>
        </p:nvSpPr>
        <p:spPr>
          <a:xfrm>
            <a:off x="6728347" y="4806655"/>
            <a:ext cx="3267538" cy="1569989"/>
          </a:xfrm>
          <a:prstGeom prst="wedgeEllipseCallout">
            <a:avLst>
              <a:gd name="adj1" fmla="val 71706"/>
              <a:gd name="adj2" fmla="val -27655"/>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smtClean="0">
                <a:solidFill>
                  <a:srgbClr val="FF0000"/>
                </a:solidFill>
                <a:cs typeface="+mj-cs"/>
              </a:rPr>
              <a:t>פֿרוי</a:t>
            </a:r>
            <a:r>
              <a:rPr lang="he-IL" b="1" dirty="0" smtClean="0">
                <a:solidFill>
                  <a:srgbClr val="FF0000"/>
                </a:solidFill>
                <a:cs typeface="+mj-cs"/>
              </a:rPr>
              <a:t>:</a:t>
            </a:r>
            <a:r>
              <a:rPr lang="he-IL" b="1" dirty="0" smtClean="0">
                <a:solidFill>
                  <a:schemeClr val="tx1"/>
                </a:solidFill>
                <a:cs typeface="+mj-cs"/>
              </a:rPr>
              <a:t> </a:t>
            </a:r>
            <a:r>
              <a:rPr lang="he-IL" b="1" dirty="0">
                <a:solidFill>
                  <a:schemeClr val="tx1"/>
                </a:solidFill>
                <a:cs typeface="+mj-cs"/>
              </a:rPr>
              <a:t>און </a:t>
            </a:r>
            <a:r>
              <a:rPr lang="he-IL" b="1" dirty="0" err="1" smtClean="0">
                <a:solidFill>
                  <a:schemeClr val="tx1"/>
                </a:solidFill>
                <a:cs typeface="+mj-cs"/>
              </a:rPr>
              <a:t>וויפֿל</a:t>
            </a:r>
            <a:r>
              <a:rPr lang="he-IL" b="1" dirty="0" smtClean="0">
                <a:solidFill>
                  <a:schemeClr val="tx1"/>
                </a:solidFill>
                <a:cs typeface="+mj-cs"/>
              </a:rPr>
              <a:t> </a:t>
            </a:r>
            <a:r>
              <a:rPr lang="he-IL" b="1" dirty="0" err="1">
                <a:solidFill>
                  <a:schemeClr val="tx1"/>
                </a:solidFill>
                <a:cs typeface="+mj-cs"/>
              </a:rPr>
              <a:t>אַזעלכע</a:t>
            </a:r>
            <a:r>
              <a:rPr lang="he-IL" b="1" dirty="0">
                <a:solidFill>
                  <a:schemeClr val="tx1"/>
                </a:solidFill>
                <a:cs typeface="+mj-cs"/>
              </a:rPr>
              <a:t> "</a:t>
            </a:r>
            <a:r>
              <a:rPr lang="he-IL" b="1" dirty="0" err="1">
                <a:solidFill>
                  <a:schemeClr val="tx1"/>
                </a:solidFill>
                <a:cs typeface="+mj-cs"/>
              </a:rPr>
              <a:t>סיטײעס</a:t>
            </a:r>
            <a:r>
              <a:rPr lang="he-IL" b="1" dirty="0">
                <a:solidFill>
                  <a:schemeClr val="tx1"/>
                </a:solidFill>
                <a:cs typeface="+mj-cs"/>
              </a:rPr>
              <a:t>" </a:t>
            </a:r>
            <a:r>
              <a:rPr lang="he-IL" b="1" dirty="0" err="1">
                <a:solidFill>
                  <a:schemeClr val="tx1"/>
                </a:solidFill>
                <a:cs typeface="+mj-cs"/>
              </a:rPr>
              <a:t>דאַרף</a:t>
            </a:r>
            <a:r>
              <a:rPr lang="he-IL" b="1" dirty="0">
                <a:solidFill>
                  <a:schemeClr val="tx1"/>
                </a:solidFill>
                <a:cs typeface="+mj-cs"/>
              </a:rPr>
              <a:t> מען, </a:t>
            </a:r>
            <a:r>
              <a:rPr lang="he-IL" b="1" dirty="0" err="1">
                <a:solidFill>
                  <a:schemeClr val="tx1"/>
                </a:solidFill>
                <a:cs typeface="+mj-cs"/>
              </a:rPr>
              <a:t>מ'זאָל</a:t>
            </a:r>
            <a:endParaRPr lang="he-IL" b="1" dirty="0">
              <a:solidFill>
                <a:schemeClr val="tx1"/>
              </a:solidFill>
              <a:cs typeface="+mj-cs"/>
            </a:endParaRPr>
          </a:p>
          <a:p>
            <a:pPr algn="ctr"/>
            <a:r>
              <a:rPr lang="he-IL" b="1" dirty="0" err="1">
                <a:solidFill>
                  <a:schemeClr val="tx1"/>
                </a:solidFill>
                <a:cs typeface="+mj-cs"/>
              </a:rPr>
              <a:t>פֿאָטאָגראַפֿירן</a:t>
            </a:r>
            <a:r>
              <a:rPr lang="he-IL" b="1" dirty="0">
                <a:solidFill>
                  <a:schemeClr val="tx1"/>
                </a:solidFill>
                <a:cs typeface="+mj-cs"/>
              </a:rPr>
              <a:t> </a:t>
            </a:r>
            <a:r>
              <a:rPr lang="he-IL" b="1" dirty="0" err="1">
                <a:solidFill>
                  <a:schemeClr val="tx1"/>
                </a:solidFill>
                <a:cs typeface="+mj-cs"/>
              </a:rPr>
              <a:t>אַלע</a:t>
            </a:r>
            <a:r>
              <a:rPr lang="he-IL" b="1" dirty="0">
                <a:solidFill>
                  <a:schemeClr val="tx1"/>
                </a:solidFill>
                <a:cs typeface="+mj-cs"/>
              </a:rPr>
              <a:t> </a:t>
            </a:r>
            <a:r>
              <a:rPr lang="he-IL" b="1" dirty="0" err="1">
                <a:solidFill>
                  <a:schemeClr val="tx1"/>
                </a:solidFill>
                <a:cs typeface="+mj-cs"/>
              </a:rPr>
              <a:t>מײַנע</a:t>
            </a:r>
            <a:r>
              <a:rPr lang="he-IL" b="1" dirty="0">
                <a:solidFill>
                  <a:schemeClr val="tx1"/>
                </a:solidFill>
                <a:cs typeface="+mj-cs"/>
              </a:rPr>
              <a:t> </a:t>
            </a:r>
            <a:r>
              <a:rPr lang="he-IL" b="1" dirty="0" err="1" smtClean="0">
                <a:solidFill>
                  <a:schemeClr val="tx1"/>
                </a:solidFill>
                <a:cs typeface="+mj-cs"/>
              </a:rPr>
              <a:t>ווײטיקן</a:t>
            </a:r>
            <a:r>
              <a:rPr lang="he-IL" b="1" dirty="0">
                <a:solidFill>
                  <a:schemeClr val="tx1"/>
                </a:solidFill>
                <a:cs typeface="+mj-cs"/>
              </a:rPr>
              <a:t>?</a:t>
            </a:r>
            <a:endParaRPr lang="he-IL" dirty="0">
              <a:solidFill>
                <a:schemeClr val="tx1"/>
              </a:solidFill>
              <a:cs typeface="+mj-cs"/>
            </a:endParaRPr>
          </a:p>
        </p:txBody>
      </p:sp>
      <p:cxnSp>
        <p:nvCxnSpPr>
          <p:cNvPr id="17" name="מחבר ישר 16"/>
          <p:cNvCxnSpPr/>
          <p:nvPr/>
        </p:nvCxnSpPr>
        <p:spPr>
          <a:xfrm>
            <a:off x="6261463" y="0"/>
            <a:ext cx="34834" cy="6858000"/>
          </a:xfrm>
          <a:prstGeom prst="line">
            <a:avLst/>
          </a:prstGeom>
        </p:spPr>
        <p:style>
          <a:lnRef idx="3">
            <a:schemeClr val="dk1"/>
          </a:lnRef>
          <a:fillRef idx="0">
            <a:schemeClr val="dk1"/>
          </a:fillRef>
          <a:effectRef idx="2">
            <a:schemeClr val="dk1"/>
          </a:effectRef>
          <a:fontRef idx="minor">
            <a:schemeClr val="tx1"/>
          </a:fontRef>
        </p:style>
      </p:cxnSp>
      <p:sp>
        <p:nvSpPr>
          <p:cNvPr id="21" name="הסבר אליפטי 20"/>
          <p:cNvSpPr/>
          <p:nvPr/>
        </p:nvSpPr>
        <p:spPr>
          <a:xfrm>
            <a:off x="1131442" y="208725"/>
            <a:ext cx="2613632" cy="1474418"/>
          </a:xfrm>
          <a:prstGeom prst="wedgeEllipseCallout">
            <a:avLst>
              <a:gd name="adj1" fmla="val 60617"/>
              <a:gd name="adj2" fmla="val 1470"/>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smtClean="0">
                <a:solidFill>
                  <a:srgbClr val="FF0000"/>
                </a:solidFill>
                <a:cs typeface="+mj-cs"/>
              </a:rPr>
              <a:t>אישה:</a:t>
            </a:r>
            <a:r>
              <a:rPr lang="he-IL" b="1" dirty="0" smtClean="0">
                <a:solidFill>
                  <a:schemeClr val="tx1"/>
                </a:solidFill>
                <a:cs typeface="+mj-cs"/>
              </a:rPr>
              <a:t> כמה זמן עלי להתענות הצורה כזו?</a:t>
            </a:r>
            <a:endParaRPr lang="he-IL" dirty="0">
              <a:solidFill>
                <a:schemeClr val="tx1"/>
              </a:solidFill>
              <a:cs typeface="+mj-cs"/>
            </a:endParaRPr>
          </a:p>
        </p:txBody>
      </p:sp>
      <p:sp>
        <p:nvSpPr>
          <p:cNvPr id="25" name="הסבר אליפטי 24"/>
          <p:cNvSpPr/>
          <p:nvPr/>
        </p:nvSpPr>
        <p:spPr>
          <a:xfrm>
            <a:off x="315010" y="2492230"/>
            <a:ext cx="3190929" cy="1184366"/>
          </a:xfrm>
          <a:prstGeom prst="wedgeEllipseCallout">
            <a:avLst>
              <a:gd name="adj1" fmla="val 68417"/>
              <a:gd name="adj2" fmla="val -9594"/>
            </a:avLst>
          </a:prstGeom>
        </p:spPr>
        <p:style>
          <a:lnRef idx="2">
            <a:schemeClr val="dk1"/>
          </a:lnRef>
          <a:fillRef idx="1">
            <a:schemeClr val="lt1"/>
          </a:fillRef>
          <a:effectRef idx="0">
            <a:schemeClr val="dk1"/>
          </a:effectRef>
          <a:fontRef idx="minor">
            <a:schemeClr val="dk1"/>
          </a:fontRef>
        </p:style>
        <p:txBody>
          <a:bodyPr rtlCol="1" anchor="ctr"/>
          <a:lstStyle/>
          <a:p>
            <a:pPr algn="ctr"/>
            <a:endParaRPr lang="he-IL" b="1" dirty="0">
              <a:solidFill>
                <a:schemeClr val="tx1"/>
              </a:solidFill>
              <a:cs typeface="+mj-cs"/>
            </a:endParaRPr>
          </a:p>
          <a:p>
            <a:pPr algn="ctr"/>
            <a:r>
              <a:rPr lang="he-IL" b="1" dirty="0" smtClean="0">
                <a:solidFill>
                  <a:srgbClr val="0070C0"/>
                </a:solidFill>
                <a:cs typeface="+mj-cs"/>
              </a:rPr>
              <a:t>רופא:</a:t>
            </a:r>
            <a:r>
              <a:rPr lang="he-IL" b="1" dirty="0" smtClean="0">
                <a:solidFill>
                  <a:schemeClr val="tx1"/>
                </a:solidFill>
                <a:cs typeface="+mj-cs"/>
              </a:rPr>
              <a:t> כחצי שעה או יותר.</a:t>
            </a:r>
            <a:endParaRPr lang="he-IL" dirty="0">
              <a:solidFill>
                <a:schemeClr val="tx1"/>
              </a:solidFill>
              <a:cs typeface="+mj-cs"/>
            </a:endParaRPr>
          </a:p>
          <a:p>
            <a:pPr algn="ctr"/>
            <a:endParaRPr lang="he-IL" dirty="0">
              <a:cs typeface="+mj-cs"/>
            </a:endParaRPr>
          </a:p>
        </p:txBody>
      </p:sp>
      <p:sp>
        <p:nvSpPr>
          <p:cNvPr id="27" name="הסבר אליפטי 26"/>
          <p:cNvSpPr/>
          <p:nvPr/>
        </p:nvSpPr>
        <p:spPr>
          <a:xfrm>
            <a:off x="1651227" y="4312439"/>
            <a:ext cx="2844951" cy="1184366"/>
          </a:xfrm>
          <a:prstGeom prst="wedgeEllipseCallout">
            <a:avLst>
              <a:gd name="adj1" fmla="val 63743"/>
              <a:gd name="adj2" fmla="val -6619"/>
            </a:avLst>
          </a:prstGeom>
        </p:spPr>
        <p:style>
          <a:lnRef idx="2">
            <a:schemeClr val="dk1"/>
          </a:lnRef>
          <a:fillRef idx="1">
            <a:schemeClr val="lt1"/>
          </a:fillRef>
          <a:effectRef idx="0">
            <a:schemeClr val="dk1"/>
          </a:effectRef>
          <a:fontRef idx="minor">
            <a:schemeClr val="dk1"/>
          </a:fontRef>
        </p:style>
        <p:txBody>
          <a:bodyPr rtlCol="1" anchor="ctr"/>
          <a:lstStyle/>
          <a:p>
            <a:pPr algn="ctr"/>
            <a:endParaRPr lang="he-IL" b="1" dirty="0" smtClean="0">
              <a:solidFill>
                <a:schemeClr val="tx1"/>
              </a:solidFill>
              <a:cs typeface="+mj-cs"/>
            </a:endParaRPr>
          </a:p>
          <a:p>
            <a:pPr algn="ctr"/>
            <a:r>
              <a:rPr lang="he-IL" b="1" dirty="0" smtClean="0">
                <a:solidFill>
                  <a:srgbClr val="FF0000"/>
                </a:solidFill>
                <a:cs typeface="+mj-cs"/>
              </a:rPr>
              <a:t>אישה:</a:t>
            </a:r>
            <a:r>
              <a:rPr lang="he-IL" b="1" dirty="0" smtClean="0">
                <a:solidFill>
                  <a:schemeClr val="tx1"/>
                </a:solidFill>
                <a:cs typeface="+mj-cs"/>
              </a:rPr>
              <a:t> וכמה </a:t>
            </a:r>
            <a:r>
              <a:rPr lang="he-IL" b="1" dirty="0" err="1" smtClean="0">
                <a:solidFill>
                  <a:schemeClr val="tx1"/>
                </a:solidFill>
                <a:cs typeface="+mj-cs"/>
              </a:rPr>
              <a:t>סיטיים</a:t>
            </a:r>
            <a:r>
              <a:rPr lang="he-IL" b="1" dirty="0" smtClean="0">
                <a:solidFill>
                  <a:schemeClr val="tx1"/>
                </a:solidFill>
                <a:cs typeface="+mj-cs"/>
              </a:rPr>
              <a:t> צריך כדי לצלם את כול הכאבים שלי?</a:t>
            </a:r>
            <a:endParaRPr lang="he-IL" dirty="0">
              <a:solidFill>
                <a:schemeClr val="tx1"/>
              </a:solidFill>
              <a:cs typeface="+mj-cs"/>
            </a:endParaRPr>
          </a:p>
          <a:p>
            <a:pPr algn="ctr"/>
            <a:r>
              <a:rPr lang="he-IL" b="1" dirty="0" smtClean="0">
                <a:solidFill>
                  <a:srgbClr val="FF0066"/>
                </a:solidFill>
                <a:cs typeface="+mj-cs"/>
              </a:rPr>
              <a:t> </a:t>
            </a:r>
            <a:endParaRPr lang="he-IL" dirty="0">
              <a:cs typeface="+mj-cs"/>
            </a:endParaRPr>
          </a:p>
        </p:txBody>
      </p:sp>
      <p:pic>
        <p:nvPicPr>
          <p:cNvPr id="16" name="תמונה 15"/>
          <p:cNvPicPr>
            <a:picLocks noChangeAspect="1"/>
          </p:cNvPicPr>
          <p:nvPr/>
        </p:nvPicPr>
        <p:blipFill>
          <a:blip r:embed="rId2"/>
          <a:stretch>
            <a:fillRect/>
          </a:stretch>
        </p:blipFill>
        <p:spPr>
          <a:xfrm>
            <a:off x="4002760" y="2096375"/>
            <a:ext cx="1095392" cy="2183895"/>
          </a:xfrm>
          <a:prstGeom prst="rect">
            <a:avLst/>
          </a:prstGeom>
        </p:spPr>
      </p:pic>
      <p:pic>
        <p:nvPicPr>
          <p:cNvPr id="18" name="תמונה 17"/>
          <p:cNvPicPr>
            <a:picLocks noChangeAspect="1"/>
          </p:cNvPicPr>
          <p:nvPr/>
        </p:nvPicPr>
        <p:blipFill>
          <a:blip r:embed="rId3"/>
          <a:stretch>
            <a:fillRect/>
          </a:stretch>
        </p:blipFill>
        <p:spPr>
          <a:xfrm>
            <a:off x="10610304" y="4617274"/>
            <a:ext cx="1421471" cy="1964756"/>
          </a:xfrm>
          <a:prstGeom prst="rect">
            <a:avLst/>
          </a:prstGeom>
        </p:spPr>
      </p:pic>
      <p:pic>
        <p:nvPicPr>
          <p:cNvPr id="19" name="תמונה 18"/>
          <p:cNvPicPr>
            <a:picLocks noChangeAspect="1"/>
          </p:cNvPicPr>
          <p:nvPr/>
        </p:nvPicPr>
        <p:blipFill>
          <a:blip r:embed="rId3"/>
          <a:stretch>
            <a:fillRect/>
          </a:stretch>
        </p:blipFill>
        <p:spPr>
          <a:xfrm>
            <a:off x="4583800" y="4617274"/>
            <a:ext cx="1421471" cy="1964756"/>
          </a:xfrm>
          <a:prstGeom prst="rect">
            <a:avLst/>
          </a:prstGeom>
        </p:spPr>
      </p:pic>
      <p:pic>
        <p:nvPicPr>
          <p:cNvPr id="20" name="תמונה 19"/>
          <p:cNvPicPr>
            <a:picLocks noChangeAspect="1"/>
          </p:cNvPicPr>
          <p:nvPr/>
        </p:nvPicPr>
        <p:blipFill>
          <a:blip r:embed="rId3"/>
          <a:stretch>
            <a:fillRect/>
          </a:stretch>
        </p:blipFill>
        <p:spPr>
          <a:xfrm>
            <a:off x="3945021" y="208725"/>
            <a:ext cx="1421471" cy="1964756"/>
          </a:xfrm>
          <a:prstGeom prst="rect">
            <a:avLst/>
          </a:prstGeom>
        </p:spPr>
      </p:pic>
      <p:pic>
        <p:nvPicPr>
          <p:cNvPr id="23" name="תמונה 22"/>
          <p:cNvPicPr>
            <a:picLocks noChangeAspect="1"/>
          </p:cNvPicPr>
          <p:nvPr/>
        </p:nvPicPr>
        <p:blipFill>
          <a:blip r:embed="rId3"/>
          <a:stretch>
            <a:fillRect/>
          </a:stretch>
        </p:blipFill>
        <p:spPr>
          <a:xfrm>
            <a:off x="10610304" y="255711"/>
            <a:ext cx="1421471" cy="1964756"/>
          </a:xfrm>
          <a:prstGeom prst="rect">
            <a:avLst/>
          </a:prstGeom>
        </p:spPr>
      </p:pic>
      <p:pic>
        <p:nvPicPr>
          <p:cNvPr id="2" name="תמונה 1"/>
          <p:cNvPicPr>
            <a:picLocks noChangeAspect="1"/>
          </p:cNvPicPr>
          <p:nvPr/>
        </p:nvPicPr>
        <p:blipFill rotWithShape="1">
          <a:blip r:embed="rId4"/>
          <a:srcRect l="52148" t="27818" r="1341"/>
          <a:stretch/>
        </p:blipFill>
        <p:spPr>
          <a:xfrm rot="20945206">
            <a:off x="148042" y="3005959"/>
            <a:ext cx="864247" cy="1341274"/>
          </a:xfrm>
          <a:prstGeom prst="rect">
            <a:avLst/>
          </a:prstGeom>
        </p:spPr>
      </p:pic>
      <p:pic>
        <p:nvPicPr>
          <p:cNvPr id="3" name="תמונה 2"/>
          <p:cNvPicPr>
            <a:picLocks noChangeAspect="1"/>
          </p:cNvPicPr>
          <p:nvPr/>
        </p:nvPicPr>
        <p:blipFill>
          <a:blip r:embed="rId5"/>
          <a:stretch>
            <a:fillRect/>
          </a:stretch>
        </p:blipFill>
        <p:spPr>
          <a:xfrm rot="19862144">
            <a:off x="5534669" y="661399"/>
            <a:ext cx="1412543" cy="1059407"/>
          </a:xfrm>
          <a:prstGeom prst="rect">
            <a:avLst/>
          </a:prstGeom>
        </p:spPr>
      </p:pic>
      <p:pic>
        <p:nvPicPr>
          <p:cNvPr id="22" name="תמונה 21"/>
          <p:cNvPicPr>
            <a:picLocks noChangeAspect="1"/>
          </p:cNvPicPr>
          <p:nvPr/>
        </p:nvPicPr>
        <p:blipFill>
          <a:blip r:embed="rId6"/>
          <a:stretch>
            <a:fillRect/>
          </a:stretch>
        </p:blipFill>
        <p:spPr>
          <a:xfrm>
            <a:off x="9741913" y="2349982"/>
            <a:ext cx="1602456" cy="2158035"/>
          </a:xfrm>
          <a:prstGeom prst="rect">
            <a:avLst/>
          </a:prstGeom>
        </p:spPr>
      </p:pic>
    </p:spTree>
    <p:extLst>
      <p:ext uri="{BB962C8B-B14F-4D97-AF65-F5344CB8AC3E}">
        <p14:creationId xmlns:p14="http://schemas.microsoft.com/office/powerpoint/2010/main" val="727531545"/>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הסבר אליפטי 5"/>
          <p:cNvSpPr/>
          <p:nvPr/>
        </p:nvSpPr>
        <p:spPr>
          <a:xfrm>
            <a:off x="6314749" y="2015974"/>
            <a:ext cx="3867385" cy="1627977"/>
          </a:xfrm>
          <a:prstGeom prst="wedgeEllipseCallout">
            <a:avLst>
              <a:gd name="adj1" fmla="val 65050"/>
              <a:gd name="adj2" fmla="val -5246"/>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smtClean="0">
                <a:solidFill>
                  <a:srgbClr val="FF0000"/>
                </a:solidFill>
                <a:cs typeface="+mj-cs"/>
              </a:rPr>
              <a:t>פֿרוי</a:t>
            </a:r>
            <a:r>
              <a:rPr lang="he-IL" b="1" dirty="0" smtClean="0">
                <a:solidFill>
                  <a:srgbClr val="FF0000"/>
                </a:solidFill>
                <a:cs typeface="+mj-cs"/>
              </a:rPr>
              <a:t>:</a:t>
            </a:r>
            <a:r>
              <a:rPr lang="he-IL" b="1" dirty="0" smtClean="0">
                <a:cs typeface="+mj-cs"/>
              </a:rPr>
              <a:t> </a:t>
            </a:r>
            <a:r>
              <a:rPr lang="he-IL" b="1" dirty="0" err="1" smtClean="0">
                <a:cs typeface="+mj-cs"/>
              </a:rPr>
              <a:t>ווײ</a:t>
            </a:r>
            <a:r>
              <a:rPr lang="he-IL" b="1" dirty="0" smtClean="0">
                <a:cs typeface="+mj-cs"/>
              </a:rPr>
              <a:t> </a:t>
            </a:r>
            <a:r>
              <a:rPr lang="he-IL" b="1" dirty="0" err="1">
                <a:cs typeface="+mj-cs"/>
              </a:rPr>
              <a:t>איז</a:t>
            </a:r>
            <a:r>
              <a:rPr lang="he-IL" b="1" dirty="0">
                <a:cs typeface="+mj-cs"/>
              </a:rPr>
              <a:t> </a:t>
            </a:r>
            <a:r>
              <a:rPr lang="he-IL" b="1" dirty="0" err="1">
                <a:cs typeface="+mj-cs"/>
              </a:rPr>
              <a:t>מיר</a:t>
            </a:r>
            <a:r>
              <a:rPr lang="he-IL" b="1" dirty="0">
                <a:cs typeface="+mj-cs"/>
              </a:rPr>
              <a:t>! </a:t>
            </a:r>
            <a:r>
              <a:rPr lang="he-IL" b="1" dirty="0" err="1">
                <a:cs typeface="+mj-cs"/>
              </a:rPr>
              <a:t>װאָס</a:t>
            </a:r>
            <a:r>
              <a:rPr lang="he-IL" b="1" dirty="0">
                <a:cs typeface="+mj-cs"/>
              </a:rPr>
              <a:t> פֿאַר אַ </a:t>
            </a:r>
            <a:r>
              <a:rPr lang="he-IL" b="1" dirty="0" err="1">
                <a:cs typeface="+mj-cs"/>
              </a:rPr>
              <a:t>מאָדערנע</a:t>
            </a:r>
            <a:r>
              <a:rPr lang="he-IL" b="1" dirty="0">
                <a:cs typeface="+mj-cs"/>
              </a:rPr>
              <a:t> </a:t>
            </a:r>
            <a:r>
              <a:rPr lang="he-IL" b="1" dirty="0" err="1">
                <a:cs typeface="+mj-cs"/>
              </a:rPr>
              <a:t>מעדיצין</a:t>
            </a:r>
            <a:r>
              <a:rPr lang="he-IL" b="1" dirty="0">
                <a:cs typeface="+mj-cs"/>
              </a:rPr>
              <a:t> </a:t>
            </a:r>
            <a:r>
              <a:rPr lang="he-IL" b="1" dirty="0" err="1" smtClean="0">
                <a:cs typeface="+mj-cs"/>
              </a:rPr>
              <a:t>איז</a:t>
            </a:r>
            <a:r>
              <a:rPr lang="he-IL" b="1" dirty="0">
                <a:cs typeface="+mj-cs"/>
              </a:rPr>
              <a:t> </a:t>
            </a:r>
            <a:r>
              <a:rPr lang="he-IL" b="1" dirty="0" err="1" smtClean="0">
                <a:cs typeface="+mj-cs"/>
              </a:rPr>
              <a:t>דאָס</a:t>
            </a:r>
            <a:r>
              <a:rPr lang="he-IL" b="1" dirty="0">
                <a:cs typeface="+mj-cs"/>
              </a:rPr>
              <a:t>? </a:t>
            </a:r>
            <a:r>
              <a:rPr lang="he-IL" b="1" dirty="0" err="1">
                <a:cs typeface="+mj-cs"/>
              </a:rPr>
              <a:t>ס'איז</a:t>
            </a:r>
            <a:r>
              <a:rPr lang="he-IL" b="1" dirty="0">
                <a:cs typeface="+mj-cs"/>
              </a:rPr>
              <a:t> </a:t>
            </a:r>
            <a:r>
              <a:rPr lang="he-IL" b="1" dirty="0" err="1">
                <a:cs typeface="+mj-cs"/>
              </a:rPr>
              <a:t>ניטא</a:t>
            </a:r>
            <a:r>
              <a:rPr lang="he-IL" b="1" dirty="0">
                <a:cs typeface="+mj-cs"/>
              </a:rPr>
              <a:t>ָ </a:t>
            </a:r>
            <a:r>
              <a:rPr lang="he-IL" b="1" dirty="0" err="1">
                <a:cs typeface="+mj-cs"/>
              </a:rPr>
              <a:t>עפּעס</a:t>
            </a:r>
            <a:r>
              <a:rPr lang="he-IL" b="1" dirty="0">
                <a:cs typeface="+mj-cs"/>
              </a:rPr>
              <a:t> </a:t>
            </a:r>
            <a:r>
              <a:rPr lang="he-IL" b="1" dirty="0" err="1">
                <a:cs typeface="+mj-cs"/>
              </a:rPr>
              <a:t>קײן</a:t>
            </a:r>
            <a:r>
              <a:rPr lang="he-IL" b="1" dirty="0">
                <a:cs typeface="+mj-cs"/>
              </a:rPr>
              <a:t> </a:t>
            </a:r>
            <a:r>
              <a:rPr lang="he-IL" b="1" dirty="0" err="1">
                <a:cs typeface="+mj-cs"/>
              </a:rPr>
              <a:t>אַנדער</a:t>
            </a:r>
            <a:r>
              <a:rPr lang="he-IL" b="1" dirty="0">
                <a:cs typeface="+mj-cs"/>
              </a:rPr>
              <a:t> מיטל?</a:t>
            </a:r>
          </a:p>
        </p:txBody>
      </p:sp>
      <p:sp>
        <p:nvSpPr>
          <p:cNvPr id="9" name="הסבר אליפטי 8"/>
          <p:cNvSpPr/>
          <p:nvPr/>
        </p:nvSpPr>
        <p:spPr>
          <a:xfrm>
            <a:off x="7867988" y="414417"/>
            <a:ext cx="2519404" cy="1601558"/>
          </a:xfrm>
          <a:prstGeom prst="wedgeEllipseCallout">
            <a:avLst>
              <a:gd name="adj1" fmla="val 62236"/>
              <a:gd name="adj2" fmla="val -14462"/>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דאָקטער: </a:t>
            </a:r>
            <a:r>
              <a:rPr lang="he-IL" b="1" dirty="0">
                <a:solidFill>
                  <a:schemeClr val="tx1"/>
                </a:solidFill>
                <a:cs typeface="+mj-cs"/>
              </a:rPr>
              <a:t>פֿאַר </a:t>
            </a:r>
            <a:r>
              <a:rPr lang="he-IL" b="1" dirty="0" err="1">
                <a:solidFill>
                  <a:schemeClr val="tx1"/>
                </a:solidFill>
                <a:cs typeface="+mj-cs"/>
              </a:rPr>
              <a:t>אַלע</a:t>
            </a:r>
            <a:r>
              <a:rPr lang="he-IL" b="1" dirty="0">
                <a:solidFill>
                  <a:schemeClr val="tx1"/>
                </a:solidFill>
                <a:cs typeface="+mj-cs"/>
              </a:rPr>
              <a:t> </a:t>
            </a:r>
            <a:r>
              <a:rPr lang="he-IL" b="1" dirty="0" err="1">
                <a:solidFill>
                  <a:schemeClr val="tx1"/>
                </a:solidFill>
                <a:cs typeface="+mj-cs"/>
              </a:rPr>
              <a:t>אײַערע</a:t>
            </a:r>
            <a:r>
              <a:rPr lang="he-IL" b="1" dirty="0">
                <a:solidFill>
                  <a:schemeClr val="tx1"/>
                </a:solidFill>
                <a:cs typeface="+mj-cs"/>
              </a:rPr>
              <a:t> </a:t>
            </a:r>
            <a:r>
              <a:rPr lang="he-IL" b="1" dirty="0" err="1" smtClean="0">
                <a:solidFill>
                  <a:schemeClr val="tx1"/>
                </a:solidFill>
                <a:cs typeface="+mj-cs"/>
              </a:rPr>
              <a:t>ווײטיקן</a:t>
            </a:r>
            <a:r>
              <a:rPr lang="he-IL" b="1" dirty="0">
                <a:solidFill>
                  <a:schemeClr val="tx1"/>
                </a:solidFill>
                <a:cs typeface="+mj-cs"/>
              </a:rPr>
              <a:t>, אפֿשר אַ </a:t>
            </a:r>
            <a:r>
              <a:rPr lang="he-IL" b="1" dirty="0" err="1" smtClean="0">
                <a:solidFill>
                  <a:schemeClr val="tx1"/>
                </a:solidFill>
                <a:cs typeface="+mj-cs"/>
              </a:rPr>
              <a:t>צוואַנציק</a:t>
            </a:r>
            <a:r>
              <a:rPr lang="he-IL" b="1" dirty="0">
                <a:solidFill>
                  <a:schemeClr val="tx1"/>
                </a:solidFill>
                <a:cs typeface="+mj-cs"/>
              </a:rPr>
              <a:t>.</a:t>
            </a:r>
            <a:endParaRPr lang="he-IL" dirty="0">
              <a:solidFill>
                <a:schemeClr val="tx1"/>
              </a:solidFill>
              <a:cs typeface="+mj-cs"/>
            </a:endParaRPr>
          </a:p>
        </p:txBody>
      </p:sp>
      <p:cxnSp>
        <p:nvCxnSpPr>
          <p:cNvPr id="17" name="מחבר ישר 16"/>
          <p:cNvCxnSpPr/>
          <p:nvPr/>
        </p:nvCxnSpPr>
        <p:spPr>
          <a:xfrm>
            <a:off x="6261463" y="0"/>
            <a:ext cx="34834" cy="6858000"/>
          </a:xfrm>
          <a:prstGeom prst="line">
            <a:avLst/>
          </a:prstGeom>
        </p:spPr>
        <p:style>
          <a:lnRef idx="3">
            <a:schemeClr val="dk1"/>
          </a:lnRef>
          <a:fillRef idx="0">
            <a:schemeClr val="dk1"/>
          </a:fillRef>
          <a:effectRef idx="2">
            <a:schemeClr val="dk1"/>
          </a:effectRef>
          <a:fontRef idx="minor">
            <a:schemeClr val="tx1"/>
          </a:fontRef>
        </p:style>
      </p:cxnSp>
      <p:sp>
        <p:nvSpPr>
          <p:cNvPr id="25" name="הסבר אליפטי 24"/>
          <p:cNvSpPr/>
          <p:nvPr/>
        </p:nvSpPr>
        <p:spPr>
          <a:xfrm>
            <a:off x="1246816" y="352823"/>
            <a:ext cx="3409786" cy="1184366"/>
          </a:xfrm>
          <a:prstGeom prst="wedgeEllipseCallout">
            <a:avLst>
              <a:gd name="adj1" fmla="val 62613"/>
              <a:gd name="adj2" fmla="val -736"/>
            </a:avLst>
          </a:prstGeom>
        </p:spPr>
        <p:style>
          <a:lnRef idx="2">
            <a:schemeClr val="dk1"/>
          </a:lnRef>
          <a:fillRef idx="1">
            <a:schemeClr val="lt1"/>
          </a:fillRef>
          <a:effectRef idx="0">
            <a:schemeClr val="dk1"/>
          </a:effectRef>
          <a:fontRef idx="minor">
            <a:schemeClr val="dk1"/>
          </a:fontRef>
        </p:style>
        <p:txBody>
          <a:bodyPr rtlCol="1" anchor="ctr"/>
          <a:lstStyle/>
          <a:p>
            <a:pPr algn="ctr"/>
            <a:endParaRPr lang="he-IL" b="1" dirty="0" smtClean="0">
              <a:solidFill>
                <a:schemeClr val="tx1"/>
              </a:solidFill>
              <a:cs typeface="+mj-cs"/>
            </a:endParaRPr>
          </a:p>
          <a:p>
            <a:pPr algn="ctr"/>
            <a:r>
              <a:rPr lang="he-IL" b="1" dirty="0" smtClean="0">
                <a:solidFill>
                  <a:srgbClr val="0070C0"/>
                </a:solidFill>
                <a:cs typeface="+mj-cs"/>
              </a:rPr>
              <a:t>רופא:</a:t>
            </a:r>
            <a:r>
              <a:rPr lang="he-IL" b="1" dirty="0" smtClean="0">
                <a:solidFill>
                  <a:schemeClr val="tx1"/>
                </a:solidFill>
                <a:cs typeface="+mj-cs"/>
              </a:rPr>
              <a:t> עבור כל הכאבים שלך, אולי עשרים.</a:t>
            </a:r>
            <a:endParaRPr lang="he-IL" dirty="0">
              <a:solidFill>
                <a:schemeClr val="tx1"/>
              </a:solidFill>
              <a:cs typeface="+mj-cs"/>
            </a:endParaRPr>
          </a:p>
        </p:txBody>
      </p:sp>
      <p:sp>
        <p:nvSpPr>
          <p:cNvPr id="27" name="הסבר אליפטי 26"/>
          <p:cNvSpPr/>
          <p:nvPr/>
        </p:nvSpPr>
        <p:spPr>
          <a:xfrm>
            <a:off x="213554" y="2230985"/>
            <a:ext cx="3373779" cy="1412966"/>
          </a:xfrm>
          <a:prstGeom prst="wedgeEllipseCallout">
            <a:avLst>
              <a:gd name="adj1" fmla="val 65406"/>
              <a:gd name="adj2" fmla="val -7059"/>
            </a:avLst>
          </a:prstGeom>
        </p:spPr>
        <p:style>
          <a:lnRef idx="2">
            <a:schemeClr val="dk1"/>
          </a:lnRef>
          <a:fillRef idx="1">
            <a:schemeClr val="lt1"/>
          </a:fillRef>
          <a:effectRef idx="0">
            <a:schemeClr val="dk1"/>
          </a:effectRef>
          <a:fontRef idx="minor">
            <a:schemeClr val="dk1"/>
          </a:fontRef>
        </p:style>
        <p:txBody>
          <a:bodyPr rtlCol="1" anchor="ctr"/>
          <a:lstStyle/>
          <a:p>
            <a:pPr algn="ctr"/>
            <a:endParaRPr lang="he-IL" b="1" dirty="0" smtClean="0">
              <a:solidFill>
                <a:schemeClr val="tx1"/>
              </a:solidFill>
              <a:cs typeface="+mj-cs"/>
            </a:endParaRPr>
          </a:p>
          <a:p>
            <a:pPr algn="ctr"/>
            <a:r>
              <a:rPr lang="he-IL" b="1" dirty="0" smtClean="0">
                <a:solidFill>
                  <a:srgbClr val="FF0000"/>
                </a:solidFill>
                <a:cs typeface="+mj-cs"/>
              </a:rPr>
              <a:t>אישה:</a:t>
            </a:r>
            <a:r>
              <a:rPr lang="he-IL" b="1" dirty="0" smtClean="0">
                <a:solidFill>
                  <a:schemeClr val="tx1"/>
                </a:solidFill>
                <a:cs typeface="+mj-cs"/>
              </a:rPr>
              <a:t> אוי ואבוי לי! איזו מין רפואה מודרנית זו? אין שום אמצעי בדיקה אחר?</a:t>
            </a:r>
            <a:endParaRPr lang="he-IL" dirty="0">
              <a:solidFill>
                <a:schemeClr val="tx1"/>
              </a:solidFill>
              <a:cs typeface="+mj-cs"/>
            </a:endParaRPr>
          </a:p>
          <a:p>
            <a:pPr algn="ctr"/>
            <a:endParaRPr lang="he-IL" dirty="0">
              <a:cs typeface="+mj-cs"/>
            </a:endParaRPr>
          </a:p>
        </p:txBody>
      </p:sp>
      <p:sp>
        <p:nvSpPr>
          <p:cNvPr id="19" name="הסבר אליפטי 18"/>
          <p:cNvSpPr/>
          <p:nvPr/>
        </p:nvSpPr>
        <p:spPr>
          <a:xfrm>
            <a:off x="7997745" y="4421331"/>
            <a:ext cx="2516834" cy="1653312"/>
          </a:xfrm>
          <a:prstGeom prst="wedgeEllipseCallout">
            <a:avLst>
              <a:gd name="adj1" fmla="val 63618"/>
              <a:gd name="adj2" fmla="val 11059"/>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דאָקטער:</a:t>
            </a:r>
            <a:r>
              <a:rPr lang="he-IL" b="1" dirty="0">
                <a:solidFill>
                  <a:schemeClr val="tx1"/>
                </a:solidFill>
                <a:cs typeface="+mj-cs"/>
              </a:rPr>
              <a:t> יאָ. </a:t>
            </a:r>
            <a:r>
              <a:rPr lang="he-IL" b="1" dirty="0" err="1">
                <a:solidFill>
                  <a:schemeClr val="tx1"/>
                </a:solidFill>
                <a:cs typeface="+mj-cs"/>
              </a:rPr>
              <a:t>ס'איז</a:t>
            </a:r>
            <a:r>
              <a:rPr lang="he-IL" b="1" dirty="0">
                <a:solidFill>
                  <a:schemeClr val="tx1"/>
                </a:solidFill>
                <a:cs typeface="+mj-cs"/>
              </a:rPr>
              <a:t> דאָ אַן "</a:t>
            </a:r>
            <a:r>
              <a:rPr lang="he-IL" b="1" dirty="0" err="1">
                <a:solidFill>
                  <a:schemeClr val="tx1"/>
                </a:solidFill>
                <a:cs typeface="+mj-cs"/>
              </a:rPr>
              <a:t>עמ.אַר.אײ</a:t>
            </a:r>
            <a:r>
              <a:rPr lang="he-IL" b="1" dirty="0">
                <a:solidFill>
                  <a:schemeClr val="tx1"/>
                </a:solidFill>
                <a:cs typeface="+mj-cs"/>
              </a:rPr>
              <a:t>ַ".</a:t>
            </a:r>
            <a:endParaRPr lang="he-IL" dirty="0">
              <a:solidFill>
                <a:schemeClr val="tx1"/>
              </a:solidFill>
              <a:cs typeface="+mj-cs"/>
            </a:endParaRPr>
          </a:p>
        </p:txBody>
      </p:sp>
      <p:sp>
        <p:nvSpPr>
          <p:cNvPr id="24" name="הסבר אליפטי 23"/>
          <p:cNvSpPr/>
          <p:nvPr/>
        </p:nvSpPr>
        <p:spPr>
          <a:xfrm>
            <a:off x="261771" y="4897172"/>
            <a:ext cx="3579832" cy="1565126"/>
          </a:xfrm>
          <a:prstGeom prst="wedgeEllipseCallout">
            <a:avLst>
              <a:gd name="adj1" fmla="val 67040"/>
              <a:gd name="adj2" fmla="val -8172"/>
            </a:avLst>
          </a:prstGeom>
        </p:spPr>
        <p:style>
          <a:lnRef idx="2">
            <a:schemeClr val="dk1"/>
          </a:lnRef>
          <a:fillRef idx="1">
            <a:schemeClr val="lt1"/>
          </a:fillRef>
          <a:effectRef idx="0">
            <a:schemeClr val="dk1"/>
          </a:effectRef>
          <a:fontRef idx="minor">
            <a:schemeClr val="dk1"/>
          </a:fontRef>
        </p:style>
        <p:txBody>
          <a:bodyPr rtlCol="1" anchor="ctr"/>
          <a:lstStyle/>
          <a:p>
            <a:pPr algn="ctr"/>
            <a:endParaRPr lang="he-IL" b="1" dirty="0" smtClean="0">
              <a:solidFill>
                <a:schemeClr val="tx1"/>
              </a:solidFill>
              <a:cs typeface="+mj-cs"/>
            </a:endParaRPr>
          </a:p>
          <a:p>
            <a:pPr algn="ctr"/>
            <a:r>
              <a:rPr lang="he-IL" b="1" dirty="0" smtClean="0">
                <a:solidFill>
                  <a:srgbClr val="0070C0"/>
                </a:solidFill>
                <a:cs typeface="+mj-cs"/>
              </a:rPr>
              <a:t>רופא:</a:t>
            </a:r>
            <a:r>
              <a:rPr lang="he-IL" b="1" dirty="0" smtClean="0">
                <a:solidFill>
                  <a:schemeClr val="tx1"/>
                </a:solidFill>
                <a:cs typeface="+mj-cs"/>
              </a:rPr>
              <a:t> יש. ישנה בדיקה </a:t>
            </a:r>
            <a:r>
              <a:rPr lang="en-US" b="1" dirty="0" smtClean="0">
                <a:solidFill>
                  <a:schemeClr val="tx1"/>
                </a:solidFill>
                <a:cs typeface="+mj-cs"/>
              </a:rPr>
              <a:t>MRI</a:t>
            </a:r>
            <a:r>
              <a:rPr lang="he-IL" b="1" dirty="0" smtClean="0">
                <a:solidFill>
                  <a:schemeClr val="tx1"/>
                </a:solidFill>
                <a:cs typeface="+mj-cs"/>
              </a:rPr>
              <a:t>.</a:t>
            </a:r>
            <a:endParaRPr lang="he-IL" dirty="0">
              <a:solidFill>
                <a:schemeClr val="tx1"/>
              </a:solidFill>
              <a:cs typeface="+mj-cs"/>
            </a:endParaRPr>
          </a:p>
        </p:txBody>
      </p:sp>
      <p:pic>
        <p:nvPicPr>
          <p:cNvPr id="20" name="תמונה 19"/>
          <p:cNvPicPr>
            <a:picLocks noChangeAspect="1"/>
          </p:cNvPicPr>
          <p:nvPr/>
        </p:nvPicPr>
        <p:blipFill>
          <a:blip r:embed="rId2"/>
          <a:stretch>
            <a:fillRect/>
          </a:stretch>
        </p:blipFill>
        <p:spPr>
          <a:xfrm>
            <a:off x="5061022" y="71539"/>
            <a:ext cx="1095392" cy="2183895"/>
          </a:xfrm>
          <a:prstGeom prst="rect">
            <a:avLst/>
          </a:prstGeom>
        </p:spPr>
      </p:pic>
      <p:pic>
        <p:nvPicPr>
          <p:cNvPr id="21" name="תמונה 20"/>
          <p:cNvPicPr>
            <a:picLocks noChangeAspect="1"/>
          </p:cNvPicPr>
          <p:nvPr/>
        </p:nvPicPr>
        <p:blipFill>
          <a:blip r:embed="rId2"/>
          <a:stretch>
            <a:fillRect/>
          </a:stretch>
        </p:blipFill>
        <p:spPr>
          <a:xfrm>
            <a:off x="4673663" y="4603380"/>
            <a:ext cx="1095392" cy="2183895"/>
          </a:xfrm>
          <a:prstGeom prst="rect">
            <a:avLst/>
          </a:prstGeom>
        </p:spPr>
      </p:pic>
      <p:pic>
        <p:nvPicPr>
          <p:cNvPr id="28" name="תמונה 27"/>
          <p:cNvPicPr>
            <a:picLocks noChangeAspect="1"/>
          </p:cNvPicPr>
          <p:nvPr/>
        </p:nvPicPr>
        <p:blipFill>
          <a:blip r:embed="rId3"/>
          <a:stretch>
            <a:fillRect/>
          </a:stretch>
        </p:blipFill>
        <p:spPr>
          <a:xfrm>
            <a:off x="3750122" y="2330281"/>
            <a:ext cx="1421471" cy="1964756"/>
          </a:xfrm>
          <a:prstGeom prst="rect">
            <a:avLst/>
          </a:prstGeom>
        </p:spPr>
      </p:pic>
      <p:pic>
        <p:nvPicPr>
          <p:cNvPr id="29" name="תמונה 28"/>
          <p:cNvPicPr>
            <a:picLocks noChangeAspect="1"/>
          </p:cNvPicPr>
          <p:nvPr/>
        </p:nvPicPr>
        <p:blipFill>
          <a:blip r:embed="rId3"/>
          <a:stretch>
            <a:fillRect/>
          </a:stretch>
        </p:blipFill>
        <p:spPr>
          <a:xfrm>
            <a:off x="9767149" y="2342468"/>
            <a:ext cx="1421471" cy="1964756"/>
          </a:xfrm>
          <a:prstGeom prst="rect">
            <a:avLst/>
          </a:prstGeom>
        </p:spPr>
      </p:pic>
      <p:pic>
        <p:nvPicPr>
          <p:cNvPr id="2" name="תמונה 1"/>
          <p:cNvPicPr>
            <a:picLocks noChangeAspect="1"/>
          </p:cNvPicPr>
          <p:nvPr/>
        </p:nvPicPr>
        <p:blipFill rotWithShape="1">
          <a:blip r:embed="rId4"/>
          <a:srcRect r="54264"/>
          <a:stretch/>
        </p:blipFill>
        <p:spPr>
          <a:xfrm rot="20496768">
            <a:off x="6050139" y="4640678"/>
            <a:ext cx="1694686" cy="1877906"/>
          </a:xfrm>
          <a:prstGeom prst="rect">
            <a:avLst/>
          </a:prstGeom>
        </p:spPr>
      </p:pic>
      <p:pic>
        <p:nvPicPr>
          <p:cNvPr id="3" name="תמונה 2"/>
          <p:cNvPicPr>
            <a:picLocks noChangeAspect="1"/>
          </p:cNvPicPr>
          <p:nvPr/>
        </p:nvPicPr>
        <p:blipFill rotWithShape="1">
          <a:blip r:embed="rId5">
            <a:extLst>
              <a:ext uri="{BEBA8EAE-BF5A-486C-A8C5-ECC9F3942E4B}">
                <a14:imgProps xmlns:a14="http://schemas.microsoft.com/office/drawing/2010/main">
                  <a14:imgLayer r:embed="rId6">
                    <a14:imgEffect>
                      <a14:backgroundRemoval t="714" b="100000" l="0" r="99844"/>
                    </a14:imgEffect>
                  </a14:imgLayer>
                </a14:imgProps>
              </a:ext>
            </a:extLst>
          </a:blip>
          <a:srcRect l="19130" r="27438"/>
          <a:stretch/>
        </p:blipFill>
        <p:spPr>
          <a:xfrm rot="20517636">
            <a:off x="6292275" y="644505"/>
            <a:ext cx="1854464" cy="1138821"/>
          </a:xfrm>
          <a:prstGeom prst="rect">
            <a:avLst/>
          </a:prstGeom>
        </p:spPr>
      </p:pic>
      <p:pic>
        <p:nvPicPr>
          <p:cNvPr id="18" name="תמונה 17"/>
          <p:cNvPicPr>
            <a:picLocks noChangeAspect="1"/>
          </p:cNvPicPr>
          <p:nvPr/>
        </p:nvPicPr>
        <p:blipFill>
          <a:blip r:embed="rId7"/>
          <a:stretch>
            <a:fillRect/>
          </a:stretch>
        </p:blipFill>
        <p:spPr>
          <a:xfrm>
            <a:off x="10514578" y="4421332"/>
            <a:ext cx="1475269" cy="1986752"/>
          </a:xfrm>
          <a:prstGeom prst="rect">
            <a:avLst/>
          </a:prstGeom>
        </p:spPr>
      </p:pic>
      <p:pic>
        <p:nvPicPr>
          <p:cNvPr id="22" name="תמונה 21"/>
          <p:cNvPicPr>
            <a:picLocks noChangeAspect="1"/>
          </p:cNvPicPr>
          <p:nvPr/>
        </p:nvPicPr>
        <p:blipFill>
          <a:blip r:embed="rId7"/>
          <a:stretch>
            <a:fillRect/>
          </a:stretch>
        </p:blipFill>
        <p:spPr>
          <a:xfrm>
            <a:off x="10612777" y="352823"/>
            <a:ext cx="1477417" cy="1989645"/>
          </a:xfrm>
          <a:prstGeom prst="rect">
            <a:avLst/>
          </a:prstGeom>
        </p:spPr>
      </p:pic>
    </p:spTree>
    <p:extLst>
      <p:ext uri="{BB962C8B-B14F-4D97-AF65-F5344CB8AC3E}">
        <p14:creationId xmlns:p14="http://schemas.microsoft.com/office/powerpoint/2010/main" val="297567604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הסבר אליפטי 5"/>
          <p:cNvSpPr/>
          <p:nvPr/>
        </p:nvSpPr>
        <p:spPr>
          <a:xfrm>
            <a:off x="6552489" y="208725"/>
            <a:ext cx="4057815" cy="1184366"/>
          </a:xfrm>
          <a:prstGeom prst="wedgeEllipseCallout">
            <a:avLst>
              <a:gd name="adj1" fmla="val 59918"/>
              <a:gd name="adj2" fmla="val -3677"/>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smtClean="0">
                <a:solidFill>
                  <a:srgbClr val="FF0000"/>
                </a:solidFill>
                <a:cs typeface="+mj-cs"/>
              </a:rPr>
              <a:t>פֿרוי</a:t>
            </a:r>
            <a:r>
              <a:rPr lang="he-IL" b="1" dirty="0" smtClean="0">
                <a:solidFill>
                  <a:srgbClr val="FF0000"/>
                </a:solidFill>
                <a:cs typeface="+mj-cs"/>
              </a:rPr>
              <a:t>:</a:t>
            </a:r>
            <a:r>
              <a:rPr lang="he-IL" b="1" dirty="0" smtClean="0">
                <a:cs typeface="+mj-cs"/>
              </a:rPr>
              <a:t> </a:t>
            </a:r>
            <a:r>
              <a:rPr lang="he-IL" b="1" dirty="0">
                <a:cs typeface="+mj-cs"/>
              </a:rPr>
              <a:t>יאָ! יאָ! איך </a:t>
            </a:r>
            <a:r>
              <a:rPr lang="he-IL" b="1" dirty="0" smtClean="0">
                <a:cs typeface="+mj-cs"/>
              </a:rPr>
              <a:t>וויל </a:t>
            </a:r>
            <a:r>
              <a:rPr lang="he-IL" b="1" dirty="0">
                <a:cs typeface="+mj-cs"/>
              </a:rPr>
              <a:t>אַ "</a:t>
            </a:r>
            <a:r>
              <a:rPr lang="he-IL" b="1" dirty="0" err="1">
                <a:cs typeface="+mj-cs"/>
              </a:rPr>
              <a:t>מאַראַי</a:t>
            </a:r>
            <a:r>
              <a:rPr lang="he-IL" b="1" dirty="0">
                <a:cs typeface="+mj-cs"/>
              </a:rPr>
              <a:t>". </a:t>
            </a:r>
            <a:r>
              <a:rPr lang="he-IL" b="1" dirty="0" err="1">
                <a:cs typeface="+mj-cs"/>
              </a:rPr>
              <a:t>מײַן</a:t>
            </a:r>
            <a:r>
              <a:rPr lang="he-IL" b="1" dirty="0">
                <a:cs typeface="+mj-cs"/>
              </a:rPr>
              <a:t> שכנטע האָט</a:t>
            </a:r>
          </a:p>
          <a:p>
            <a:pPr algn="ctr"/>
            <a:r>
              <a:rPr lang="he-IL" b="1" dirty="0" err="1">
                <a:cs typeface="+mj-cs"/>
              </a:rPr>
              <a:t>געמאַכט</a:t>
            </a:r>
            <a:r>
              <a:rPr lang="he-IL" b="1" dirty="0">
                <a:cs typeface="+mj-cs"/>
              </a:rPr>
              <a:t> אַ "</a:t>
            </a:r>
            <a:r>
              <a:rPr lang="he-IL" b="1" dirty="0" err="1">
                <a:cs typeface="+mj-cs"/>
              </a:rPr>
              <a:t>מאַראַי</a:t>
            </a:r>
            <a:r>
              <a:rPr lang="he-IL" b="1" dirty="0">
                <a:cs typeface="+mj-cs"/>
              </a:rPr>
              <a:t>".</a:t>
            </a:r>
          </a:p>
        </p:txBody>
      </p:sp>
      <p:sp>
        <p:nvSpPr>
          <p:cNvPr id="9" name="הסבר אליפטי 8"/>
          <p:cNvSpPr/>
          <p:nvPr/>
        </p:nvSpPr>
        <p:spPr>
          <a:xfrm>
            <a:off x="6503939" y="1498288"/>
            <a:ext cx="3238218" cy="2159313"/>
          </a:xfrm>
          <a:prstGeom prst="wedgeEllipseCallout">
            <a:avLst>
              <a:gd name="adj1" fmla="val 66169"/>
              <a:gd name="adj2" fmla="val 11132"/>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דאָקטער:</a:t>
            </a:r>
            <a:r>
              <a:rPr lang="he-IL" b="1" dirty="0">
                <a:solidFill>
                  <a:schemeClr val="tx1"/>
                </a:solidFill>
                <a:cs typeface="+mj-cs"/>
              </a:rPr>
              <a:t> איך </a:t>
            </a:r>
            <a:r>
              <a:rPr lang="he-IL" b="1" dirty="0" err="1" smtClean="0">
                <a:solidFill>
                  <a:schemeClr val="tx1"/>
                </a:solidFill>
                <a:cs typeface="+mj-cs"/>
              </a:rPr>
              <a:t>ווײס</a:t>
            </a:r>
            <a:r>
              <a:rPr lang="he-IL" b="1" dirty="0" smtClean="0">
                <a:solidFill>
                  <a:schemeClr val="tx1"/>
                </a:solidFill>
                <a:cs typeface="+mj-cs"/>
              </a:rPr>
              <a:t> </a:t>
            </a:r>
            <a:r>
              <a:rPr lang="he-IL" b="1" dirty="0" err="1">
                <a:solidFill>
                  <a:schemeClr val="tx1"/>
                </a:solidFill>
                <a:cs typeface="+mj-cs"/>
              </a:rPr>
              <a:t>נישט</a:t>
            </a:r>
            <a:r>
              <a:rPr lang="he-IL" b="1" dirty="0">
                <a:solidFill>
                  <a:schemeClr val="tx1"/>
                </a:solidFill>
                <a:cs typeface="+mj-cs"/>
              </a:rPr>
              <a:t>, צי </a:t>
            </a:r>
            <a:r>
              <a:rPr lang="he-IL" b="1" dirty="0" err="1" smtClean="0">
                <a:solidFill>
                  <a:schemeClr val="tx1"/>
                </a:solidFill>
                <a:cs typeface="+mj-cs"/>
              </a:rPr>
              <a:t>מ'וועט</a:t>
            </a:r>
            <a:r>
              <a:rPr lang="he-IL" b="1" dirty="0" smtClean="0">
                <a:solidFill>
                  <a:schemeClr val="tx1"/>
                </a:solidFill>
                <a:cs typeface="+mj-cs"/>
              </a:rPr>
              <a:t> </a:t>
            </a:r>
            <a:r>
              <a:rPr lang="he-IL" b="1" dirty="0" err="1">
                <a:solidFill>
                  <a:schemeClr val="tx1"/>
                </a:solidFill>
                <a:cs typeface="+mj-cs"/>
              </a:rPr>
              <a:t>אײַך</a:t>
            </a:r>
            <a:r>
              <a:rPr lang="he-IL" b="1" dirty="0">
                <a:solidFill>
                  <a:schemeClr val="tx1"/>
                </a:solidFill>
                <a:cs typeface="+mj-cs"/>
              </a:rPr>
              <a:t> מאַכן </a:t>
            </a:r>
            <a:r>
              <a:rPr lang="he-IL" b="1" dirty="0" smtClean="0">
                <a:solidFill>
                  <a:schemeClr val="tx1"/>
                </a:solidFill>
                <a:cs typeface="+mj-cs"/>
              </a:rPr>
              <a:t>אַן "</a:t>
            </a:r>
            <a:r>
              <a:rPr lang="he-IL" b="1" dirty="0" err="1" smtClean="0">
                <a:solidFill>
                  <a:schemeClr val="tx1"/>
                </a:solidFill>
                <a:cs typeface="+mj-cs"/>
              </a:rPr>
              <a:t>עמ.אַר.אײ</a:t>
            </a:r>
            <a:r>
              <a:rPr lang="he-IL" b="1" dirty="0" smtClean="0">
                <a:solidFill>
                  <a:schemeClr val="tx1"/>
                </a:solidFill>
                <a:cs typeface="+mj-cs"/>
              </a:rPr>
              <a:t>ַ</a:t>
            </a:r>
            <a:r>
              <a:rPr lang="he-IL" b="1" dirty="0">
                <a:solidFill>
                  <a:schemeClr val="tx1"/>
                </a:solidFill>
                <a:cs typeface="+mj-cs"/>
              </a:rPr>
              <a:t>" – </a:t>
            </a:r>
            <a:r>
              <a:rPr lang="he-IL" b="1" dirty="0" smtClean="0">
                <a:solidFill>
                  <a:schemeClr val="tx1"/>
                </a:solidFill>
                <a:cs typeface="+mj-cs"/>
              </a:rPr>
              <a:t> </a:t>
            </a:r>
            <a:r>
              <a:rPr lang="he-IL" b="1" dirty="0" err="1" smtClean="0">
                <a:solidFill>
                  <a:schemeClr val="tx1"/>
                </a:solidFill>
                <a:cs typeface="+mj-cs"/>
              </a:rPr>
              <a:t>ס'איז</a:t>
            </a:r>
            <a:r>
              <a:rPr lang="he-IL" b="1" dirty="0" smtClean="0">
                <a:solidFill>
                  <a:schemeClr val="tx1"/>
                </a:solidFill>
                <a:cs typeface="+mj-cs"/>
              </a:rPr>
              <a:t> </a:t>
            </a:r>
            <a:r>
              <a:rPr lang="he-IL" b="1" dirty="0">
                <a:solidFill>
                  <a:schemeClr val="tx1"/>
                </a:solidFill>
                <a:cs typeface="+mj-cs"/>
              </a:rPr>
              <a:t>אַ </a:t>
            </a:r>
            <a:r>
              <a:rPr lang="he-IL" b="1" dirty="0" err="1">
                <a:solidFill>
                  <a:schemeClr val="tx1"/>
                </a:solidFill>
                <a:cs typeface="+mj-cs"/>
              </a:rPr>
              <a:t>טײַערע</a:t>
            </a:r>
            <a:r>
              <a:rPr lang="he-IL" b="1" dirty="0">
                <a:solidFill>
                  <a:schemeClr val="tx1"/>
                </a:solidFill>
                <a:cs typeface="+mj-cs"/>
              </a:rPr>
              <a:t> מעשׂה. </a:t>
            </a:r>
            <a:r>
              <a:rPr lang="he-IL" b="1" dirty="0" smtClean="0">
                <a:solidFill>
                  <a:schemeClr val="tx1"/>
                </a:solidFill>
                <a:cs typeface="+mj-cs"/>
              </a:rPr>
              <a:t>                            </a:t>
            </a:r>
            <a:r>
              <a:rPr lang="he-IL" b="1" dirty="0" err="1" smtClean="0">
                <a:solidFill>
                  <a:schemeClr val="tx1"/>
                </a:solidFill>
                <a:cs typeface="+mj-cs"/>
              </a:rPr>
              <a:t>מ'גיט</a:t>
            </a:r>
            <a:r>
              <a:rPr lang="he-IL" b="1" dirty="0" smtClean="0">
                <a:solidFill>
                  <a:schemeClr val="tx1"/>
                </a:solidFill>
                <a:cs typeface="+mj-cs"/>
              </a:rPr>
              <a:t> </a:t>
            </a:r>
            <a:r>
              <a:rPr lang="he-IL" b="1" dirty="0" err="1">
                <a:solidFill>
                  <a:schemeClr val="tx1"/>
                </a:solidFill>
                <a:cs typeface="+mj-cs"/>
              </a:rPr>
              <a:t>נישט</a:t>
            </a:r>
            <a:r>
              <a:rPr lang="he-IL" b="1" dirty="0">
                <a:solidFill>
                  <a:schemeClr val="tx1"/>
                </a:solidFill>
                <a:cs typeface="+mj-cs"/>
              </a:rPr>
              <a:t> </a:t>
            </a:r>
            <a:r>
              <a:rPr lang="he-IL" b="1" dirty="0" smtClean="0">
                <a:solidFill>
                  <a:schemeClr val="tx1"/>
                </a:solidFill>
                <a:cs typeface="+mj-cs"/>
              </a:rPr>
              <a:t>אַבי </a:t>
            </a:r>
            <a:r>
              <a:rPr lang="he-IL" b="1" dirty="0" err="1" smtClean="0">
                <a:solidFill>
                  <a:schemeClr val="tx1"/>
                </a:solidFill>
                <a:cs typeface="+mj-cs"/>
              </a:rPr>
              <a:t>וועמען</a:t>
            </a:r>
            <a:r>
              <a:rPr lang="he-IL" b="1" dirty="0">
                <a:solidFill>
                  <a:schemeClr val="tx1"/>
                </a:solidFill>
                <a:cs typeface="+mj-cs"/>
              </a:rPr>
              <a:t>.</a:t>
            </a:r>
            <a:endParaRPr lang="he-IL" dirty="0">
              <a:solidFill>
                <a:schemeClr val="tx1"/>
              </a:solidFill>
              <a:cs typeface="+mj-cs"/>
            </a:endParaRPr>
          </a:p>
        </p:txBody>
      </p:sp>
      <p:sp>
        <p:nvSpPr>
          <p:cNvPr id="11" name="הסבר אליפטי 10"/>
          <p:cNvSpPr/>
          <p:nvPr/>
        </p:nvSpPr>
        <p:spPr>
          <a:xfrm>
            <a:off x="6416984" y="3706153"/>
            <a:ext cx="3851511" cy="2977868"/>
          </a:xfrm>
          <a:prstGeom prst="wedgeEllipseCallout">
            <a:avLst>
              <a:gd name="adj1" fmla="val 65283"/>
              <a:gd name="adj2" fmla="val 2206"/>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smtClean="0">
                <a:solidFill>
                  <a:srgbClr val="FF0000"/>
                </a:solidFill>
                <a:cs typeface="+mj-cs"/>
              </a:rPr>
              <a:t>פֿרוי</a:t>
            </a:r>
            <a:r>
              <a:rPr lang="he-IL" b="1" dirty="0" smtClean="0">
                <a:solidFill>
                  <a:srgbClr val="FF0000"/>
                </a:solidFill>
                <a:cs typeface="+mj-cs"/>
              </a:rPr>
              <a:t>:</a:t>
            </a:r>
            <a:r>
              <a:rPr lang="he-IL" b="1" dirty="0" smtClean="0">
                <a:solidFill>
                  <a:schemeClr val="tx1"/>
                </a:solidFill>
                <a:cs typeface="+mj-cs"/>
              </a:rPr>
              <a:t> </a:t>
            </a:r>
            <a:r>
              <a:rPr lang="he-IL" b="1" dirty="0" err="1" smtClean="0">
                <a:solidFill>
                  <a:schemeClr val="tx1"/>
                </a:solidFill>
                <a:cs typeface="+mj-cs"/>
              </a:rPr>
              <a:t>וואָס</a:t>
            </a:r>
            <a:r>
              <a:rPr lang="he-IL" b="1" dirty="0" smtClean="0">
                <a:solidFill>
                  <a:schemeClr val="tx1"/>
                </a:solidFill>
                <a:cs typeface="+mj-cs"/>
              </a:rPr>
              <a:t> </a:t>
            </a:r>
            <a:r>
              <a:rPr lang="he-IL" b="1" dirty="0" err="1">
                <a:solidFill>
                  <a:schemeClr val="tx1"/>
                </a:solidFill>
                <a:cs typeface="+mj-cs"/>
              </a:rPr>
              <a:t>הײסט</a:t>
            </a:r>
            <a:r>
              <a:rPr lang="he-IL" b="1" dirty="0">
                <a:solidFill>
                  <a:schemeClr val="tx1"/>
                </a:solidFill>
                <a:cs typeface="+mj-cs"/>
              </a:rPr>
              <a:t> </a:t>
            </a:r>
            <a:r>
              <a:rPr lang="he-IL" b="1" dirty="0" err="1" smtClean="0">
                <a:solidFill>
                  <a:schemeClr val="tx1"/>
                </a:solidFill>
                <a:cs typeface="+mj-cs"/>
              </a:rPr>
              <a:t>מ'וועט</a:t>
            </a:r>
            <a:r>
              <a:rPr lang="he-IL" b="1" dirty="0" smtClean="0">
                <a:solidFill>
                  <a:schemeClr val="tx1"/>
                </a:solidFill>
                <a:cs typeface="+mj-cs"/>
              </a:rPr>
              <a:t> </a:t>
            </a:r>
            <a:r>
              <a:rPr lang="he-IL" b="1" dirty="0">
                <a:solidFill>
                  <a:schemeClr val="tx1"/>
                </a:solidFill>
                <a:cs typeface="+mj-cs"/>
              </a:rPr>
              <a:t>ניט </a:t>
            </a:r>
            <a:r>
              <a:rPr lang="he-IL" b="1" dirty="0" err="1">
                <a:solidFill>
                  <a:schemeClr val="tx1"/>
                </a:solidFill>
                <a:cs typeface="+mj-cs"/>
              </a:rPr>
              <a:t>געבן</a:t>
            </a:r>
            <a:r>
              <a:rPr lang="he-IL" b="1" dirty="0">
                <a:solidFill>
                  <a:schemeClr val="tx1"/>
                </a:solidFill>
                <a:cs typeface="+mj-cs"/>
              </a:rPr>
              <a:t>? </a:t>
            </a:r>
            <a:r>
              <a:rPr lang="he-IL" b="1" dirty="0" err="1" smtClean="0">
                <a:solidFill>
                  <a:schemeClr val="tx1"/>
                </a:solidFill>
                <a:cs typeface="+mj-cs"/>
              </a:rPr>
              <a:t>אַזוי</a:t>
            </a:r>
            <a:r>
              <a:rPr lang="he-IL" b="1" dirty="0" smtClean="0">
                <a:solidFill>
                  <a:schemeClr val="tx1"/>
                </a:solidFill>
                <a:cs typeface="+mj-cs"/>
              </a:rPr>
              <a:t> </a:t>
            </a:r>
            <a:r>
              <a:rPr lang="he-IL" b="1" dirty="0">
                <a:solidFill>
                  <a:schemeClr val="tx1"/>
                </a:solidFill>
                <a:cs typeface="+mj-cs"/>
              </a:rPr>
              <a:t>פֿיל </a:t>
            </a:r>
            <a:r>
              <a:rPr lang="he-IL" b="1" dirty="0" err="1">
                <a:solidFill>
                  <a:schemeClr val="tx1"/>
                </a:solidFill>
                <a:cs typeface="+mj-cs"/>
              </a:rPr>
              <a:t>געלט</a:t>
            </a:r>
            <a:endParaRPr lang="he-IL" b="1" dirty="0">
              <a:solidFill>
                <a:schemeClr val="tx1"/>
              </a:solidFill>
              <a:cs typeface="+mj-cs"/>
            </a:endParaRPr>
          </a:p>
          <a:p>
            <a:pPr algn="ctr"/>
            <a:r>
              <a:rPr lang="he-IL" b="1" dirty="0" err="1">
                <a:solidFill>
                  <a:schemeClr val="tx1"/>
                </a:solidFill>
                <a:cs typeface="+mj-cs"/>
              </a:rPr>
              <a:t>באַצאָלט</a:t>
            </a:r>
            <a:r>
              <a:rPr lang="he-IL" b="1" dirty="0">
                <a:solidFill>
                  <a:schemeClr val="tx1"/>
                </a:solidFill>
                <a:cs typeface="+mj-cs"/>
              </a:rPr>
              <a:t> </a:t>
            </a:r>
            <a:r>
              <a:rPr lang="he-IL" b="1" dirty="0" err="1">
                <a:solidFill>
                  <a:schemeClr val="tx1"/>
                </a:solidFill>
                <a:cs typeface="+mj-cs"/>
              </a:rPr>
              <a:t>אַלע</a:t>
            </a:r>
            <a:r>
              <a:rPr lang="he-IL" b="1" dirty="0">
                <a:solidFill>
                  <a:schemeClr val="tx1"/>
                </a:solidFill>
                <a:cs typeface="+mj-cs"/>
              </a:rPr>
              <a:t> </a:t>
            </a:r>
            <a:r>
              <a:rPr lang="he-IL" b="1" dirty="0" err="1">
                <a:solidFill>
                  <a:schemeClr val="tx1"/>
                </a:solidFill>
                <a:cs typeface="+mj-cs"/>
              </a:rPr>
              <a:t>יאָרן</a:t>
            </a:r>
            <a:r>
              <a:rPr lang="he-IL" b="1" dirty="0">
                <a:solidFill>
                  <a:schemeClr val="tx1"/>
                </a:solidFill>
                <a:cs typeface="+mj-cs"/>
              </a:rPr>
              <a:t> פֿאַר </a:t>
            </a:r>
            <a:r>
              <a:rPr lang="he-IL" b="1" dirty="0" err="1">
                <a:solidFill>
                  <a:schemeClr val="tx1"/>
                </a:solidFill>
                <a:cs typeface="+mj-cs"/>
              </a:rPr>
              <a:t>מײַן</a:t>
            </a:r>
            <a:r>
              <a:rPr lang="he-IL" b="1" dirty="0">
                <a:solidFill>
                  <a:schemeClr val="tx1"/>
                </a:solidFill>
                <a:cs typeface="+mj-cs"/>
              </a:rPr>
              <a:t> </a:t>
            </a:r>
            <a:r>
              <a:rPr lang="he-IL" b="1" dirty="0" err="1">
                <a:solidFill>
                  <a:schemeClr val="tx1"/>
                </a:solidFill>
                <a:cs typeface="+mj-cs"/>
              </a:rPr>
              <a:t>געזונט־פֿאַרזיכערונג</a:t>
            </a:r>
            <a:r>
              <a:rPr lang="he-IL" b="1" dirty="0">
                <a:solidFill>
                  <a:schemeClr val="tx1"/>
                </a:solidFill>
                <a:cs typeface="+mj-cs"/>
              </a:rPr>
              <a:t>.</a:t>
            </a:r>
          </a:p>
          <a:p>
            <a:pPr algn="ctr"/>
            <a:r>
              <a:rPr lang="he-IL" b="1" dirty="0" err="1" smtClean="0">
                <a:solidFill>
                  <a:schemeClr val="tx1"/>
                </a:solidFill>
                <a:cs typeface="+mj-cs"/>
              </a:rPr>
              <a:t>וואָס</a:t>
            </a:r>
            <a:r>
              <a:rPr lang="he-IL" b="1" dirty="0" smtClean="0">
                <a:solidFill>
                  <a:schemeClr val="tx1"/>
                </a:solidFill>
                <a:cs typeface="+mj-cs"/>
              </a:rPr>
              <a:t> </a:t>
            </a:r>
            <a:r>
              <a:rPr lang="he-IL" b="1" dirty="0" err="1">
                <a:solidFill>
                  <a:schemeClr val="tx1"/>
                </a:solidFill>
                <a:cs typeface="+mj-cs"/>
              </a:rPr>
              <a:t>הײסט</a:t>
            </a:r>
            <a:r>
              <a:rPr lang="he-IL" b="1" dirty="0">
                <a:solidFill>
                  <a:schemeClr val="tx1"/>
                </a:solidFill>
                <a:cs typeface="+mj-cs"/>
              </a:rPr>
              <a:t> </a:t>
            </a:r>
            <a:r>
              <a:rPr lang="he-IL" b="1" dirty="0" err="1" smtClean="0">
                <a:solidFill>
                  <a:schemeClr val="tx1"/>
                </a:solidFill>
                <a:cs typeface="+mj-cs"/>
              </a:rPr>
              <a:t>מ'וועט</a:t>
            </a:r>
            <a:r>
              <a:rPr lang="he-IL" b="1" dirty="0" smtClean="0">
                <a:solidFill>
                  <a:schemeClr val="tx1"/>
                </a:solidFill>
                <a:cs typeface="+mj-cs"/>
              </a:rPr>
              <a:t> </a:t>
            </a:r>
            <a:r>
              <a:rPr lang="he-IL" b="1" dirty="0">
                <a:solidFill>
                  <a:schemeClr val="tx1"/>
                </a:solidFill>
                <a:cs typeface="+mj-cs"/>
              </a:rPr>
              <a:t>ניט </a:t>
            </a:r>
            <a:r>
              <a:rPr lang="he-IL" b="1" dirty="0" err="1">
                <a:solidFill>
                  <a:schemeClr val="tx1"/>
                </a:solidFill>
                <a:cs typeface="+mj-cs"/>
              </a:rPr>
              <a:t>געבן</a:t>
            </a:r>
            <a:r>
              <a:rPr lang="he-IL" b="1" dirty="0">
                <a:solidFill>
                  <a:schemeClr val="tx1"/>
                </a:solidFill>
                <a:cs typeface="+mj-cs"/>
              </a:rPr>
              <a:t>? </a:t>
            </a:r>
            <a:r>
              <a:rPr lang="he-IL" b="1" dirty="0" err="1">
                <a:solidFill>
                  <a:schemeClr val="tx1"/>
                </a:solidFill>
                <a:cs typeface="+mj-cs"/>
              </a:rPr>
              <a:t>ס'קומט</a:t>
            </a:r>
            <a:r>
              <a:rPr lang="he-IL" b="1" dirty="0">
                <a:solidFill>
                  <a:schemeClr val="tx1"/>
                </a:solidFill>
                <a:cs typeface="+mj-cs"/>
              </a:rPr>
              <a:t> </a:t>
            </a:r>
            <a:r>
              <a:rPr lang="he-IL" b="1" dirty="0" err="1">
                <a:solidFill>
                  <a:schemeClr val="tx1"/>
                </a:solidFill>
                <a:cs typeface="+mj-cs"/>
              </a:rPr>
              <a:t>מיר</a:t>
            </a:r>
            <a:r>
              <a:rPr lang="he-IL" b="1" dirty="0">
                <a:solidFill>
                  <a:schemeClr val="tx1"/>
                </a:solidFill>
                <a:cs typeface="+mj-cs"/>
              </a:rPr>
              <a:t>! </a:t>
            </a:r>
            <a:r>
              <a:rPr lang="he-IL" b="1" dirty="0" err="1" smtClean="0">
                <a:solidFill>
                  <a:schemeClr val="tx1"/>
                </a:solidFill>
                <a:cs typeface="+mj-cs"/>
              </a:rPr>
              <a:t>ס'קומט</a:t>
            </a:r>
            <a:r>
              <a:rPr lang="he-IL" b="1" dirty="0">
                <a:solidFill>
                  <a:schemeClr val="tx1"/>
                </a:solidFill>
                <a:cs typeface="+mj-cs"/>
              </a:rPr>
              <a:t> </a:t>
            </a:r>
            <a:r>
              <a:rPr lang="he-IL" b="1" dirty="0" err="1" smtClean="0">
                <a:solidFill>
                  <a:schemeClr val="tx1"/>
                </a:solidFill>
                <a:cs typeface="+mj-cs"/>
              </a:rPr>
              <a:t>מיר</a:t>
            </a:r>
            <a:r>
              <a:rPr lang="he-IL" b="1" dirty="0" smtClean="0">
                <a:solidFill>
                  <a:schemeClr val="tx1"/>
                </a:solidFill>
                <a:cs typeface="+mj-cs"/>
              </a:rPr>
              <a:t> </a:t>
            </a:r>
            <a:r>
              <a:rPr lang="he-IL" b="1" dirty="0">
                <a:solidFill>
                  <a:schemeClr val="tx1"/>
                </a:solidFill>
                <a:cs typeface="+mj-cs"/>
              </a:rPr>
              <a:t>"</a:t>
            </a:r>
            <a:r>
              <a:rPr lang="he-IL" b="1" dirty="0" err="1">
                <a:solidFill>
                  <a:schemeClr val="tx1"/>
                </a:solidFill>
                <a:cs typeface="+mj-cs"/>
              </a:rPr>
              <a:t>מאַראַײעס</a:t>
            </a:r>
            <a:r>
              <a:rPr lang="he-IL" b="1" dirty="0">
                <a:solidFill>
                  <a:schemeClr val="tx1"/>
                </a:solidFill>
                <a:cs typeface="+mj-cs"/>
              </a:rPr>
              <a:t>" </a:t>
            </a:r>
            <a:r>
              <a:rPr lang="he-IL" b="1" dirty="0" err="1" smtClean="0">
                <a:solidFill>
                  <a:schemeClr val="tx1"/>
                </a:solidFill>
                <a:cs typeface="+mj-cs"/>
              </a:rPr>
              <a:t>אויפֿן</a:t>
            </a:r>
            <a:r>
              <a:rPr lang="he-IL" b="1" dirty="0" smtClean="0">
                <a:solidFill>
                  <a:schemeClr val="tx1"/>
                </a:solidFill>
                <a:cs typeface="+mj-cs"/>
              </a:rPr>
              <a:t> </a:t>
            </a:r>
            <a:r>
              <a:rPr lang="he-IL" b="1" dirty="0" err="1">
                <a:solidFill>
                  <a:schemeClr val="tx1"/>
                </a:solidFill>
                <a:cs typeface="+mj-cs"/>
              </a:rPr>
              <a:t>גאַנצן</a:t>
            </a:r>
            <a:r>
              <a:rPr lang="he-IL" b="1" dirty="0">
                <a:solidFill>
                  <a:schemeClr val="tx1"/>
                </a:solidFill>
                <a:cs typeface="+mj-cs"/>
              </a:rPr>
              <a:t> </a:t>
            </a:r>
            <a:r>
              <a:rPr lang="he-IL" b="1" dirty="0" err="1">
                <a:solidFill>
                  <a:schemeClr val="tx1"/>
                </a:solidFill>
                <a:cs typeface="+mj-cs"/>
              </a:rPr>
              <a:t>קערפּער</a:t>
            </a:r>
            <a:r>
              <a:rPr lang="he-IL" b="1" dirty="0">
                <a:solidFill>
                  <a:schemeClr val="tx1"/>
                </a:solidFill>
                <a:cs typeface="+mj-cs"/>
              </a:rPr>
              <a:t>!</a:t>
            </a:r>
          </a:p>
        </p:txBody>
      </p:sp>
      <p:cxnSp>
        <p:nvCxnSpPr>
          <p:cNvPr id="17" name="מחבר ישר 16"/>
          <p:cNvCxnSpPr/>
          <p:nvPr/>
        </p:nvCxnSpPr>
        <p:spPr>
          <a:xfrm>
            <a:off x="6261463" y="0"/>
            <a:ext cx="34834" cy="6858000"/>
          </a:xfrm>
          <a:prstGeom prst="line">
            <a:avLst/>
          </a:prstGeom>
        </p:spPr>
        <p:style>
          <a:lnRef idx="3">
            <a:schemeClr val="dk1"/>
          </a:lnRef>
          <a:fillRef idx="0">
            <a:schemeClr val="dk1"/>
          </a:fillRef>
          <a:effectRef idx="2">
            <a:schemeClr val="dk1"/>
          </a:effectRef>
          <a:fontRef idx="minor">
            <a:schemeClr val="tx1"/>
          </a:fontRef>
        </p:style>
      </p:cxnSp>
      <p:sp>
        <p:nvSpPr>
          <p:cNvPr id="21" name="הסבר אליפטי 20"/>
          <p:cNvSpPr/>
          <p:nvPr/>
        </p:nvSpPr>
        <p:spPr>
          <a:xfrm>
            <a:off x="729174" y="313099"/>
            <a:ext cx="3429887" cy="1759412"/>
          </a:xfrm>
          <a:prstGeom prst="wedgeEllipseCallout">
            <a:avLst>
              <a:gd name="adj1" fmla="val 60617"/>
              <a:gd name="adj2" fmla="val 1470"/>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FF0000"/>
                </a:solidFill>
                <a:cs typeface="+mj-cs"/>
              </a:rPr>
              <a:t>אישה:</a:t>
            </a:r>
            <a:r>
              <a:rPr lang="he-IL" b="1" dirty="0">
                <a:cs typeface="+mj-cs"/>
              </a:rPr>
              <a:t> כן! כן! אני רוצה </a:t>
            </a:r>
            <a:r>
              <a:rPr lang="he-IL" b="1" dirty="0" err="1">
                <a:cs typeface="+mj-cs"/>
              </a:rPr>
              <a:t>מאראיי</a:t>
            </a:r>
            <a:r>
              <a:rPr lang="he-IL" b="1" dirty="0">
                <a:cs typeface="+mj-cs"/>
              </a:rPr>
              <a:t>. השכנה שלי עברה בדיקת</a:t>
            </a:r>
          </a:p>
          <a:p>
            <a:pPr algn="ctr"/>
            <a:r>
              <a:rPr lang="he-IL" b="1" dirty="0" err="1">
                <a:cs typeface="+mj-cs"/>
              </a:rPr>
              <a:t>מאראײ</a:t>
            </a:r>
            <a:r>
              <a:rPr lang="he-IL" b="1" dirty="0">
                <a:cs typeface="+mj-cs"/>
              </a:rPr>
              <a:t>. </a:t>
            </a:r>
          </a:p>
        </p:txBody>
      </p:sp>
      <p:sp>
        <p:nvSpPr>
          <p:cNvPr id="25" name="הסבר אליפטי 24"/>
          <p:cNvSpPr/>
          <p:nvPr/>
        </p:nvSpPr>
        <p:spPr>
          <a:xfrm>
            <a:off x="818865" y="2456597"/>
            <a:ext cx="3077316" cy="1610695"/>
          </a:xfrm>
          <a:prstGeom prst="wedgeEllipseCallout">
            <a:avLst>
              <a:gd name="adj1" fmla="val 67375"/>
              <a:gd name="adj2" fmla="val -15208"/>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רופא: </a:t>
            </a:r>
            <a:r>
              <a:rPr lang="he-IL" b="1" dirty="0">
                <a:solidFill>
                  <a:schemeClr val="tx1"/>
                </a:solidFill>
                <a:cs typeface="+mj-cs"/>
              </a:rPr>
              <a:t>אני לא חושב שיאשרו לך את הבדיקה. זה סיפור</a:t>
            </a:r>
          </a:p>
          <a:p>
            <a:pPr algn="ctr"/>
            <a:r>
              <a:rPr lang="he-IL" b="1" dirty="0">
                <a:solidFill>
                  <a:schemeClr val="tx1"/>
                </a:solidFill>
                <a:cs typeface="+mj-cs"/>
              </a:rPr>
              <a:t>יקר ולא מאשרים לכול </a:t>
            </a:r>
            <a:r>
              <a:rPr lang="he-IL" b="1" dirty="0" smtClean="0">
                <a:solidFill>
                  <a:schemeClr val="tx1"/>
                </a:solidFill>
                <a:cs typeface="+mj-cs"/>
              </a:rPr>
              <a:t>אחד</a:t>
            </a:r>
            <a:r>
              <a:rPr lang="en-US" b="1" dirty="0" smtClean="0">
                <a:solidFill>
                  <a:schemeClr val="tx1"/>
                </a:solidFill>
                <a:cs typeface="+mj-cs"/>
              </a:rPr>
              <a:t>.</a:t>
            </a:r>
            <a:endParaRPr lang="he-IL" dirty="0">
              <a:solidFill>
                <a:schemeClr val="tx1"/>
              </a:solidFill>
              <a:cs typeface="+mj-cs"/>
            </a:endParaRPr>
          </a:p>
        </p:txBody>
      </p:sp>
      <p:sp>
        <p:nvSpPr>
          <p:cNvPr id="27" name="הסבר אליפטי 26"/>
          <p:cNvSpPr/>
          <p:nvPr/>
        </p:nvSpPr>
        <p:spPr>
          <a:xfrm>
            <a:off x="137566" y="4212590"/>
            <a:ext cx="4060794" cy="2471431"/>
          </a:xfrm>
          <a:prstGeom prst="wedgeEllipseCallout">
            <a:avLst>
              <a:gd name="adj1" fmla="val 63743"/>
              <a:gd name="adj2" fmla="val -6619"/>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FF0000"/>
                </a:solidFill>
                <a:cs typeface="+mj-cs"/>
              </a:rPr>
              <a:t>אישה: </a:t>
            </a:r>
            <a:r>
              <a:rPr lang="he-IL" b="1" dirty="0">
                <a:solidFill>
                  <a:schemeClr val="tx1"/>
                </a:solidFill>
                <a:cs typeface="+mj-cs"/>
              </a:rPr>
              <a:t>מה זאת אומרת שלא יאשרו? כול כך הרבה כסף</a:t>
            </a:r>
          </a:p>
          <a:p>
            <a:pPr algn="ctr"/>
            <a:r>
              <a:rPr lang="he-IL" b="1" dirty="0">
                <a:solidFill>
                  <a:schemeClr val="tx1"/>
                </a:solidFill>
                <a:cs typeface="+mj-cs"/>
              </a:rPr>
              <a:t>שילמתי כול השנים עבור ביטוח בריאות. מה זאת</a:t>
            </a:r>
          </a:p>
          <a:p>
            <a:pPr algn="ctr"/>
            <a:r>
              <a:rPr lang="he-IL" b="1" dirty="0">
                <a:solidFill>
                  <a:schemeClr val="tx1"/>
                </a:solidFill>
                <a:cs typeface="+mj-cs"/>
              </a:rPr>
              <a:t>אומרת שלא יאשרו? מגיע לי! מגיע לי </a:t>
            </a:r>
            <a:r>
              <a:rPr lang="he-IL" b="1" dirty="0" err="1">
                <a:solidFill>
                  <a:schemeClr val="tx1"/>
                </a:solidFill>
                <a:cs typeface="+mj-cs"/>
              </a:rPr>
              <a:t>מאראיים</a:t>
            </a:r>
            <a:endParaRPr lang="he-IL" b="1" dirty="0">
              <a:solidFill>
                <a:schemeClr val="tx1"/>
              </a:solidFill>
              <a:cs typeface="+mj-cs"/>
            </a:endParaRPr>
          </a:p>
          <a:p>
            <a:pPr algn="ctr"/>
            <a:r>
              <a:rPr lang="he-IL" b="1" dirty="0">
                <a:solidFill>
                  <a:schemeClr val="tx1"/>
                </a:solidFill>
                <a:cs typeface="+mj-cs"/>
              </a:rPr>
              <a:t>בכול הגוף!</a:t>
            </a:r>
          </a:p>
        </p:txBody>
      </p:sp>
      <p:pic>
        <p:nvPicPr>
          <p:cNvPr id="15" name="תמונה 14"/>
          <p:cNvPicPr>
            <a:picLocks noChangeAspect="1"/>
          </p:cNvPicPr>
          <p:nvPr/>
        </p:nvPicPr>
        <p:blipFill>
          <a:blip r:embed="rId2"/>
          <a:stretch>
            <a:fillRect/>
          </a:stretch>
        </p:blipFill>
        <p:spPr>
          <a:xfrm>
            <a:off x="4198360" y="2104667"/>
            <a:ext cx="1095392" cy="2183895"/>
          </a:xfrm>
          <a:prstGeom prst="rect">
            <a:avLst/>
          </a:prstGeom>
        </p:spPr>
      </p:pic>
      <p:pic>
        <p:nvPicPr>
          <p:cNvPr id="18" name="תמונה 17"/>
          <p:cNvPicPr>
            <a:picLocks noChangeAspect="1"/>
          </p:cNvPicPr>
          <p:nvPr/>
        </p:nvPicPr>
        <p:blipFill>
          <a:blip r:embed="rId3"/>
          <a:stretch>
            <a:fillRect/>
          </a:stretch>
        </p:blipFill>
        <p:spPr>
          <a:xfrm>
            <a:off x="10610304" y="4617274"/>
            <a:ext cx="1421471" cy="1964756"/>
          </a:xfrm>
          <a:prstGeom prst="rect">
            <a:avLst/>
          </a:prstGeom>
        </p:spPr>
      </p:pic>
      <p:pic>
        <p:nvPicPr>
          <p:cNvPr id="19" name="תמונה 18"/>
          <p:cNvPicPr>
            <a:picLocks noChangeAspect="1"/>
          </p:cNvPicPr>
          <p:nvPr/>
        </p:nvPicPr>
        <p:blipFill>
          <a:blip r:embed="rId3"/>
          <a:stretch>
            <a:fillRect/>
          </a:stretch>
        </p:blipFill>
        <p:spPr>
          <a:xfrm>
            <a:off x="4583800" y="4617274"/>
            <a:ext cx="1421471" cy="1964756"/>
          </a:xfrm>
          <a:prstGeom prst="rect">
            <a:avLst/>
          </a:prstGeom>
        </p:spPr>
      </p:pic>
      <p:pic>
        <p:nvPicPr>
          <p:cNvPr id="20" name="תמונה 19"/>
          <p:cNvPicPr>
            <a:picLocks noChangeAspect="1"/>
          </p:cNvPicPr>
          <p:nvPr/>
        </p:nvPicPr>
        <p:blipFill>
          <a:blip r:embed="rId3"/>
          <a:stretch>
            <a:fillRect/>
          </a:stretch>
        </p:blipFill>
        <p:spPr>
          <a:xfrm>
            <a:off x="10621958" y="135458"/>
            <a:ext cx="1421471" cy="1964756"/>
          </a:xfrm>
          <a:prstGeom prst="rect">
            <a:avLst/>
          </a:prstGeom>
        </p:spPr>
      </p:pic>
      <p:pic>
        <p:nvPicPr>
          <p:cNvPr id="23" name="תמונה 22"/>
          <p:cNvPicPr>
            <a:picLocks noChangeAspect="1"/>
          </p:cNvPicPr>
          <p:nvPr/>
        </p:nvPicPr>
        <p:blipFill>
          <a:blip r:embed="rId3"/>
          <a:stretch>
            <a:fillRect/>
          </a:stretch>
        </p:blipFill>
        <p:spPr>
          <a:xfrm>
            <a:off x="4583800" y="139911"/>
            <a:ext cx="1421471" cy="1964756"/>
          </a:xfrm>
          <a:prstGeom prst="rect">
            <a:avLst/>
          </a:prstGeom>
        </p:spPr>
      </p:pic>
      <p:pic>
        <p:nvPicPr>
          <p:cNvPr id="3" name="תמונה 2"/>
          <p:cNvPicPr>
            <a:picLocks noChangeAspect="1"/>
          </p:cNvPicPr>
          <p:nvPr/>
        </p:nvPicPr>
        <p:blipFill>
          <a:blip r:embed="rId4"/>
          <a:stretch>
            <a:fillRect/>
          </a:stretch>
        </p:blipFill>
        <p:spPr>
          <a:xfrm rot="20044610">
            <a:off x="5338442" y="2513693"/>
            <a:ext cx="1531990" cy="1239760"/>
          </a:xfrm>
          <a:prstGeom prst="rect">
            <a:avLst/>
          </a:prstGeom>
        </p:spPr>
      </p:pic>
      <p:pic>
        <p:nvPicPr>
          <p:cNvPr id="22" name="תמונה 21"/>
          <p:cNvPicPr>
            <a:picLocks noChangeAspect="1"/>
          </p:cNvPicPr>
          <p:nvPr/>
        </p:nvPicPr>
        <p:blipFill>
          <a:blip r:embed="rId5"/>
          <a:stretch>
            <a:fillRect/>
          </a:stretch>
        </p:blipFill>
        <p:spPr>
          <a:xfrm>
            <a:off x="10029983" y="2054555"/>
            <a:ext cx="1602456" cy="2158035"/>
          </a:xfrm>
          <a:prstGeom prst="rect">
            <a:avLst/>
          </a:prstGeom>
        </p:spPr>
      </p:pic>
    </p:spTree>
    <p:extLst>
      <p:ext uri="{BB962C8B-B14F-4D97-AF65-F5344CB8AC3E}">
        <p14:creationId xmlns:p14="http://schemas.microsoft.com/office/powerpoint/2010/main" val="2398568259"/>
      </p:ext>
    </p:extLst>
  </p:cSld>
  <p:clrMapOvr>
    <a:masterClrMapping/>
  </p:clrMapOvr>
  <mc:AlternateContent xmlns:mc="http://schemas.openxmlformats.org/markup-compatibility/2006" xmlns:p14="http://schemas.microsoft.com/office/powerpoint/2010/main">
    <mc:Choice Requires="p14">
      <p:transition spd="slow" p14:dur="1200">
        <p14:prism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הסבר אליפטי 5"/>
          <p:cNvSpPr/>
          <p:nvPr/>
        </p:nvSpPr>
        <p:spPr>
          <a:xfrm>
            <a:off x="7080069" y="4490473"/>
            <a:ext cx="2943064" cy="1501024"/>
          </a:xfrm>
          <a:prstGeom prst="wedgeEllipseCallout">
            <a:avLst>
              <a:gd name="adj1" fmla="val 65050"/>
              <a:gd name="adj2" fmla="val -5246"/>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smtClean="0">
                <a:solidFill>
                  <a:srgbClr val="FF0000"/>
                </a:solidFill>
                <a:cs typeface="+mj-cs"/>
              </a:rPr>
              <a:t>פֿרוי</a:t>
            </a:r>
            <a:r>
              <a:rPr lang="he-IL" b="1" dirty="0" smtClean="0">
                <a:solidFill>
                  <a:srgbClr val="FF0000"/>
                </a:solidFill>
                <a:cs typeface="+mj-cs"/>
              </a:rPr>
              <a:t>: </a:t>
            </a:r>
            <a:r>
              <a:rPr lang="he-IL" b="1" dirty="0" err="1">
                <a:solidFill>
                  <a:schemeClr val="tx1"/>
                </a:solidFill>
                <a:cs typeface="+mj-cs"/>
              </a:rPr>
              <a:t>נײן</a:t>
            </a:r>
            <a:r>
              <a:rPr lang="he-IL" b="1" dirty="0">
                <a:solidFill>
                  <a:schemeClr val="tx1"/>
                </a:solidFill>
                <a:cs typeface="+mj-cs"/>
              </a:rPr>
              <a:t>. </a:t>
            </a:r>
            <a:endParaRPr lang="he-IL" dirty="0">
              <a:solidFill>
                <a:schemeClr val="tx1"/>
              </a:solidFill>
              <a:cs typeface="+mj-cs"/>
            </a:endParaRPr>
          </a:p>
        </p:txBody>
      </p:sp>
      <p:sp>
        <p:nvSpPr>
          <p:cNvPr id="9" name="הסבר אליפטי 8"/>
          <p:cNvSpPr/>
          <p:nvPr/>
        </p:nvSpPr>
        <p:spPr>
          <a:xfrm>
            <a:off x="6654141" y="823849"/>
            <a:ext cx="3423270" cy="2192305"/>
          </a:xfrm>
          <a:prstGeom prst="wedgeEllipseCallout">
            <a:avLst>
              <a:gd name="adj1" fmla="val 68615"/>
              <a:gd name="adj2" fmla="val -21310"/>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דאָקטער: </a:t>
            </a:r>
            <a:r>
              <a:rPr lang="he-IL" b="1" dirty="0" smtClean="0">
                <a:solidFill>
                  <a:schemeClr val="tx1"/>
                </a:solidFill>
                <a:cs typeface="+mj-cs"/>
              </a:rPr>
              <a:t>ווי </a:t>
            </a:r>
            <a:r>
              <a:rPr lang="he-IL" b="1" dirty="0" err="1" smtClean="0">
                <a:solidFill>
                  <a:schemeClr val="tx1"/>
                </a:solidFill>
                <a:cs typeface="+mj-cs"/>
              </a:rPr>
              <a:t>אַזוי</a:t>
            </a:r>
            <a:r>
              <a:rPr lang="he-IL" b="1" dirty="0" smtClean="0">
                <a:solidFill>
                  <a:schemeClr val="tx1"/>
                </a:solidFill>
                <a:cs typeface="+mj-cs"/>
              </a:rPr>
              <a:t> </a:t>
            </a:r>
            <a:r>
              <a:rPr lang="he-IL" b="1" dirty="0" err="1">
                <a:solidFill>
                  <a:schemeClr val="tx1"/>
                </a:solidFill>
                <a:cs typeface="+mj-cs"/>
              </a:rPr>
              <a:t>מ'מאַכט</a:t>
            </a:r>
            <a:r>
              <a:rPr lang="he-IL" b="1" dirty="0">
                <a:solidFill>
                  <a:schemeClr val="tx1"/>
                </a:solidFill>
                <a:cs typeface="+mj-cs"/>
              </a:rPr>
              <a:t> </a:t>
            </a:r>
            <a:r>
              <a:rPr lang="he-IL" b="1" dirty="0" err="1">
                <a:solidFill>
                  <a:schemeClr val="tx1"/>
                </a:solidFill>
                <a:cs typeface="+mj-cs"/>
              </a:rPr>
              <a:t>דעם</a:t>
            </a:r>
            <a:r>
              <a:rPr lang="he-IL" b="1" dirty="0">
                <a:solidFill>
                  <a:schemeClr val="tx1"/>
                </a:solidFill>
                <a:cs typeface="+mj-cs"/>
              </a:rPr>
              <a:t> "</a:t>
            </a:r>
            <a:r>
              <a:rPr lang="he-IL" b="1" dirty="0" err="1">
                <a:solidFill>
                  <a:schemeClr val="tx1"/>
                </a:solidFill>
                <a:cs typeface="+mj-cs"/>
              </a:rPr>
              <a:t>עמ.אַר.אײ</a:t>
            </a:r>
            <a:r>
              <a:rPr lang="he-IL" b="1" dirty="0">
                <a:solidFill>
                  <a:schemeClr val="tx1"/>
                </a:solidFill>
                <a:cs typeface="+mj-cs"/>
              </a:rPr>
              <a:t>" </a:t>
            </a:r>
            <a:r>
              <a:rPr lang="he-IL" b="1" dirty="0" err="1" smtClean="0">
                <a:solidFill>
                  <a:schemeClr val="tx1"/>
                </a:solidFill>
                <a:cs typeface="+mj-cs"/>
              </a:rPr>
              <a:t>ווײסט</a:t>
            </a:r>
            <a:r>
              <a:rPr lang="he-IL" b="1" dirty="0" smtClean="0">
                <a:solidFill>
                  <a:schemeClr val="tx1"/>
                </a:solidFill>
                <a:cs typeface="+mj-cs"/>
              </a:rPr>
              <a:t> </a:t>
            </a:r>
            <a:r>
              <a:rPr lang="he-IL" b="1" dirty="0">
                <a:solidFill>
                  <a:schemeClr val="tx1"/>
                </a:solidFill>
                <a:cs typeface="+mj-cs"/>
              </a:rPr>
              <a:t>איר?</a:t>
            </a:r>
            <a:endParaRPr lang="he-IL" dirty="0">
              <a:solidFill>
                <a:schemeClr val="tx1"/>
              </a:solidFill>
              <a:cs typeface="+mj-cs"/>
            </a:endParaRPr>
          </a:p>
        </p:txBody>
      </p:sp>
      <p:cxnSp>
        <p:nvCxnSpPr>
          <p:cNvPr id="17" name="מחבר ישר 16"/>
          <p:cNvCxnSpPr/>
          <p:nvPr/>
        </p:nvCxnSpPr>
        <p:spPr>
          <a:xfrm>
            <a:off x="6261463" y="0"/>
            <a:ext cx="34834" cy="6858000"/>
          </a:xfrm>
          <a:prstGeom prst="line">
            <a:avLst/>
          </a:prstGeom>
        </p:spPr>
        <p:style>
          <a:lnRef idx="3">
            <a:schemeClr val="dk1"/>
          </a:lnRef>
          <a:fillRef idx="0">
            <a:schemeClr val="dk1"/>
          </a:fillRef>
          <a:effectRef idx="2">
            <a:schemeClr val="dk1"/>
          </a:effectRef>
          <a:fontRef idx="minor">
            <a:schemeClr val="tx1"/>
          </a:fontRef>
        </p:style>
      </p:cxnSp>
      <p:sp>
        <p:nvSpPr>
          <p:cNvPr id="25" name="הסבר אליפטי 24"/>
          <p:cNvSpPr/>
          <p:nvPr/>
        </p:nvSpPr>
        <p:spPr>
          <a:xfrm>
            <a:off x="590485" y="1201003"/>
            <a:ext cx="3681264" cy="1924333"/>
          </a:xfrm>
          <a:prstGeom prst="wedgeEllipseCallout">
            <a:avLst>
              <a:gd name="adj1" fmla="val 67433"/>
              <a:gd name="adj2" fmla="val -37616"/>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רופא: </a:t>
            </a:r>
            <a:r>
              <a:rPr lang="he-IL" b="1" dirty="0">
                <a:solidFill>
                  <a:schemeClr val="tx1"/>
                </a:solidFill>
                <a:cs typeface="+mj-cs"/>
              </a:rPr>
              <a:t>את יודעת כיצד מבצעים את בדיקת </a:t>
            </a:r>
            <a:r>
              <a:rPr lang="he-IL" b="1" dirty="0" smtClean="0">
                <a:solidFill>
                  <a:schemeClr val="tx1"/>
                </a:solidFill>
                <a:cs typeface="+mj-cs"/>
              </a:rPr>
              <a:t>ה-</a:t>
            </a:r>
            <a:r>
              <a:rPr lang="he-IL" b="1" dirty="0" err="1" smtClean="0">
                <a:solidFill>
                  <a:schemeClr val="tx1"/>
                </a:solidFill>
                <a:cs typeface="+mj-cs"/>
              </a:rPr>
              <a:t>אמ.אר.איי</a:t>
            </a:r>
            <a:r>
              <a:rPr lang="he-IL" b="1" dirty="0">
                <a:solidFill>
                  <a:schemeClr val="tx1"/>
                </a:solidFill>
                <a:cs typeface="+mj-cs"/>
              </a:rPr>
              <a:t>?</a:t>
            </a:r>
            <a:endParaRPr lang="he-IL" b="1" dirty="0" smtClean="0">
              <a:solidFill>
                <a:schemeClr val="tx1"/>
              </a:solidFill>
              <a:cs typeface="+mj-cs"/>
            </a:endParaRPr>
          </a:p>
        </p:txBody>
      </p:sp>
      <p:sp>
        <p:nvSpPr>
          <p:cNvPr id="27" name="הסבר אליפטי 26"/>
          <p:cNvSpPr/>
          <p:nvPr/>
        </p:nvSpPr>
        <p:spPr>
          <a:xfrm>
            <a:off x="1227909" y="4490473"/>
            <a:ext cx="2651162" cy="1622944"/>
          </a:xfrm>
          <a:prstGeom prst="wedgeEllipseCallout">
            <a:avLst>
              <a:gd name="adj1" fmla="val 63435"/>
              <a:gd name="adj2" fmla="val -14707"/>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FF0000"/>
                </a:solidFill>
                <a:cs typeface="+mj-cs"/>
              </a:rPr>
              <a:t>אישה: </a:t>
            </a:r>
            <a:r>
              <a:rPr lang="he-IL" b="1" dirty="0">
                <a:solidFill>
                  <a:schemeClr val="tx1"/>
                </a:solidFill>
                <a:cs typeface="+mj-cs"/>
              </a:rPr>
              <a:t>לא.</a:t>
            </a:r>
            <a:endParaRPr lang="he-IL" dirty="0">
              <a:solidFill>
                <a:schemeClr val="tx1"/>
              </a:solidFill>
              <a:cs typeface="+mj-cs"/>
            </a:endParaRPr>
          </a:p>
        </p:txBody>
      </p:sp>
      <p:pic>
        <p:nvPicPr>
          <p:cNvPr id="12" name="תמונה 11"/>
          <p:cNvPicPr>
            <a:picLocks noChangeAspect="1"/>
          </p:cNvPicPr>
          <p:nvPr/>
        </p:nvPicPr>
        <p:blipFill>
          <a:blip r:embed="rId2"/>
          <a:stretch>
            <a:fillRect/>
          </a:stretch>
        </p:blipFill>
        <p:spPr>
          <a:xfrm>
            <a:off x="4968020" y="668923"/>
            <a:ext cx="1095392" cy="2183895"/>
          </a:xfrm>
          <a:prstGeom prst="rect">
            <a:avLst/>
          </a:prstGeom>
        </p:spPr>
      </p:pic>
      <p:pic>
        <p:nvPicPr>
          <p:cNvPr id="13" name="תמונה 12"/>
          <p:cNvPicPr>
            <a:picLocks noChangeAspect="1"/>
          </p:cNvPicPr>
          <p:nvPr/>
        </p:nvPicPr>
        <p:blipFill>
          <a:blip r:embed="rId3"/>
          <a:stretch>
            <a:fillRect/>
          </a:stretch>
        </p:blipFill>
        <p:spPr>
          <a:xfrm>
            <a:off x="10323790" y="4490473"/>
            <a:ext cx="1421471" cy="1964756"/>
          </a:xfrm>
          <a:prstGeom prst="rect">
            <a:avLst/>
          </a:prstGeom>
        </p:spPr>
      </p:pic>
      <p:pic>
        <p:nvPicPr>
          <p:cNvPr id="14" name="תמונה 13"/>
          <p:cNvPicPr>
            <a:picLocks noChangeAspect="1"/>
          </p:cNvPicPr>
          <p:nvPr/>
        </p:nvPicPr>
        <p:blipFill>
          <a:blip r:embed="rId3"/>
          <a:stretch>
            <a:fillRect/>
          </a:stretch>
        </p:blipFill>
        <p:spPr>
          <a:xfrm>
            <a:off x="4297806" y="4377261"/>
            <a:ext cx="1421471" cy="1964756"/>
          </a:xfrm>
          <a:prstGeom prst="rect">
            <a:avLst/>
          </a:prstGeom>
        </p:spPr>
      </p:pic>
      <p:pic>
        <p:nvPicPr>
          <p:cNvPr id="2" name="תמונה 1"/>
          <p:cNvPicPr>
            <a:picLocks noChangeAspect="1"/>
          </p:cNvPicPr>
          <p:nvPr/>
        </p:nvPicPr>
        <p:blipFill>
          <a:blip r:embed="rId4"/>
          <a:stretch>
            <a:fillRect/>
          </a:stretch>
        </p:blipFill>
        <p:spPr>
          <a:xfrm rot="21141361">
            <a:off x="6011224" y="4644154"/>
            <a:ext cx="1585097" cy="1469263"/>
          </a:xfrm>
          <a:prstGeom prst="rect">
            <a:avLst/>
          </a:prstGeom>
        </p:spPr>
      </p:pic>
      <p:pic>
        <p:nvPicPr>
          <p:cNvPr id="15" name="תמונה 14"/>
          <p:cNvPicPr>
            <a:picLocks noChangeAspect="1"/>
          </p:cNvPicPr>
          <p:nvPr/>
        </p:nvPicPr>
        <p:blipFill>
          <a:blip r:embed="rId5"/>
          <a:stretch>
            <a:fillRect/>
          </a:stretch>
        </p:blipFill>
        <p:spPr>
          <a:xfrm>
            <a:off x="10323790" y="694783"/>
            <a:ext cx="1602456" cy="2158035"/>
          </a:xfrm>
          <a:prstGeom prst="rect">
            <a:avLst/>
          </a:prstGeom>
        </p:spPr>
      </p:pic>
    </p:spTree>
    <p:extLst>
      <p:ext uri="{BB962C8B-B14F-4D97-AF65-F5344CB8AC3E}">
        <p14:creationId xmlns:p14="http://schemas.microsoft.com/office/powerpoint/2010/main" val="11093540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הסבר אליפטי 5"/>
          <p:cNvSpPr/>
          <p:nvPr/>
        </p:nvSpPr>
        <p:spPr>
          <a:xfrm>
            <a:off x="6296297" y="4865591"/>
            <a:ext cx="4027505" cy="1623346"/>
          </a:xfrm>
          <a:prstGeom prst="wedgeEllipseCallout">
            <a:avLst>
              <a:gd name="adj1" fmla="val 59517"/>
              <a:gd name="adj2" fmla="val -17335"/>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smtClean="0">
                <a:solidFill>
                  <a:srgbClr val="FF0000"/>
                </a:solidFill>
                <a:cs typeface="+mj-cs"/>
              </a:rPr>
              <a:t>פֿרוי</a:t>
            </a:r>
            <a:r>
              <a:rPr lang="he-IL" b="1" dirty="0" smtClean="0">
                <a:solidFill>
                  <a:srgbClr val="FF0000"/>
                </a:solidFill>
                <a:cs typeface="+mj-cs"/>
              </a:rPr>
              <a:t>: </a:t>
            </a:r>
            <a:r>
              <a:rPr lang="he-IL" b="1" dirty="0">
                <a:solidFill>
                  <a:schemeClr val="tx1"/>
                </a:solidFill>
                <a:cs typeface="+mj-cs"/>
              </a:rPr>
              <a:t>און </a:t>
            </a:r>
            <a:r>
              <a:rPr lang="he-IL" b="1" dirty="0" err="1" smtClean="0">
                <a:solidFill>
                  <a:schemeClr val="tx1"/>
                </a:solidFill>
                <a:cs typeface="+mj-cs"/>
              </a:rPr>
              <a:t>וויפֿל</a:t>
            </a:r>
            <a:r>
              <a:rPr lang="he-IL" b="1" dirty="0" smtClean="0">
                <a:solidFill>
                  <a:schemeClr val="tx1"/>
                </a:solidFill>
                <a:cs typeface="+mj-cs"/>
              </a:rPr>
              <a:t> </a:t>
            </a:r>
            <a:r>
              <a:rPr lang="he-IL" b="1" dirty="0" err="1">
                <a:solidFill>
                  <a:schemeClr val="tx1"/>
                </a:solidFill>
                <a:cs typeface="+mj-cs"/>
              </a:rPr>
              <a:t>אַזעלעכע</a:t>
            </a:r>
            <a:r>
              <a:rPr lang="he-IL" b="1" dirty="0">
                <a:solidFill>
                  <a:schemeClr val="tx1"/>
                </a:solidFill>
                <a:cs typeface="+mj-cs"/>
              </a:rPr>
              <a:t> </a:t>
            </a:r>
            <a:r>
              <a:rPr lang="he-IL" b="1" dirty="0" err="1">
                <a:solidFill>
                  <a:schemeClr val="tx1"/>
                </a:solidFill>
                <a:cs typeface="+mj-cs"/>
              </a:rPr>
              <a:t>מאַראַײעס</a:t>
            </a:r>
            <a:r>
              <a:rPr lang="he-IL" b="1" dirty="0">
                <a:solidFill>
                  <a:schemeClr val="tx1"/>
                </a:solidFill>
                <a:cs typeface="+mj-cs"/>
              </a:rPr>
              <a:t> </a:t>
            </a:r>
            <a:r>
              <a:rPr lang="he-IL" b="1" dirty="0" err="1">
                <a:solidFill>
                  <a:schemeClr val="tx1"/>
                </a:solidFill>
                <a:cs typeface="+mj-cs"/>
              </a:rPr>
              <a:t>באַדאַרף</a:t>
            </a:r>
            <a:r>
              <a:rPr lang="he-IL" b="1" dirty="0">
                <a:solidFill>
                  <a:schemeClr val="tx1"/>
                </a:solidFill>
                <a:cs typeface="+mj-cs"/>
              </a:rPr>
              <a:t> איך?</a:t>
            </a:r>
            <a:endParaRPr lang="he-IL" dirty="0">
              <a:solidFill>
                <a:schemeClr val="tx1"/>
              </a:solidFill>
              <a:cs typeface="+mj-cs"/>
            </a:endParaRPr>
          </a:p>
        </p:txBody>
      </p:sp>
      <p:sp>
        <p:nvSpPr>
          <p:cNvPr id="9" name="הסבר אליפטי 8"/>
          <p:cNvSpPr/>
          <p:nvPr/>
        </p:nvSpPr>
        <p:spPr>
          <a:xfrm rot="21382770">
            <a:off x="6284451" y="-57382"/>
            <a:ext cx="4225771" cy="4889187"/>
          </a:xfrm>
          <a:prstGeom prst="wedgeEllipseCallout">
            <a:avLst>
              <a:gd name="adj1" fmla="val 62236"/>
              <a:gd name="adj2" fmla="val -14462"/>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דאָקטער: </a:t>
            </a:r>
            <a:r>
              <a:rPr lang="he-IL" b="1" dirty="0" err="1">
                <a:solidFill>
                  <a:schemeClr val="tx1"/>
                </a:solidFill>
                <a:cs typeface="+mj-cs"/>
              </a:rPr>
              <a:t>איז</a:t>
            </a:r>
            <a:r>
              <a:rPr lang="he-IL" b="1" dirty="0">
                <a:solidFill>
                  <a:schemeClr val="tx1"/>
                </a:solidFill>
                <a:cs typeface="+mj-cs"/>
              </a:rPr>
              <a:t> </a:t>
            </a:r>
            <a:r>
              <a:rPr lang="he-IL" b="1" dirty="0" err="1" smtClean="0">
                <a:solidFill>
                  <a:schemeClr val="tx1"/>
                </a:solidFill>
                <a:cs typeface="+mj-cs"/>
              </a:rPr>
              <a:t>אַזוי</a:t>
            </a:r>
            <a:r>
              <a:rPr lang="he-IL" b="1" dirty="0" smtClean="0">
                <a:solidFill>
                  <a:schemeClr val="tx1"/>
                </a:solidFill>
                <a:cs typeface="+mj-cs"/>
              </a:rPr>
              <a:t> </a:t>
            </a:r>
            <a:r>
              <a:rPr lang="he-IL" b="1" dirty="0">
                <a:solidFill>
                  <a:schemeClr val="tx1"/>
                </a:solidFill>
                <a:cs typeface="+mj-cs"/>
              </a:rPr>
              <a:t>– </a:t>
            </a:r>
            <a:r>
              <a:rPr lang="he-IL" b="1" dirty="0" err="1">
                <a:solidFill>
                  <a:schemeClr val="tx1"/>
                </a:solidFill>
                <a:cs typeface="+mj-cs"/>
              </a:rPr>
              <a:t>מ'לײגט</a:t>
            </a:r>
            <a:r>
              <a:rPr lang="he-IL" b="1" dirty="0">
                <a:solidFill>
                  <a:schemeClr val="tx1"/>
                </a:solidFill>
                <a:cs typeface="+mj-cs"/>
              </a:rPr>
              <a:t> </a:t>
            </a:r>
            <a:r>
              <a:rPr lang="he-IL" b="1" dirty="0" err="1">
                <a:solidFill>
                  <a:schemeClr val="tx1"/>
                </a:solidFill>
                <a:cs typeface="+mj-cs"/>
              </a:rPr>
              <a:t>אײַך</a:t>
            </a:r>
            <a:r>
              <a:rPr lang="he-IL" b="1" dirty="0">
                <a:solidFill>
                  <a:schemeClr val="tx1"/>
                </a:solidFill>
                <a:cs typeface="+mj-cs"/>
              </a:rPr>
              <a:t> </a:t>
            </a:r>
            <a:r>
              <a:rPr lang="he-IL" b="1" dirty="0" err="1" smtClean="0">
                <a:solidFill>
                  <a:schemeClr val="tx1"/>
                </a:solidFill>
                <a:cs typeface="+mj-cs"/>
              </a:rPr>
              <a:t>אויף</a:t>
            </a:r>
            <a:r>
              <a:rPr lang="he-IL" b="1" dirty="0" smtClean="0">
                <a:solidFill>
                  <a:schemeClr val="tx1"/>
                </a:solidFill>
                <a:cs typeface="+mj-cs"/>
              </a:rPr>
              <a:t> </a:t>
            </a:r>
            <a:r>
              <a:rPr lang="he-IL" b="1" dirty="0">
                <a:solidFill>
                  <a:schemeClr val="tx1"/>
                </a:solidFill>
                <a:cs typeface="+mj-cs"/>
              </a:rPr>
              <a:t>אַ </a:t>
            </a:r>
            <a:r>
              <a:rPr lang="he-IL" b="1" dirty="0" err="1">
                <a:solidFill>
                  <a:schemeClr val="tx1"/>
                </a:solidFill>
                <a:cs typeface="+mj-cs"/>
              </a:rPr>
              <a:t>בעטל</a:t>
            </a:r>
            <a:r>
              <a:rPr lang="he-IL" b="1" dirty="0">
                <a:solidFill>
                  <a:schemeClr val="tx1"/>
                </a:solidFill>
                <a:cs typeface="+mj-cs"/>
              </a:rPr>
              <a:t> און </a:t>
            </a:r>
            <a:r>
              <a:rPr lang="he-IL" b="1" dirty="0" err="1">
                <a:solidFill>
                  <a:schemeClr val="tx1"/>
                </a:solidFill>
                <a:cs typeface="+mj-cs"/>
              </a:rPr>
              <a:t>מ'שטופּט</a:t>
            </a:r>
            <a:endParaRPr lang="he-IL" b="1" dirty="0">
              <a:solidFill>
                <a:schemeClr val="tx1"/>
              </a:solidFill>
              <a:cs typeface="+mj-cs"/>
            </a:endParaRPr>
          </a:p>
          <a:p>
            <a:pPr algn="ctr"/>
            <a:r>
              <a:rPr lang="he-IL" b="1" dirty="0" err="1">
                <a:solidFill>
                  <a:schemeClr val="tx1"/>
                </a:solidFill>
                <a:cs typeface="+mj-cs"/>
              </a:rPr>
              <a:t>אײַך</a:t>
            </a:r>
            <a:r>
              <a:rPr lang="he-IL" b="1" dirty="0">
                <a:solidFill>
                  <a:schemeClr val="tx1"/>
                </a:solidFill>
                <a:cs typeface="+mj-cs"/>
              </a:rPr>
              <a:t> </a:t>
            </a:r>
            <a:r>
              <a:rPr lang="he-IL" b="1" dirty="0" err="1">
                <a:solidFill>
                  <a:schemeClr val="tx1"/>
                </a:solidFill>
                <a:cs typeface="+mj-cs"/>
              </a:rPr>
              <a:t>אַרײַן</a:t>
            </a:r>
            <a:r>
              <a:rPr lang="he-IL" b="1" dirty="0">
                <a:solidFill>
                  <a:schemeClr val="tx1"/>
                </a:solidFill>
                <a:cs typeface="+mj-cs"/>
              </a:rPr>
              <a:t> אין אַ </a:t>
            </a:r>
            <a:r>
              <a:rPr lang="he-IL" b="1" dirty="0" err="1">
                <a:solidFill>
                  <a:schemeClr val="tx1"/>
                </a:solidFill>
                <a:cs typeface="+mj-cs"/>
              </a:rPr>
              <a:t>לאַנגער</a:t>
            </a:r>
            <a:r>
              <a:rPr lang="he-IL" b="1" dirty="0">
                <a:solidFill>
                  <a:schemeClr val="tx1"/>
                </a:solidFill>
                <a:cs typeface="+mj-cs"/>
              </a:rPr>
              <a:t>, </a:t>
            </a:r>
            <a:r>
              <a:rPr lang="he-IL" b="1" dirty="0" err="1">
                <a:solidFill>
                  <a:schemeClr val="tx1"/>
                </a:solidFill>
                <a:cs typeface="+mj-cs"/>
              </a:rPr>
              <a:t>נידריקער</a:t>
            </a:r>
            <a:r>
              <a:rPr lang="he-IL" b="1" dirty="0">
                <a:solidFill>
                  <a:schemeClr val="tx1"/>
                </a:solidFill>
                <a:cs typeface="+mj-cs"/>
              </a:rPr>
              <a:t>, </a:t>
            </a:r>
            <a:r>
              <a:rPr lang="he-IL" b="1" dirty="0" err="1">
                <a:solidFill>
                  <a:schemeClr val="tx1"/>
                </a:solidFill>
                <a:cs typeface="+mj-cs"/>
              </a:rPr>
              <a:t>שמאָלער</a:t>
            </a:r>
            <a:r>
              <a:rPr lang="he-IL" b="1" dirty="0">
                <a:solidFill>
                  <a:schemeClr val="tx1"/>
                </a:solidFill>
                <a:cs typeface="+mj-cs"/>
              </a:rPr>
              <a:t> און</a:t>
            </a:r>
          </a:p>
          <a:p>
            <a:pPr algn="ctr"/>
            <a:r>
              <a:rPr lang="he-IL" b="1" dirty="0" err="1">
                <a:solidFill>
                  <a:schemeClr val="tx1"/>
                </a:solidFill>
                <a:cs typeface="+mj-cs"/>
              </a:rPr>
              <a:t>האַלב־פֿאַרמאַכטער</a:t>
            </a:r>
            <a:r>
              <a:rPr lang="he-IL" b="1" dirty="0">
                <a:solidFill>
                  <a:schemeClr val="tx1"/>
                </a:solidFill>
                <a:cs typeface="+mj-cs"/>
              </a:rPr>
              <a:t> </a:t>
            </a:r>
            <a:r>
              <a:rPr lang="he-IL" b="1" dirty="0" err="1">
                <a:solidFill>
                  <a:schemeClr val="tx1"/>
                </a:solidFill>
                <a:cs typeface="+mj-cs"/>
              </a:rPr>
              <a:t>מאַשין</a:t>
            </a:r>
            <a:r>
              <a:rPr lang="he-IL" b="1" dirty="0">
                <a:solidFill>
                  <a:schemeClr val="tx1"/>
                </a:solidFill>
                <a:cs typeface="+mj-cs"/>
              </a:rPr>
              <a:t>. </a:t>
            </a:r>
            <a:r>
              <a:rPr lang="he-IL" b="1" dirty="0" err="1">
                <a:solidFill>
                  <a:schemeClr val="tx1"/>
                </a:solidFill>
                <a:cs typeface="+mj-cs"/>
              </a:rPr>
              <a:t>דאָרט</a:t>
            </a:r>
            <a:r>
              <a:rPr lang="he-IL" b="1" dirty="0">
                <a:solidFill>
                  <a:schemeClr val="tx1"/>
                </a:solidFill>
                <a:cs typeface="+mj-cs"/>
              </a:rPr>
              <a:t> </a:t>
            </a:r>
            <a:r>
              <a:rPr lang="he-IL" b="1" dirty="0" err="1">
                <a:solidFill>
                  <a:schemeClr val="tx1"/>
                </a:solidFill>
                <a:cs typeface="+mj-cs"/>
              </a:rPr>
              <a:t>מוזט</a:t>
            </a:r>
            <a:r>
              <a:rPr lang="he-IL" b="1" dirty="0">
                <a:solidFill>
                  <a:schemeClr val="tx1"/>
                </a:solidFill>
                <a:cs typeface="+mj-cs"/>
              </a:rPr>
              <a:t> איר </a:t>
            </a:r>
            <a:r>
              <a:rPr lang="he-IL" b="1" dirty="0" err="1">
                <a:solidFill>
                  <a:schemeClr val="tx1"/>
                </a:solidFill>
                <a:cs typeface="+mj-cs"/>
              </a:rPr>
              <a:t>ליגן</a:t>
            </a:r>
            <a:endParaRPr lang="he-IL" b="1" dirty="0">
              <a:solidFill>
                <a:schemeClr val="tx1"/>
              </a:solidFill>
              <a:cs typeface="+mj-cs"/>
            </a:endParaRPr>
          </a:p>
          <a:p>
            <a:pPr algn="ctr"/>
            <a:r>
              <a:rPr lang="he-IL" b="1" dirty="0">
                <a:solidFill>
                  <a:schemeClr val="tx1"/>
                </a:solidFill>
                <a:cs typeface="+mj-cs"/>
              </a:rPr>
              <a:t>שטיל און </a:t>
            </a:r>
            <a:r>
              <a:rPr lang="he-IL" b="1" dirty="0" err="1">
                <a:solidFill>
                  <a:schemeClr val="tx1"/>
                </a:solidFill>
                <a:cs typeface="+mj-cs"/>
              </a:rPr>
              <a:t>גאַנץ</a:t>
            </a:r>
            <a:r>
              <a:rPr lang="he-IL" b="1" dirty="0">
                <a:solidFill>
                  <a:schemeClr val="tx1"/>
                </a:solidFill>
                <a:cs typeface="+mj-cs"/>
              </a:rPr>
              <a:t> </a:t>
            </a:r>
            <a:r>
              <a:rPr lang="he-IL" b="1" dirty="0" err="1" smtClean="0">
                <a:solidFill>
                  <a:schemeClr val="tx1"/>
                </a:solidFill>
                <a:cs typeface="+mj-cs"/>
              </a:rPr>
              <a:t>פּאַסיוון</a:t>
            </a:r>
            <a:r>
              <a:rPr lang="he-IL" b="1" dirty="0" smtClean="0">
                <a:solidFill>
                  <a:schemeClr val="tx1"/>
                </a:solidFill>
                <a:cs typeface="+mj-cs"/>
              </a:rPr>
              <a:t>. </a:t>
            </a:r>
            <a:r>
              <a:rPr lang="he-IL" b="1" dirty="0">
                <a:solidFill>
                  <a:schemeClr val="tx1"/>
                </a:solidFill>
                <a:cs typeface="+mj-cs"/>
              </a:rPr>
              <a:t>איר </a:t>
            </a:r>
            <a:r>
              <a:rPr lang="he-IL" b="1" dirty="0" err="1">
                <a:solidFill>
                  <a:schemeClr val="tx1"/>
                </a:solidFill>
                <a:cs typeface="+mj-cs"/>
              </a:rPr>
              <a:t>קענט</a:t>
            </a:r>
            <a:r>
              <a:rPr lang="he-IL" b="1" dirty="0">
                <a:solidFill>
                  <a:schemeClr val="tx1"/>
                </a:solidFill>
                <a:cs typeface="+mj-cs"/>
              </a:rPr>
              <a:t> </a:t>
            </a:r>
            <a:r>
              <a:rPr lang="he-IL" b="1" dirty="0" err="1">
                <a:solidFill>
                  <a:schemeClr val="tx1"/>
                </a:solidFill>
                <a:cs typeface="+mj-cs"/>
              </a:rPr>
              <a:t>נישט</a:t>
            </a:r>
            <a:r>
              <a:rPr lang="he-IL" b="1" dirty="0">
                <a:solidFill>
                  <a:schemeClr val="tx1"/>
                </a:solidFill>
                <a:cs typeface="+mj-cs"/>
              </a:rPr>
              <a:t> רעדן, איר</a:t>
            </a:r>
          </a:p>
          <a:p>
            <a:pPr algn="ctr"/>
            <a:r>
              <a:rPr lang="he-IL" b="1" dirty="0" err="1">
                <a:solidFill>
                  <a:schemeClr val="tx1"/>
                </a:solidFill>
                <a:cs typeface="+mj-cs"/>
              </a:rPr>
              <a:t>קענט</a:t>
            </a:r>
            <a:r>
              <a:rPr lang="he-IL" b="1" dirty="0">
                <a:solidFill>
                  <a:schemeClr val="tx1"/>
                </a:solidFill>
                <a:cs typeface="+mj-cs"/>
              </a:rPr>
              <a:t> </a:t>
            </a:r>
            <a:r>
              <a:rPr lang="he-IL" b="1" dirty="0" err="1">
                <a:solidFill>
                  <a:schemeClr val="tx1"/>
                </a:solidFill>
                <a:cs typeface="+mj-cs"/>
              </a:rPr>
              <a:t>זיך</a:t>
            </a:r>
            <a:r>
              <a:rPr lang="he-IL" b="1" dirty="0">
                <a:solidFill>
                  <a:schemeClr val="tx1"/>
                </a:solidFill>
                <a:cs typeface="+mj-cs"/>
              </a:rPr>
              <a:t> </a:t>
            </a:r>
            <a:r>
              <a:rPr lang="he-IL" b="1" dirty="0" err="1">
                <a:solidFill>
                  <a:schemeClr val="tx1"/>
                </a:solidFill>
                <a:cs typeface="+mj-cs"/>
              </a:rPr>
              <a:t>נישט</a:t>
            </a:r>
            <a:r>
              <a:rPr lang="he-IL" b="1" dirty="0">
                <a:solidFill>
                  <a:schemeClr val="tx1"/>
                </a:solidFill>
                <a:cs typeface="+mj-cs"/>
              </a:rPr>
              <a:t> רירן. </a:t>
            </a:r>
            <a:r>
              <a:rPr lang="he-IL" b="1" dirty="0" err="1" smtClean="0">
                <a:solidFill>
                  <a:schemeClr val="tx1"/>
                </a:solidFill>
                <a:cs typeface="+mj-cs"/>
              </a:rPr>
              <a:t>אויסער</a:t>
            </a:r>
            <a:r>
              <a:rPr lang="he-IL" b="1" dirty="0" smtClean="0">
                <a:solidFill>
                  <a:schemeClr val="tx1"/>
                </a:solidFill>
                <a:cs typeface="+mj-cs"/>
              </a:rPr>
              <a:t> </a:t>
            </a:r>
            <a:r>
              <a:rPr lang="he-IL" b="1" dirty="0" err="1">
                <a:solidFill>
                  <a:schemeClr val="tx1"/>
                </a:solidFill>
                <a:cs typeface="+mj-cs"/>
              </a:rPr>
              <a:t>דעם</a:t>
            </a:r>
            <a:r>
              <a:rPr lang="he-IL" b="1" dirty="0">
                <a:solidFill>
                  <a:schemeClr val="tx1"/>
                </a:solidFill>
                <a:cs typeface="+mj-cs"/>
              </a:rPr>
              <a:t> </a:t>
            </a:r>
            <a:r>
              <a:rPr lang="he-IL" b="1" dirty="0" err="1" smtClean="0">
                <a:solidFill>
                  <a:schemeClr val="tx1"/>
                </a:solidFill>
                <a:cs typeface="+mj-cs"/>
              </a:rPr>
              <a:t>וועט</a:t>
            </a:r>
            <a:r>
              <a:rPr lang="he-IL" b="1" dirty="0" smtClean="0">
                <a:solidFill>
                  <a:schemeClr val="tx1"/>
                </a:solidFill>
                <a:cs typeface="+mj-cs"/>
              </a:rPr>
              <a:t> </a:t>
            </a:r>
            <a:r>
              <a:rPr lang="he-IL" b="1" dirty="0">
                <a:solidFill>
                  <a:schemeClr val="tx1"/>
                </a:solidFill>
                <a:cs typeface="+mj-cs"/>
              </a:rPr>
              <a:t>איר </a:t>
            </a:r>
            <a:r>
              <a:rPr lang="he-IL" b="1" dirty="0" err="1">
                <a:solidFill>
                  <a:schemeClr val="tx1"/>
                </a:solidFill>
                <a:cs typeface="+mj-cs"/>
              </a:rPr>
              <a:t>הערן</a:t>
            </a:r>
            <a:endParaRPr lang="he-IL" b="1" dirty="0">
              <a:solidFill>
                <a:schemeClr val="tx1"/>
              </a:solidFill>
              <a:cs typeface="+mj-cs"/>
            </a:endParaRPr>
          </a:p>
          <a:p>
            <a:pPr algn="ctr"/>
            <a:r>
              <a:rPr lang="he-IL" b="1" dirty="0" err="1">
                <a:solidFill>
                  <a:schemeClr val="tx1"/>
                </a:solidFill>
                <a:cs typeface="+mj-cs"/>
              </a:rPr>
              <a:t>אַזא</a:t>
            </a:r>
            <a:r>
              <a:rPr lang="he-IL" b="1" dirty="0">
                <a:solidFill>
                  <a:schemeClr val="tx1"/>
                </a:solidFill>
                <a:cs typeface="+mj-cs"/>
              </a:rPr>
              <a:t>ַ </a:t>
            </a:r>
            <a:r>
              <a:rPr lang="he-IL" b="1" dirty="0" err="1">
                <a:solidFill>
                  <a:schemeClr val="tx1"/>
                </a:solidFill>
                <a:cs typeface="+mj-cs"/>
              </a:rPr>
              <a:t>טומל</a:t>
            </a:r>
            <a:r>
              <a:rPr lang="he-IL" b="1" dirty="0">
                <a:solidFill>
                  <a:schemeClr val="tx1"/>
                </a:solidFill>
                <a:cs typeface="+mj-cs"/>
              </a:rPr>
              <a:t>, אַז </a:t>
            </a:r>
            <a:r>
              <a:rPr lang="he-IL" b="1" dirty="0" err="1">
                <a:solidFill>
                  <a:schemeClr val="tx1"/>
                </a:solidFill>
                <a:cs typeface="+mj-cs"/>
              </a:rPr>
              <a:t>אײַער</a:t>
            </a:r>
            <a:r>
              <a:rPr lang="he-IL" b="1" dirty="0">
                <a:solidFill>
                  <a:schemeClr val="tx1"/>
                </a:solidFill>
                <a:cs typeface="+mj-cs"/>
              </a:rPr>
              <a:t> </a:t>
            </a:r>
            <a:r>
              <a:rPr lang="he-IL" b="1" dirty="0" err="1" smtClean="0">
                <a:solidFill>
                  <a:schemeClr val="tx1"/>
                </a:solidFill>
                <a:cs typeface="+mj-cs"/>
              </a:rPr>
              <a:t>קאָפ</a:t>
            </a:r>
            <a:r>
              <a:rPr lang="he-IL" b="1" dirty="0" smtClean="0">
                <a:solidFill>
                  <a:schemeClr val="tx1"/>
                </a:solidFill>
                <a:cs typeface="+mj-cs"/>
              </a:rPr>
              <a:t>ּ </a:t>
            </a:r>
            <a:r>
              <a:rPr lang="he-IL" b="1" dirty="0" err="1" smtClean="0">
                <a:solidFill>
                  <a:schemeClr val="tx1"/>
                </a:solidFill>
                <a:cs typeface="+mj-cs"/>
              </a:rPr>
              <a:t>וועט</a:t>
            </a:r>
            <a:r>
              <a:rPr lang="he-IL" b="1" dirty="0" smtClean="0">
                <a:solidFill>
                  <a:schemeClr val="tx1"/>
                </a:solidFill>
                <a:cs typeface="+mj-cs"/>
              </a:rPr>
              <a:t> </a:t>
            </a:r>
            <a:r>
              <a:rPr lang="he-IL" b="1" dirty="0" err="1">
                <a:solidFill>
                  <a:schemeClr val="tx1"/>
                </a:solidFill>
                <a:cs typeface="+mj-cs"/>
              </a:rPr>
              <a:t>אַזש</a:t>
            </a:r>
            <a:r>
              <a:rPr lang="he-IL" b="1" dirty="0">
                <a:solidFill>
                  <a:schemeClr val="tx1"/>
                </a:solidFill>
                <a:cs typeface="+mj-cs"/>
              </a:rPr>
              <a:t> </a:t>
            </a:r>
            <a:r>
              <a:rPr lang="he-IL" b="1" dirty="0" err="1">
                <a:solidFill>
                  <a:schemeClr val="tx1"/>
                </a:solidFill>
                <a:cs typeface="+mj-cs"/>
              </a:rPr>
              <a:t>פּלאַצן</a:t>
            </a:r>
            <a:r>
              <a:rPr lang="he-IL" b="1" dirty="0">
                <a:solidFill>
                  <a:schemeClr val="tx1"/>
                </a:solidFill>
                <a:cs typeface="+mj-cs"/>
              </a:rPr>
              <a:t>. </a:t>
            </a:r>
            <a:r>
              <a:rPr lang="he-IL" b="1" dirty="0" err="1" smtClean="0">
                <a:solidFill>
                  <a:schemeClr val="tx1"/>
                </a:solidFill>
                <a:cs typeface="+mj-cs"/>
              </a:rPr>
              <a:t>אַזוי</a:t>
            </a:r>
            <a:endParaRPr lang="he-IL" b="1" dirty="0">
              <a:solidFill>
                <a:schemeClr val="tx1"/>
              </a:solidFill>
              <a:cs typeface="+mj-cs"/>
            </a:endParaRPr>
          </a:p>
          <a:p>
            <a:pPr algn="ctr"/>
            <a:r>
              <a:rPr lang="he-IL" b="1" dirty="0" err="1">
                <a:solidFill>
                  <a:schemeClr val="tx1"/>
                </a:solidFill>
                <a:cs typeface="+mj-cs"/>
              </a:rPr>
              <a:t>מוזט</a:t>
            </a:r>
            <a:r>
              <a:rPr lang="he-IL" b="1" dirty="0">
                <a:solidFill>
                  <a:schemeClr val="tx1"/>
                </a:solidFill>
                <a:cs typeface="+mj-cs"/>
              </a:rPr>
              <a:t> איר </a:t>
            </a:r>
            <a:r>
              <a:rPr lang="he-IL" b="1" dirty="0" err="1">
                <a:solidFill>
                  <a:schemeClr val="tx1"/>
                </a:solidFill>
                <a:cs typeface="+mj-cs"/>
              </a:rPr>
              <a:t>ליגן</a:t>
            </a:r>
            <a:r>
              <a:rPr lang="he-IL" b="1" dirty="0">
                <a:solidFill>
                  <a:schemeClr val="tx1"/>
                </a:solidFill>
                <a:cs typeface="+mj-cs"/>
              </a:rPr>
              <a:t> אַ </a:t>
            </a:r>
            <a:r>
              <a:rPr lang="he-IL" b="1" dirty="0" err="1">
                <a:solidFill>
                  <a:schemeClr val="tx1"/>
                </a:solidFill>
                <a:cs typeface="+mj-cs"/>
              </a:rPr>
              <a:t>האַלבע</a:t>
            </a:r>
            <a:r>
              <a:rPr lang="he-IL" b="1" dirty="0">
                <a:solidFill>
                  <a:schemeClr val="tx1"/>
                </a:solidFill>
                <a:cs typeface="+mj-cs"/>
              </a:rPr>
              <a:t> שעה </a:t>
            </a:r>
            <a:r>
              <a:rPr lang="he-IL" b="1" dirty="0" err="1">
                <a:solidFill>
                  <a:schemeClr val="tx1"/>
                </a:solidFill>
                <a:cs typeface="+mj-cs"/>
              </a:rPr>
              <a:t>אָדער</a:t>
            </a:r>
            <a:r>
              <a:rPr lang="he-IL" b="1" dirty="0">
                <a:solidFill>
                  <a:schemeClr val="tx1"/>
                </a:solidFill>
                <a:cs typeface="+mj-cs"/>
              </a:rPr>
              <a:t> מער.</a:t>
            </a:r>
            <a:endParaRPr lang="he-IL" dirty="0">
              <a:solidFill>
                <a:schemeClr val="tx1"/>
              </a:solidFill>
              <a:cs typeface="+mj-cs"/>
            </a:endParaRPr>
          </a:p>
        </p:txBody>
      </p:sp>
      <p:cxnSp>
        <p:nvCxnSpPr>
          <p:cNvPr id="17" name="מחבר ישר 16"/>
          <p:cNvCxnSpPr/>
          <p:nvPr/>
        </p:nvCxnSpPr>
        <p:spPr>
          <a:xfrm>
            <a:off x="6261463" y="0"/>
            <a:ext cx="34834" cy="6858000"/>
          </a:xfrm>
          <a:prstGeom prst="line">
            <a:avLst/>
          </a:prstGeom>
        </p:spPr>
        <p:style>
          <a:lnRef idx="3">
            <a:schemeClr val="dk1"/>
          </a:lnRef>
          <a:fillRef idx="0">
            <a:schemeClr val="dk1"/>
          </a:fillRef>
          <a:effectRef idx="2">
            <a:schemeClr val="dk1"/>
          </a:effectRef>
          <a:fontRef idx="minor">
            <a:schemeClr val="tx1"/>
          </a:fontRef>
        </p:style>
      </p:cxnSp>
      <p:sp>
        <p:nvSpPr>
          <p:cNvPr id="25" name="הסבר אליפטי 24"/>
          <p:cNvSpPr/>
          <p:nvPr/>
        </p:nvSpPr>
        <p:spPr>
          <a:xfrm>
            <a:off x="592651" y="3249"/>
            <a:ext cx="4273929" cy="4196766"/>
          </a:xfrm>
          <a:prstGeom prst="wedgeEllipseCallout">
            <a:avLst>
              <a:gd name="adj1" fmla="val 63037"/>
              <a:gd name="adj2" fmla="val -5165"/>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רופא:</a:t>
            </a:r>
            <a:r>
              <a:rPr lang="he-IL" b="1" dirty="0">
                <a:cs typeface="+mj-cs"/>
              </a:rPr>
              <a:t> אז ככה – משכיבים אותך על מיטה צרה ודוחפים</a:t>
            </a:r>
          </a:p>
          <a:p>
            <a:pPr algn="ctr"/>
            <a:r>
              <a:rPr lang="he-IL" b="1" dirty="0">
                <a:cs typeface="+mj-cs"/>
              </a:rPr>
              <a:t>אותך לתוך מכונה ארוכה, נמוכה, צרה וחצי</a:t>
            </a:r>
          </a:p>
          <a:p>
            <a:pPr algn="ctr"/>
            <a:r>
              <a:rPr lang="he-IL" b="1" dirty="0">
                <a:cs typeface="+mj-cs"/>
              </a:rPr>
              <a:t>סגורה. שם עלייך לשכב בשקט, לגמרי פאסיבית.</a:t>
            </a:r>
          </a:p>
          <a:p>
            <a:pPr algn="ctr"/>
            <a:r>
              <a:rPr lang="he-IL" b="1" dirty="0">
                <a:cs typeface="+mj-cs"/>
              </a:rPr>
              <a:t>אינך יכולה לדבר או לזוז. בנוסף תשמעי שם רעש</a:t>
            </a:r>
          </a:p>
          <a:p>
            <a:pPr algn="ctr"/>
            <a:r>
              <a:rPr lang="he-IL" b="1" dirty="0">
                <a:cs typeface="+mj-cs"/>
              </a:rPr>
              <a:t>מחריש אוזניים שכמעט יפוצץ לך את הראש. כך</a:t>
            </a:r>
          </a:p>
          <a:p>
            <a:pPr algn="ctr"/>
            <a:r>
              <a:rPr lang="he-IL" b="1" dirty="0">
                <a:cs typeface="+mj-cs"/>
              </a:rPr>
              <a:t>עלייך להישאר כחצי שעה או יותר. </a:t>
            </a:r>
          </a:p>
        </p:txBody>
      </p:sp>
      <p:sp>
        <p:nvSpPr>
          <p:cNvPr id="27" name="הסבר אליפטי 26"/>
          <p:cNvSpPr/>
          <p:nvPr/>
        </p:nvSpPr>
        <p:spPr>
          <a:xfrm>
            <a:off x="434065" y="5075971"/>
            <a:ext cx="3373779" cy="1412966"/>
          </a:xfrm>
          <a:prstGeom prst="wedgeEllipseCallout">
            <a:avLst>
              <a:gd name="adj1" fmla="val 65500"/>
              <a:gd name="adj2" fmla="val -27033"/>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FF0000"/>
                </a:solidFill>
                <a:cs typeface="+mj-cs"/>
              </a:rPr>
              <a:t>אישה:</a:t>
            </a:r>
            <a:r>
              <a:rPr lang="he-IL" b="1" dirty="0">
                <a:solidFill>
                  <a:schemeClr val="tx1"/>
                </a:solidFill>
                <a:cs typeface="+mj-cs"/>
              </a:rPr>
              <a:t> וכמה </a:t>
            </a:r>
            <a:r>
              <a:rPr lang="he-IL" b="1" dirty="0" err="1">
                <a:solidFill>
                  <a:schemeClr val="tx1"/>
                </a:solidFill>
                <a:cs typeface="+mj-cs"/>
              </a:rPr>
              <a:t>מאראיים</a:t>
            </a:r>
            <a:r>
              <a:rPr lang="he-IL" b="1" dirty="0">
                <a:solidFill>
                  <a:schemeClr val="tx1"/>
                </a:solidFill>
                <a:cs typeface="+mj-cs"/>
              </a:rPr>
              <a:t> כאלה אצטרך?</a:t>
            </a:r>
          </a:p>
        </p:txBody>
      </p:sp>
      <p:pic>
        <p:nvPicPr>
          <p:cNvPr id="12" name="תמונה 11"/>
          <p:cNvPicPr>
            <a:picLocks noChangeAspect="1"/>
          </p:cNvPicPr>
          <p:nvPr/>
        </p:nvPicPr>
        <p:blipFill>
          <a:blip r:embed="rId2"/>
          <a:stretch>
            <a:fillRect/>
          </a:stretch>
        </p:blipFill>
        <p:spPr>
          <a:xfrm>
            <a:off x="4993275" y="694162"/>
            <a:ext cx="1095392" cy="2183895"/>
          </a:xfrm>
          <a:prstGeom prst="rect">
            <a:avLst/>
          </a:prstGeom>
        </p:spPr>
      </p:pic>
      <p:pic>
        <p:nvPicPr>
          <p:cNvPr id="13" name="תמונה 12"/>
          <p:cNvPicPr>
            <a:picLocks noChangeAspect="1"/>
          </p:cNvPicPr>
          <p:nvPr/>
        </p:nvPicPr>
        <p:blipFill>
          <a:blip r:embed="rId3"/>
          <a:stretch>
            <a:fillRect/>
          </a:stretch>
        </p:blipFill>
        <p:spPr>
          <a:xfrm>
            <a:off x="10506251" y="4617274"/>
            <a:ext cx="1421471" cy="1964756"/>
          </a:xfrm>
          <a:prstGeom prst="rect">
            <a:avLst/>
          </a:prstGeom>
        </p:spPr>
      </p:pic>
      <p:pic>
        <p:nvPicPr>
          <p:cNvPr id="14" name="תמונה 13"/>
          <p:cNvPicPr>
            <a:picLocks noChangeAspect="1"/>
          </p:cNvPicPr>
          <p:nvPr/>
        </p:nvPicPr>
        <p:blipFill>
          <a:blip r:embed="rId3"/>
          <a:stretch>
            <a:fillRect/>
          </a:stretch>
        </p:blipFill>
        <p:spPr>
          <a:xfrm>
            <a:off x="4667196" y="4617274"/>
            <a:ext cx="1421471" cy="1964756"/>
          </a:xfrm>
          <a:prstGeom prst="rect">
            <a:avLst/>
          </a:prstGeom>
        </p:spPr>
      </p:pic>
      <p:pic>
        <p:nvPicPr>
          <p:cNvPr id="15" name="תמונה 14"/>
          <p:cNvPicPr>
            <a:picLocks noChangeAspect="1"/>
          </p:cNvPicPr>
          <p:nvPr/>
        </p:nvPicPr>
        <p:blipFill>
          <a:blip r:embed="rId4"/>
          <a:stretch>
            <a:fillRect/>
          </a:stretch>
        </p:blipFill>
        <p:spPr>
          <a:xfrm>
            <a:off x="10415758" y="945389"/>
            <a:ext cx="1602456" cy="2158035"/>
          </a:xfrm>
          <a:prstGeom prst="rect">
            <a:avLst/>
          </a:prstGeom>
        </p:spPr>
      </p:pic>
      <p:pic>
        <p:nvPicPr>
          <p:cNvPr id="2" name="תמונה 1"/>
          <p:cNvPicPr>
            <a:picLocks noChangeAspect="1"/>
          </p:cNvPicPr>
          <p:nvPr/>
        </p:nvPicPr>
        <p:blipFill>
          <a:blip r:embed="rId5"/>
          <a:stretch>
            <a:fillRect/>
          </a:stretch>
        </p:blipFill>
        <p:spPr>
          <a:xfrm rot="614676">
            <a:off x="-125954" y="3489322"/>
            <a:ext cx="2087459" cy="1610522"/>
          </a:xfrm>
          <a:prstGeom prst="rect">
            <a:avLst/>
          </a:prstGeom>
        </p:spPr>
      </p:pic>
    </p:spTree>
    <p:extLst>
      <p:ext uri="{BB962C8B-B14F-4D97-AF65-F5344CB8AC3E}">
        <p14:creationId xmlns:p14="http://schemas.microsoft.com/office/powerpoint/2010/main" val="3716635400"/>
      </p:ext>
    </p:extLst>
  </p:cSld>
  <p:clrMapOvr>
    <a:masterClrMapping/>
  </p:clrMapOvr>
  <p:transition spd="slow">
    <p:cover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הסבר אליפטי 5"/>
          <p:cNvSpPr/>
          <p:nvPr/>
        </p:nvSpPr>
        <p:spPr>
          <a:xfrm>
            <a:off x="6900046" y="208724"/>
            <a:ext cx="3573778" cy="1715869"/>
          </a:xfrm>
          <a:prstGeom prst="wedgeEllipseCallout">
            <a:avLst>
              <a:gd name="adj1" fmla="val 59918"/>
              <a:gd name="adj2" fmla="val -3677"/>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sz="1600" b="1" dirty="0">
                <a:solidFill>
                  <a:srgbClr val="0070C0"/>
                </a:solidFill>
                <a:cs typeface="+mj-cs"/>
              </a:rPr>
              <a:t>דאָקטער:</a:t>
            </a:r>
            <a:r>
              <a:rPr lang="he-IL" sz="1600" b="1" dirty="0">
                <a:cs typeface="+mj-cs"/>
              </a:rPr>
              <a:t> פֿאַר </a:t>
            </a:r>
            <a:r>
              <a:rPr lang="he-IL" sz="1600" b="1" dirty="0" err="1">
                <a:cs typeface="+mj-cs"/>
              </a:rPr>
              <a:t>אַלע</a:t>
            </a:r>
            <a:r>
              <a:rPr lang="he-IL" sz="1600" b="1" dirty="0">
                <a:cs typeface="+mj-cs"/>
              </a:rPr>
              <a:t> </a:t>
            </a:r>
            <a:r>
              <a:rPr lang="he-IL" sz="1600" b="1" dirty="0" err="1">
                <a:cs typeface="+mj-cs"/>
              </a:rPr>
              <a:t>אײַערע</a:t>
            </a:r>
            <a:r>
              <a:rPr lang="he-IL" sz="1600" b="1" dirty="0">
                <a:cs typeface="+mj-cs"/>
              </a:rPr>
              <a:t> </a:t>
            </a:r>
            <a:r>
              <a:rPr lang="he-IL" sz="1600" b="1" dirty="0" err="1">
                <a:cs typeface="+mj-cs"/>
              </a:rPr>
              <a:t>װײטיקן</a:t>
            </a:r>
            <a:r>
              <a:rPr lang="he-IL" sz="1600" b="1" dirty="0">
                <a:cs typeface="+mj-cs"/>
              </a:rPr>
              <a:t> – </a:t>
            </a:r>
            <a:r>
              <a:rPr lang="he-IL" sz="1600" b="1" dirty="0" err="1">
                <a:cs typeface="+mj-cs"/>
              </a:rPr>
              <a:t>זײער</a:t>
            </a:r>
            <a:r>
              <a:rPr lang="he-IL" sz="1600" b="1" dirty="0">
                <a:cs typeface="+mj-cs"/>
              </a:rPr>
              <a:t> פֿיל.</a:t>
            </a:r>
          </a:p>
        </p:txBody>
      </p:sp>
      <p:sp>
        <p:nvSpPr>
          <p:cNvPr id="9" name="הסבר אליפטי 8"/>
          <p:cNvSpPr/>
          <p:nvPr/>
        </p:nvSpPr>
        <p:spPr>
          <a:xfrm>
            <a:off x="6278880" y="2493789"/>
            <a:ext cx="3238218" cy="1311610"/>
          </a:xfrm>
          <a:prstGeom prst="wedgeEllipseCallout">
            <a:avLst>
              <a:gd name="adj1" fmla="val 66426"/>
              <a:gd name="adj2" fmla="val 4855"/>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sz="1600" b="1" dirty="0" err="1">
                <a:solidFill>
                  <a:srgbClr val="FF0000"/>
                </a:solidFill>
                <a:cs typeface="+mj-cs"/>
              </a:rPr>
              <a:t>פֿרױ</a:t>
            </a:r>
            <a:r>
              <a:rPr lang="he-IL" sz="1600" b="1" dirty="0">
                <a:solidFill>
                  <a:srgbClr val="FF0000"/>
                </a:solidFill>
                <a:cs typeface="+mj-cs"/>
              </a:rPr>
              <a:t>: </a:t>
            </a:r>
            <a:r>
              <a:rPr lang="he-IL" sz="1600" b="1" dirty="0" err="1">
                <a:solidFill>
                  <a:schemeClr val="tx1"/>
                </a:solidFill>
                <a:cs typeface="+mj-cs"/>
              </a:rPr>
              <a:t>איז</a:t>
            </a:r>
            <a:r>
              <a:rPr lang="he-IL" sz="1600" b="1" dirty="0">
                <a:solidFill>
                  <a:schemeClr val="tx1"/>
                </a:solidFill>
                <a:cs typeface="+mj-cs"/>
              </a:rPr>
              <a:t> </a:t>
            </a:r>
            <a:r>
              <a:rPr lang="he-IL" sz="1600" b="1" dirty="0" err="1">
                <a:solidFill>
                  <a:schemeClr val="tx1"/>
                </a:solidFill>
                <a:cs typeface="+mj-cs"/>
              </a:rPr>
              <a:t>װאָס</a:t>
            </a:r>
            <a:r>
              <a:rPr lang="he-IL" sz="1600" b="1" dirty="0">
                <a:solidFill>
                  <a:schemeClr val="tx1"/>
                </a:solidFill>
                <a:cs typeface="+mj-cs"/>
              </a:rPr>
              <a:t> </a:t>
            </a:r>
            <a:r>
              <a:rPr lang="he-IL" sz="1600" b="1" dirty="0" err="1">
                <a:solidFill>
                  <a:schemeClr val="tx1"/>
                </a:solidFill>
                <a:cs typeface="+mj-cs"/>
              </a:rPr>
              <a:t>זשע</a:t>
            </a:r>
            <a:r>
              <a:rPr lang="he-IL" sz="1600" b="1" dirty="0">
                <a:solidFill>
                  <a:schemeClr val="tx1"/>
                </a:solidFill>
                <a:cs typeface="+mj-cs"/>
              </a:rPr>
              <a:t> </a:t>
            </a:r>
            <a:r>
              <a:rPr lang="he-IL" sz="1600" b="1" dirty="0" err="1">
                <a:solidFill>
                  <a:schemeClr val="tx1"/>
                </a:solidFill>
                <a:cs typeface="+mj-cs"/>
              </a:rPr>
              <a:t>איז</a:t>
            </a:r>
            <a:r>
              <a:rPr lang="he-IL" sz="1600" b="1" dirty="0">
                <a:solidFill>
                  <a:schemeClr val="tx1"/>
                </a:solidFill>
                <a:cs typeface="+mj-cs"/>
              </a:rPr>
              <a:t> </a:t>
            </a:r>
            <a:r>
              <a:rPr lang="he-IL" sz="1600" b="1" dirty="0" err="1">
                <a:solidFill>
                  <a:schemeClr val="tx1"/>
                </a:solidFill>
                <a:cs typeface="+mj-cs"/>
              </a:rPr>
              <a:t>אײַער</a:t>
            </a:r>
            <a:r>
              <a:rPr lang="he-IL" sz="1600" b="1" dirty="0">
                <a:solidFill>
                  <a:schemeClr val="tx1"/>
                </a:solidFill>
                <a:cs typeface="+mj-cs"/>
              </a:rPr>
              <a:t> עצה, דאָקטער?</a:t>
            </a:r>
            <a:endParaRPr lang="he-IL" sz="1600" dirty="0">
              <a:solidFill>
                <a:schemeClr val="tx1"/>
              </a:solidFill>
              <a:cs typeface="+mj-cs"/>
            </a:endParaRPr>
          </a:p>
        </p:txBody>
      </p:sp>
      <p:sp>
        <p:nvSpPr>
          <p:cNvPr id="11" name="הסבר אליפטי 10"/>
          <p:cNvSpPr/>
          <p:nvPr/>
        </p:nvSpPr>
        <p:spPr>
          <a:xfrm rot="21034034">
            <a:off x="6238174" y="4550598"/>
            <a:ext cx="3607710" cy="1665101"/>
          </a:xfrm>
          <a:prstGeom prst="wedgeEllipseCallout">
            <a:avLst>
              <a:gd name="adj1" fmla="val 62234"/>
              <a:gd name="adj2" fmla="val 20662"/>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sz="1600" b="1" dirty="0">
                <a:solidFill>
                  <a:srgbClr val="0070C0"/>
                </a:solidFill>
                <a:cs typeface="+mj-cs"/>
              </a:rPr>
              <a:t>דאָקטער:</a:t>
            </a:r>
            <a:r>
              <a:rPr lang="he-IL" sz="1600" b="1" dirty="0">
                <a:solidFill>
                  <a:schemeClr val="tx1"/>
                </a:solidFill>
                <a:cs typeface="+mj-cs"/>
              </a:rPr>
              <a:t> </a:t>
            </a:r>
            <a:r>
              <a:rPr lang="he-IL" sz="1600" b="1" dirty="0" err="1">
                <a:solidFill>
                  <a:schemeClr val="tx1"/>
                </a:solidFill>
                <a:cs typeface="+mj-cs"/>
              </a:rPr>
              <a:t>מײַן</a:t>
            </a:r>
            <a:r>
              <a:rPr lang="he-IL" sz="1600" b="1" dirty="0">
                <a:solidFill>
                  <a:schemeClr val="tx1"/>
                </a:solidFill>
                <a:cs typeface="+mj-cs"/>
              </a:rPr>
              <a:t> עצה </a:t>
            </a:r>
            <a:r>
              <a:rPr lang="he-IL" sz="1600" b="1" dirty="0" err="1">
                <a:solidFill>
                  <a:schemeClr val="tx1"/>
                </a:solidFill>
                <a:cs typeface="+mj-cs"/>
              </a:rPr>
              <a:t>איז</a:t>
            </a:r>
            <a:r>
              <a:rPr lang="he-IL" sz="1600" b="1" dirty="0">
                <a:solidFill>
                  <a:schemeClr val="tx1"/>
                </a:solidFill>
                <a:cs typeface="+mj-cs"/>
              </a:rPr>
              <a:t>, איר </a:t>
            </a:r>
            <a:r>
              <a:rPr lang="he-IL" sz="1600" b="1" dirty="0" err="1">
                <a:solidFill>
                  <a:schemeClr val="tx1"/>
                </a:solidFill>
                <a:cs typeface="+mj-cs"/>
              </a:rPr>
              <a:t>זאָלט</a:t>
            </a:r>
            <a:r>
              <a:rPr lang="he-IL" sz="1600" b="1" dirty="0">
                <a:solidFill>
                  <a:schemeClr val="tx1"/>
                </a:solidFill>
                <a:cs typeface="+mj-cs"/>
              </a:rPr>
              <a:t> פֿאָרן צום </a:t>
            </a:r>
            <a:r>
              <a:rPr lang="he-IL" sz="1600" b="1" dirty="0" err="1">
                <a:solidFill>
                  <a:schemeClr val="tx1"/>
                </a:solidFill>
                <a:cs typeface="+mj-cs"/>
              </a:rPr>
              <a:t>ים־המלח</a:t>
            </a:r>
            <a:r>
              <a:rPr lang="he-IL" sz="1600" b="1" dirty="0">
                <a:solidFill>
                  <a:schemeClr val="tx1"/>
                </a:solidFill>
                <a:cs typeface="+mj-cs"/>
              </a:rPr>
              <a:t>. </a:t>
            </a:r>
            <a:r>
              <a:rPr lang="he-IL" sz="1600" b="1" dirty="0" err="1">
                <a:solidFill>
                  <a:schemeClr val="tx1"/>
                </a:solidFill>
                <a:cs typeface="+mj-cs"/>
              </a:rPr>
              <a:t>דאָרט</a:t>
            </a:r>
            <a:endParaRPr lang="he-IL" sz="1600" b="1" dirty="0">
              <a:solidFill>
                <a:schemeClr val="tx1"/>
              </a:solidFill>
              <a:cs typeface="+mj-cs"/>
            </a:endParaRPr>
          </a:p>
          <a:p>
            <a:pPr algn="ctr"/>
            <a:r>
              <a:rPr lang="he-IL" sz="1600" b="1" dirty="0" err="1">
                <a:solidFill>
                  <a:schemeClr val="tx1"/>
                </a:solidFill>
                <a:cs typeface="+mj-cs"/>
              </a:rPr>
              <a:t>װעט</a:t>
            </a:r>
            <a:r>
              <a:rPr lang="he-IL" sz="1600" b="1" dirty="0">
                <a:solidFill>
                  <a:schemeClr val="tx1"/>
                </a:solidFill>
                <a:cs typeface="+mj-cs"/>
              </a:rPr>
              <a:t> איר </a:t>
            </a:r>
            <a:r>
              <a:rPr lang="he-IL" sz="1600" b="1" dirty="0" err="1">
                <a:solidFill>
                  <a:schemeClr val="tx1"/>
                </a:solidFill>
                <a:cs typeface="+mj-cs"/>
              </a:rPr>
              <a:t>זיצן</a:t>
            </a:r>
            <a:r>
              <a:rPr lang="he-IL" sz="1600" b="1" dirty="0">
                <a:solidFill>
                  <a:schemeClr val="tx1"/>
                </a:solidFill>
                <a:cs typeface="+mj-cs"/>
              </a:rPr>
              <a:t> אין אַ </a:t>
            </a:r>
            <a:r>
              <a:rPr lang="he-IL" sz="1600" b="1" dirty="0" err="1">
                <a:solidFill>
                  <a:schemeClr val="tx1"/>
                </a:solidFill>
                <a:cs typeface="+mj-cs"/>
              </a:rPr>
              <a:t>הײסער</a:t>
            </a:r>
            <a:r>
              <a:rPr lang="he-IL" sz="1600" b="1" dirty="0">
                <a:solidFill>
                  <a:schemeClr val="tx1"/>
                </a:solidFill>
                <a:cs typeface="+mj-cs"/>
              </a:rPr>
              <a:t> באָד, </a:t>
            </a:r>
            <a:r>
              <a:rPr lang="he-IL" sz="1600" b="1" dirty="0" err="1">
                <a:solidFill>
                  <a:schemeClr val="tx1"/>
                </a:solidFill>
                <a:cs typeface="+mj-cs"/>
              </a:rPr>
              <a:t>זיך</a:t>
            </a:r>
            <a:r>
              <a:rPr lang="he-IL" sz="1600" b="1" dirty="0">
                <a:solidFill>
                  <a:schemeClr val="tx1"/>
                </a:solidFill>
                <a:cs typeface="+mj-cs"/>
              </a:rPr>
              <a:t> </a:t>
            </a:r>
            <a:r>
              <a:rPr lang="he-IL" sz="1600" b="1" dirty="0" err="1">
                <a:solidFill>
                  <a:schemeClr val="tx1"/>
                </a:solidFill>
                <a:cs typeface="+mj-cs"/>
              </a:rPr>
              <a:t>פֿאַרשמירן</a:t>
            </a:r>
            <a:endParaRPr lang="he-IL" sz="1600" b="1" dirty="0">
              <a:solidFill>
                <a:schemeClr val="tx1"/>
              </a:solidFill>
              <a:cs typeface="+mj-cs"/>
            </a:endParaRPr>
          </a:p>
          <a:p>
            <a:pPr algn="ctr"/>
            <a:r>
              <a:rPr lang="he-IL" sz="1600" b="1" dirty="0">
                <a:solidFill>
                  <a:schemeClr val="tx1"/>
                </a:solidFill>
                <a:cs typeface="+mj-cs"/>
              </a:rPr>
              <a:t>מיט </a:t>
            </a:r>
            <a:r>
              <a:rPr lang="he-IL" sz="1600" b="1" dirty="0" err="1" smtClean="0">
                <a:solidFill>
                  <a:schemeClr val="tx1"/>
                </a:solidFill>
                <a:cs typeface="+mj-cs"/>
              </a:rPr>
              <a:t>בלאָטע</a:t>
            </a:r>
            <a:r>
              <a:rPr lang="he-IL" sz="1600" b="1" dirty="0" smtClean="0">
                <a:solidFill>
                  <a:schemeClr val="tx1"/>
                </a:solidFill>
                <a:cs typeface="+mj-cs"/>
              </a:rPr>
              <a:t>.</a:t>
            </a:r>
            <a:endParaRPr lang="he-IL" sz="1600" dirty="0">
              <a:solidFill>
                <a:schemeClr val="tx1"/>
              </a:solidFill>
              <a:cs typeface="+mj-cs"/>
            </a:endParaRPr>
          </a:p>
        </p:txBody>
      </p:sp>
      <p:cxnSp>
        <p:nvCxnSpPr>
          <p:cNvPr id="17" name="מחבר ישר 16"/>
          <p:cNvCxnSpPr/>
          <p:nvPr/>
        </p:nvCxnSpPr>
        <p:spPr>
          <a:xfrm>
            <a:off x="6261463" y="0"/>
            <a:ext cx="34834" cy="6858000"/>
          </a:xfrm>
          <a:prstGeom prst="line">
            <a:avLst/>
          </a:prstGeom>
        </p:spPr>
        <p:style>
          <a:lnRef idx="3">
            <a:schemeClr val="dk1"/>
          </a:lnRef>
          <a:fillRef idx="0">
            <a:schemeClr val="dk1"/>
          </a:fillRef>
          <a:effectRef idx="2">
            <a:schemeClr val="dk1"/>
          </a:effectRef>
          <a:fontRef idx="minor">
            <a:schemeClr val="tx1"/>
          </a:fontRef>
        </p:style>
      </p:cxnSp>
      <p:sp>
        <p:nvSpPr>
          <p:cNvPr id="21" name="הסבר אליפטי 20"/>
          <p:cNvSpPr/>
          <p:nvPr/>
        </p:nvSpPr>
        <p:spPr>
          <a:xfrm>
            <a:off x="1654629" y="208725"/>
            <a:ext cx="3003166" cy="1506864"/>
          </a:xfrm>
          <a:prstGeom prst="wedgeEllipseCallout">
            <a:avLst>
              <a:gd name="adj1" fmla="val 60617"/>
              <a:gd name="adj2" fmla="val 1470"/>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sz="1600" b="1" dirty="0">
                <a:solidFill>
                  <a:srgbClr val="0070C0"/>
                </a:solidFill>
                <a:cs typeface="+mj-cs"/>
              </a:rPr>
              <a:t>רופא: </a:t>
            </a:r>
            <a:r>
              <a:rPr lang="he-IL" sz="1600" b="1" dirty="0">
                <a:solidFill>
                  <a:schemeClr val="tx1"/>
                </a:solidFill>
                <a:cs typeface="+mj-cs"/>
              </a:rPr>
              <a:t>עבור כול הכאבים שלך – הרבה.</a:t>
            </a:r>
          </a:p>
        </p:txBody>
      </p:sp>
      <p:sp>
        <p:nvSpPr>
          <p:cNvPr id="25" name="הסבר אליפטי 24"/>
          <p:cNvSpPr/>
          <p:nvPr/>
        </p:nvSpPr>
        <p:spPr>
          <a:xfrm>
            <a:off x="18605" y="2386518"/>
            <a:ext cx="3190929" cy="1184366"/>
          </a:xfrm>
          <a:prstGeom prst="wedgeEllipseCallout">
            <a:avLst>
              <a:gd name="adj1" fmla="val 65030"/>
              <a:gd name="adj2" fmla="val 5146"/>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sz="1600" b="1" dirty="0">
                <a:solidFill>
                  <a:srgbClr val="FF0000"/>
                </a:solidFill>
                <a:cs typeface="+mj-cs"/>
              </a:rPr>
              <a:t>אישה:</a:t>
            </a:r>
            <a:r>
              <a:rPr lang="he-IL" sz="1600" b="1" dirty="0">
                <a:solidFill>
                  <a:schemeClr val="tx1"/>
                </a:solidFill>
                <a:cs typeface="+mj-cs"/>
              </a:rPr>
              <a:t> אז מה אתה מציע דוקטור?</a:t>
            </a:r>
            <a:endParaRPr lang="he-IL" sz="1600" dirty="0">
              <a:solidFill>
                <a:schemeClr val="tx1"/>
              </a:solidFill>
              <a:cs typeface="+mj-cs"/>
            </a:endParaRPr>
          </a:p>
        </p:txBody>
      </p:sp>
      <p:sp>
        <p:nvSpPr>
          <p:cNvPr id="27" name="הסבר אליפטי 26"/>
          <p:cNvSpPr/>
          <p:nvPr/>
        </p:nvSpPr>
        <p:spPr>
          <a:xfrm>
            <a:off x="1703228" y="4908996"/>
            <a:ext cx="3401583" cy="1184366"/>
          </a:xfrm>
          <a:prstGeom prst="wedgeEllipseCallout">
            <a:avLst>
              <a:gd name="adj1" fmla="val 63743"/>
              <a:gd name="adj2" fmla="val -6619"/>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sz="1600" b="1" dirty="0">
                <a:solidFill>
                  <a:srgbClr val="0070C0"/>
                </a:solidFill>
                <a:cs typeface="+mj-cs"/>
              </a:rPr>
              <a:t>רופא: </a:t>
            </a:r>
            <a:r>
              <a:rPr lang="he-IL" sz="1600" b="1" dirty="0">
                <a:solidFill>
                  <a:schemeClr val="tx1"/>
                </a:solidFill>
                <a:cs typeface="+mj-cs"/>
              </a:rPr>
              <a:t>אני מציע שתיסעי לים המלח. שם תשבי באמבט</a:t>
            </a:r>
          </a:p>
          <a:p>
            <a:pPr algn="ctr"/>
            <a:r>
              <a:rPr lang="he-IL" sz="1600" b="1" dirty="0">
                <a:solidFill>
                  <a:schemeClr val="tx1"/>
                </a:solidFill>
                <a:cs typeface="+mj-cs"/>
              </a:rPr>
              <a:t>חם, תתמרחי בבוץ.</a:t>
            </a:r>
            <a:endParaRPr lang="he-IL" sz="1600" dirty="0">
              <a:solidFill>
                <a:schemeClr val="tx1"/>
              </a:solidFill>
              <a:cs typeface="+mj-cs"/>
            </a:endParaRPr>
          </a:p>
        </p:txBody>
      </p:sp>
      <p:pic>
        <p:nvPicPr>
          <p:cNvPr id="16" name="תמונה 15"/>
          <p:cNvPicPr>
            <a:picLocks noChangeAspect="1"/>
          </p:cNvPicPr>
          <p:nvPr/>
        </p:nvPicPr>
        <p:blipFill>
          <a:blip r:embed="rId2"/>
          <a:stretch>
            <a:fillRect/>
          </a:stretch>
        </p:blipFill>
        <p:spPr>
          <a:xfrm>
            <a:off x="5104875" y="202624"/>
            <a:ext cx="1095392" cy="2183895"/>
          </a:xfrm>
          <a:prstGeom prst="rect">
            <a:avLst/>
          </a:prstGeom>
        </p:spPr>
      </p:pic>
      <p:pic>
        <p:nvPicPr>
          <p:cNvPr id="19" name="תמונה 18"/>
          <p:cNvPicPr>
            <a:picLocks noChangeAspect="1"/>
          </p:cNvPicPr>
          <p:nvPr/>
        </p:nvPicPr>
        <p:blipFill>
          <a:blip r:embed="rId2"/>
          <a:stretch>
            <a:fillRect/>
          </a:stretch>
        </p:blipFill>
        <p:spPr>
          <a:xfrm>
            <a:off x="5135441" y="4575742"/>
            <a:ext cx="1095392" cy="2183895"/>
          </a:xfrm>
          <a:prstGeom prst="rect">
            <a:avLst/>
          </a:prstGeom>
        </p:spPr>
      </p:pic>
      <p:pic>
        <p:nvPicPr>
          <p:cNvPr id="20" name="תמונה 19"/>
          <p:cNvPicPr>
            <a:picLocks noChangeAspect="1"/>
          </p:cNvPicPr>
          <p:nvPr/>
        </p:nvPicPr>
        <p:blipFill>
          <a:blip r:embed="rId3"/>
          <a:stretch>
            <a:fillRect/>
          </a:stretch>
        </p:blipFill>
        <p:spPr>
          <a:xfrm>
            <a:off x="3533465" y="2446622"/>
            <a:ext cx="1421471" cy="1964756"/>
          </a:xfrm>
          <a:prstGeom prst="rect">
            <a:avLst/>
          </a:prstGeom>
        </p:spPr>
      </p:pic>
      <p:pic>
        <p:nvPicPr>
          <p:cNvPr id="23" name="תמונה 22"/>
          <p:cNvPicPr>
            <a:picLocks noChangeAspect="1"/>
          </p:cNvPicPr>
          <p:nvPr/>
        </p:nvPicPr>
        <p:blipFill>
          <a:blip r:embed="rId3"/>
          <a:stretch>
            <a:fillRect/>
          </a:stretch>
        </p:blipFill>
        <p:spPr>
          <a:xfrm>
            <a:off x="9787102" y="2536277"/>
            <a:ext cx="1421471" cy="1964756"/>
          </a:xfrm>
          <a:prstGeom prst="rect">
            <a:avLst/>
          </a:prstGeom>
        </p:spPr>
      </p:pic>
      <p:pic>
        <p:nvPicPr>
          <p:cNvPr id="2" name="תמונה 1"/>
          <p:cNvPicPr>
            <a:picLocks noChangeAspect="1"/>
          </p:cNvPicPr>
          <p:nvPr/>
        </p:nvPicPr>
        <p:blipFill>
          <a:blip r:embed="rId4"/>
          <a:stretch>
            <a:fillRect/>
          </a:stretch>
        </p:blipFill>
        <p:spPr>
          <a:xfrm rot="21085972">
            <a:off x="151016" y="5020913"/>
            <a:ext cx="2152862" cy="1431653"/>
          </a:xfrm>
          <a:prstGeom prst="rect">
            <a:avLst/>
          </a:prstGeom>
        </p:spPr>
      </p:pic>
      <p:pic>
        <p:nvPicPr>
          <p:cNvPr id="3" name="תמונה 2"/>
          <p:cNvPicPr>
            <a:picLocks noChangeAspect="1"/>
          </p:cNvPicPr>
          <p:nvPr/>
        </p:nvPicPr>
        <p:blipFill>
          <a:blip r:embed="rId5"/>
          <a:stretch>
            <a:fillRect/>
          </a:stretch>
        </p:blipFill>
        <p:spPr>
          <a:xfrm rot="1461997">
            <a:off x="8982675" y="5266822"/>
            <a:ext cx="1849230" cy="1230947"/>
          </a:xfrm>
          <a:prstGeom prst="rect">
            <a:avLst/>
          </a:prstGeom>
        </p:spPr>
      </p:pic>
      <p:pic>
        <p:nvPicPr>
          <p:cNvPr id="22" name="תמונה 21"/>
          <p:cNvPicPr>
            <a:picLocks noChangeAspect="1"/>
          </p:cNvPicPr>
          <p:nvPr/>
        </p:nvPicPr>
        <p:blipFill>
          <a:blip r:embed="rId6"/>
          <a:stretch>
            <a:fillRect/>
          </a:stretch>
        </p:blipFill>
        <p:spPr>
          <a:xfrm>
            <a:off x="10634611" y="4601602"/>
            <a:ext cx="1602456" cy="2158035"/>
          </a:xfrm>
          <a:prstGeom prst="rect">
            <a:avLst/>
          </a:prstGeom>
        </p:spPr>
      </p:pic>
      <p:pic>
        <p:nvPicPr>
          <p:cNvPr id="24" name="תמונה 23"/>
          <p:cNvPicPr>
            <a:picLocks noChangeAspect="1"/>
          </p:cNvPicPr>
          <p:nvPr/>
        </p:nvPicPr>
        <p:blipFill>
          <a:blip r:embed="rId6"/>
          <a:stretch>
            <a:fillRect/>
          </a:stretch>
        </p:blipFill>
        <p:spPr>
          <a:xfrm>
            <a:off x="10497837" y="371258"/>
            <a:ext cx="1602456" cy="2158035"/>
          </a:xfrm>
          <a:prstGeom prst="rect">
            <a:avLst/>
          </a:prstGeom>
        </p:spPr>
      </p:pic>
    </p:spTree>
    <p:extLst>
      <p:ext uri="{BB962C8B-B14F-4D97-AF65-F5344CB8AC3E}">
        <p14:creationId xmlns:p14="http://schemas.microsoft.com/office/powerpoint/2010/main" val="3392307870"/>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הסבר אליפטי 5"/>
          <p:cNvSpPr/>
          <p:nvPr/>
        </p:nvSpPr>
        <p:spPr>
          <a:xfrm>
            <a:off x="6552489" y="208725"/>
            <a:ext cx="4057815" cy="1184366"/>
          </a:xfrm>
          <a:prstGeom prst="wedgeEllipseCallout">
            <a:avLst>
              <a:gd name="adj1" fmla="val 59918"/>
              <a:gd name="adj2" fmla="val -3677"/>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sz="1600" b="1" dirty="0" err="1">
                <a:solidFill>
                  <a:srgbClr val="FF0000"/>
                </a:solidFill>
                <a:cs typeface="+mj-cs"/>
              </a:rPr>
              <a:t>פֿרױ</a:t>
            </a:r>
            <a:r>
              <a:rPr lang="he-IL" sz="1600" b="1" dirty="0">
                <a:solidFill>
                  <a:srgbClr val="FF0000"/>
                </a:solidFill>
                <a:cs typeface="+mj-cs"/>
              </a:rPr>
              <a:t>:</a:t>
            </a:r>
            <a:r>
              <a:rPr lang="he-IL" sz="1600" b="1" dirty="0">
                <a:solidFill>
                  <a:schemeClr val="tx1"/>
                </a:solidFill>
                <a:cs typeface="+mj-cs"/>
              </a:rPr>
              <a:t> מיט </a:t>
            </a:r>
            <a:r>
              <a:rPr lang="he-IL" sz="1600" b="1" dirty="0" err="1">
                <a:solidFill>
                  <a:schemeClr val="tx1"/>
                </a:solidFill>
                <a:cs typeface="+mj-cs"/>
              </a:rPr>
              <a:t>בלאָטע</a:t>
            </a:r>
            <a:r>
              <a:rPr lang="he-IL" sz="1600" b="1" dirty="0">
                <a:solidFill>
                  <a:schemeClr val="tx1"/>
                </a:solidFill>
                <a:cs typeface="+mj-cs"/>
              </a:rPr>
              <a:t>? </a:t>
            </a:r>
            <a:r>
              <a:rPr lang="he-IL" sz="1600" b="1" dirty="0" err="1">
                <a:solidFill>
                  <a:schemeClr val="tx1"/>
                </a:solidFill>
                <a:cs typeface="+mj-cs"/>
              </a:rPr>
              <a:t>בלאָטע</a:t>
            </a:r>
            <a:r>
              <a:rPr lang="he-IL" sz="1600" b="1" dirty="0">
                <a:solidFill>
                  <a:schemeClr val="tx1"/>
                </a:solidFill>
                <a:cs typeface="+mj-cs"/>
              </a:rPr>
              <a:t> האָב איך אין </a:t>
            </a:r>
            <a:r>
              <a:rPr lang="he-IL" sz="1600" b="1" dirty="0" err="1">
                <a:solidFill>
                  <a:schemeClr val="tx1"/>
                </a:solidFill>
                <a:cs typeface="+mj-cs"/>
              </a:rPr>
              <a:t>מײַן</a:t>
            </a:r>
            <a:r>
              <a:rPr lang="he-IL" sz="1600" b="1" dirty="0">
                <a:solidFill>
                  <a:schemeClr val="tx1"/>
                </a:solidFill>
                <a:cs typeface="+mj-cs"/>
              </a:rPr>
              <a:t> </a:t>
            </a:r>
            <a:r>
              <a:rPr lang="he-IL" sz="1600" b="1" dirty="0" err="1">
                <a:solidFill>
                  <a:schemeClr val="tx1"/>
                </a:solidFill>
                <a:cs typeface="+mj-cs"/>
              </a:rPr>
              <a:t>אײגן</a:t>
            </a:r>
            <a:endParaRPr lang="he-IL" sz="1600" b="1" dirty="0">
              <a:solidFill>
                <a:schemeClr val="tx1"/>
              </a:solidFill>
              <a:cs typeface="+mj-cs"/>
            </a:endParaRPr>
          </a:p>
          <a:p>
            <a:pPr algn="ctr"/>
            <a:r>
              <a:rPr lang="he-IL" sz="1600" b="1" dirty="0" err="1">
                <a:solidFill>
                  <a:schemeClr val="tx1"/>
                </a:solidFill>
                <a:cs typeface="+mj-cs"/>
              </a:rPr>
              <a:t>הױף</a:t>
            </a:r>
            <a:r>
              <a:rPr lang="he-IL" sz="1600" b="1" dirty="0">
                <a:solidFill>
                  <a:schemeClr val="tx1"/>
                </a:solidFill>
                <a:cs typeface="+mj-cs"/>
              </a:rPr>
              <a:t>.</a:t>
            </a:r>
          </a:p>
        </p:txBody>
      </p:sp>
      <p:sp>
        <p:nvSpPr>
          <p:cNvPr id="9" name="הסבר אליפטי 8"/>
          <p:cNvSpPr/>
          <p:nvPr/>
        </p:nvSpPr>
        <p:spPr>
          <a:xfrm>
            <a:off x="6548884" y="2141710"/>
            <a:ext cx="3238218" cy="1662194"/>
          </a:xfrm>
          <a:prstGeom prst="wedgeEllipseCallout">
            <a:avLst>
              <a:gd name="adj1" fmla="val 66426"/>
              <a:gd name="adj2" fmla="val 4855"/>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sz="1600" b="1" dirty="0">
                <a:solidFill>
                  <a:srgbClr val="0070C0"/>
                </a:solidFill>
                <a:cs typeface="+mj-cs"/>
              </a:rPr>
              <a:t>דאָקטער:</a:t>
            </a:r>
            <a:r>
              <a:rPr lang="he-IL" sz="1600" b="1" dirty="0">
                <a:solidFill>
                  <a:schemeClr val="tx1"/>
                </a:solidFill>
                <a:cs typeface="+mj-cs"/>
              </a:rPr>
              <a:t> </a:t>
            </a:r>
            <a:r>
              <a:rPr lang="he-IL" sz="1600" b="1" dirty="0" err="1">
                <a:solidFill>
                  <a:schemeClr val="tx1"/>
                </a:solidFill>
                <a:cs typeface="+mj-cs"/>
              </a:rPr>
              <a:t>נישט</a:t>
            </a:r>
            <a:r>
              <a:rPr lang="he-IL" sz="1600" b="1" dirty="0">
                <a:solidFill>
                  <a:schemeClr val="tx1"/>
                </a:solidFill>
                <a:cs typeface="+mj-cs"/>
              </a:rPr>
              <a:t> </a:t>
            </a:r>
            <a:r>
              <a:rPr lang="he-IL" sz="1600" b="1" dirty="0" err="1">
                <a:solidFill>
                  <a:schemeClr val="tx1"/>
                </a:solidFill>
                <a:cs typeface="+mj-cs"/>
              </a:rPr>
              <a:t>אַזא</a:t>
            </a:r>
            <a:r>
              <a:rPr lang="he-IL" sz="1600" b="1" dirty="0">
                <a:solidFill>
                  <a:schemeClr val="tx1"/>
                </a:solidFill>
                <a:cs typeface="+mj-cs"/>
              </a:rPr>
              <a:t>ַ מין </a:t>
            </a:r>
            <a:r>
              <a:rPr lang="he-IL" sz="1600" b="1" dirty="0" err="1">
                <a:solidFill>
                  <a:schemeClr val="tx1"/>
                </a:solidFill>
                <a:cs typeface="+mj-cs"/>
              </a:rPr>
              <a:t>בלאָטע</a:t>
            </a:r>
            <a:r>
              <a:rPr lang="he-IL" sz="1600" b="1" dirty="0">
                <a:solidFill>
                  <a:schemeClr val="tx1"/>
                </a:solidFill>
                <a:cs typeface="+mj-cs"/>
              </a:rPr>
              <a:t>. און </a:t>
            </a:r>
            <a:r>
              <a:rPr lang="he-IL" sz="1600" b="1" dirty="0" err="1">
                <a:solidFill>
                  <a:schemeClr val="tx1"/>
                </a:solidFill>
                <a:cs typeface="+mj-cs"/>
              </a:rPr>
              <a:t>אױסער</a:t>
            </a:r>
            <a:r>
              <a:rPr lang="he-IL" sz="1600" b="1" dirty="0">
                <a:solidFill>
                  <a:schemeClr val="tx1"/>
                </a:solidFill>
                <a:cs typeface="+mj-cs"/>
              </a:rPr>
              <a:t> </a:t>
            </a:r>
            <a:r>
              <a:rPr lang="he-IL" sz="1600" b="1" dirty="0" err="1">
                <a:solidFill>
                  <a:schemeClr val="tx1"/>
                </a:solidFill>
                <a:cs typeface="+mj-cs"/>
              </a:rPr>
              <a:t>דעם</a:t>
            </a:r>
            <a:r>
              <a:rPr lang="he-IL" sz="1600" b="1" dirty="0">
                <a:solidFill>
                  <a:schemeClr val="tx1"/>
                </a:solidFill>
                <a:cs typeface="+mj-cs"/>
              </a:rPr>
              <a:t> </a:t>
            </a:r>
            <a:r>
              <a:rPr lang="he-IL" sz="1600" b="1" dirty="0" err="1">
                <a:solidFill>
                  <a:schemeClr val="tx1"/>
                </a:solidFill>
                <a:cs typeface="+mj-cs"/>
              </a:rPr>
              <a:t>װעט</a:t>
            </a:r>
            <a:r>
              <a:rPr lang="he-IL" sz="1600" b="1" dirty="0">
                <a:solidFill>
                  <a:schemeClr val="tx1"/>
                </a:solidFill>
                <a:cs typeface="+mj-cs"/>
              </a:rPr>
              <a:t> איר</a:t>
            </a:r>
          </a:p>
          <a:p>
            <a:pPr algn="ctr"/>
            <a:r>
              <a:rPr lang="he-IL" sz="1600" b="1" dirty="0" err="1">
                <a:solidFill>
                  <a:schemeClr val="tx1"/>
                </a:solidFill>
                <a:cs typeface="+mj-cs"/>
              </a:rPr>
              <a:t>זיך</a:t>
            </a:r>
            <a:r>
              <a:rPr lang="he-IL" sz="1600" b="1" dirty="0">
                <a:solidFill>
                  <a:schemeClr val="tx1"/>
                </a:solidFill>
                <a:cs typeface="+mj-cs"/>
              </a:rPr>
              <a:t> </a:t>
            </a:r>
            <a:r>
              <a:rPr lang="he-IL" sz="1600" b="1" dirty="0" err="1">
                <a:solidFill>
                  <a:schemeClr val="tx1"/>
                </a:solidFill>
                <a:cs typeface="+mj-cs"/>
              </a:rPr>
              <a:t>באַקענען</a:t>
            </a:r>
            <a:r>
              <a:rPr lang="he-IL" sz="1600" b="1" dirty="0">
                <a:solidFill>
                  <a:schemeClr val="tx1"/>
                </a:solidFill>
                <a:cs typeface="+mj-cs"/>
              </a:rPr>
              <a:t> מיט </a:t>
            </a:r>
            <a:r>
              <a:rPr lang="he-IL" sz="1600" b="1" dirty="0" err="1">
                <a:solidFill>
                  <a:schemeClr val="tx1"/>
                </a:solidFill>
                <a:cs typeface="+mj-cs"/>
              </a:rPr>
              <a:t>מענטשן</a:t>
            </a:r>
            <a:r>
              <a:rPr lang="he-IL" sz="1600" b="1" dirty="0">
                <a:solidFill>
                  <a:schemeClr val="tx1"/>
                </a:solidFill>
                <a:cs typeface="+mj-cs"/>
              </a:rPr>
              <a:t>, </a:t>
            </a:r>
            <a:r>
              <a:rPr lang="he-IL" sz="1600" b="1" dirty="0" err="1">
                <a:solidFill>
                  <a:schemeClr val="tx1"/>
                </a:solidFill>
                <a:cs typeface="+mj-cs"/>
              </a:rPr>
              <a:t>עסן</a:t>
            </a:r>
            <a:r>
              <a:rPr lang="he-IL" sz="1600" b="1" dirty="0">
                <a:solidFill>
                  <a:schemeClr val="tx1"/>
                </a:solidFill>
                <a:cs typeface="+mj-cs"/>
              </a:rPr>
              <a:t>, </a:t>
            </a:r>
            <a:r>
              <a:rPr lang="he-IL" sz="1600" b="1" dirty="0" err="1">
                <a:solidFill>
                  <a:schemeClr val="tx1"/>
                </a:solidFill>
                <a:cs typeface="+mj-cs"/>
              </a:rPr>
              <a:t>טרינקען</a:t>
            </a:r>
            <a:r>
              <a:rPr lang="he-IL" sz="1600" b="1" dirty="0">
                <a:solidFill>
                  <a:schemeClr val="tx1"/>
                </a:solidFill>
                <a:cs typeface="+mj-cs"/>
              </a:rPr>
              <a:t>, שפּילן</a:t>
            </a:r>
          </a:p>
          <a:p>
            <a:pPr algn="ctr"/>
            <a:r>
              <a:rPr lang="he-IL" sz="1600" b="1" dirty="0" err="1">
                <a:solidFill>
                  <a:schemeClr val="tx1"/>
                </a:solidFill>
                <a:cs typeface="+mj-cs"/>
              </a:rPr>
              <a:t>קאָרטן</a:t>
            </a:r>
            <a:r>
              <a:rPr lang="he-IL" sz="1600" b="1" dirty="0">
                <a:solidFill>
                  <a:schemeClr val="tx1"/>
                </a:solidFill>
                <a:cs typeface="+mj-cs"/>
              </a:rPr>
              <a:t>, </a:t>
            </a:r>
            <a:r>
              <a:rPr lang="he-IL" sz="1600" b="1" dirty="0" err="1">
                <a:solidFill>
                  <a:schemeClr val="tx1"/>
                </a:solidFill>
                <a:cs typeface="+mj-cs"/>
              </a:rPr>
              <a:t>טאַנצן</a:t>
            </a:r>
            <a:r>
              <a:rPr lang="he-IL" sz="1600" b="1" dirty="0">
                <a:solidFill>
                  <a:schemeClr val="tx1"/>
                </a:solidFill>
                <a:cs typeface="+mj-cs"/>
              </a:rPr>
              <a:t>...</a:t>
            </a:r>
          </a:p>
        </p:txBody>
      </p:sp>
      <p:sp>
        <p:nvSpPr>
          <p:cNvPr id="11" name="הסבר אליפטי 10"/>
          <p:cNvSpPr/>
          <p:nvPr/>
        </p:nvSpPr>
        <p:spPr>
          <a:xfrm>
            <a:off x="6874623" y="3893720"/>
            <a:ext cx="3699945" cy="1364045"/>
          </a:xfrm>
          <a:prstGeom prst="wedgeEllipseCallout">
            <a:avLst>
              <a:gd name="adj1" fmla="val 62234"/>
              <a:gd name="adj2" fmla="val 20662"/>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sz="1600" b="1" dirty="0" err="1">
                <a:solidFill>
                  <a:srgbClr val="FF0000"/>
                </a:solidFill>
                <a:cs typeface="+mj-cs"/>
              </a:rPr>
              <a:t>פֿרױ</a:t>
            </a:r>
            <a:r>
              <a:rPr lang="he-IL" sz="1600" b="1" dirty="0">
                <a:solidFill>
                  <a:srgbClr val="FF0000"/>
                </a:solidFill>
                <a:cs typeface="+mj-cs"/>
              </a:rPr>
              <a:t>:</a:t>
            </a:r>
            <a:r>
              <a:rPr lang="he-IL" sz="1600" b="1" dirty="0">
                <a:solidFill>
                  <a:schemeClr val="tx1"/>
                </a:solidFill>
                <a:cs typeface="+mj-cs"/>
              </a:rPr>
              <a:t> </a:t>
            </a:r>
            <a:r>
              <a:rPr lang="he-IL" sz="1600" b="1" dirty="0" err="1">
                <a:solidFill>
                  <a:schemeClr val="tx1"/>
                </a:solidFill>
                <a:cs typeface="+mj-cs"/>
              </a:rPr>
              <a:t>טאַנצן</a:t>
            </a:r>
            <a:r>
              <a:rPr lang="he-IL" sz="1600" b="1" dirty="0">
                <a:solidFill>
                  <a:schemeClr val="tx1"/>
                </a:solidFill>
                <a:cs typeface="+mj-cs"/>
              </a:rPr>
              <a:t>? מיט </a:t>
            </a:r>
            <a:r>
              <a:rPr lang="he-IL" sz="1600" b="1" dirty="0" err="1">
                <a:solidFill>
                  <a:schemeClr val="tx1"/>
                </a:solidFill>
                <a:cs typeface="+mj-cs"/>
              </a:rPr>
              <a:t>מײַנע</a:t>
            </a:r>
            <a:r>
              <a:rPr lang="he-IL" sz="1600" b="1" dirty="0">
                <a:solidFill>
                  <a:schemeClr val="tx1"/>
                </a:solidFill>
                <a:cs typeface="+mj-cs"/>
              </a:rPr>
              <a:t> </a:t>
            </a:r>
            <a:r>
              <a:rPr lang="he-IL" sz="1600" b="1" dirty="0" err="1">
                <a:solidFill>
                  <a:schemeClr val="tx1"/>
                </a:solidFill>
                <a:cs typeface="+mj-cs"/>
              </a:rPr>
              <a:t>געשװאָלענע</a:t>
            </a:r>
            <a:r>
              <a:rPr lang="he-IL" sz="1600" b="1" dirty="0">
                <a:solidFill>
                  <a:schemeClr val="tx1"/>
                </a:solidFill>
                <a:cs typeface="+mj-cs"/>
              </a:rPr>
              <a:t> פֿיס?</a:t>
            </a:r>
          </a:p>
        </p:txBody>
      </p:sp>
      <p:cxnSp>
        <p:nvCxnSpPr>
          <p:cNvPr id="17" name="מחבר ישר 16"/>
          <p:cNvCxnSpPr/>
          <p:nvPr/>
        </p:nvCxnSpPr>
        <p:spPr>
          <a:xfrm>
            <a:off x="6261463" y="0"/>
            <a:ext cx="34834" cy="6858000"/>
          </a:xfrm>
          <a:prstGeom prst="line">
            <a:avLst/>
          </a:prstGeom>
        </p:spPr>
        <p:style>
          <a:lnRef idx="3">
            <a:schemeClr val="dk1"/>
          </a:lnRef>
          <a:fillRef idx="0">
            <a:schemeClr val="dk1"/>
          </a:fillRef>
          <a:effectRef idx="2">
            <a:schemeClr val="dk1"/>
          </a:effectRef>
          <a:fontRef idx="minor">
            <a:schemeClr val="tx1"/>
          </a:fontRef>
        </p:style>
      </p:cxnSp>
      <p:sp>
        <p:nvSpPr>
          <p:cNvPr id="21" name="הסבר אליפטי 20"/>
          <p:cNvSpPr/>
          <p:nvPr/>
        </p:nvSpPr>
        <p:spPr>
          <a:xfrm>
            <a:off x="1402078" y="208725"/>
            <a:ext cx="3290552" cy="1184366"/>
          </a:xfrm>
          <a:prstGeom prst="wedgeEllipseCallout">
            <a:avLst>
              <a:gd name="adj1" fmla="val 60617"/>
              <a:gd name="adj2" fmla="val 1470"/>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sz="1600" b="1" dirty="0">
                <a:solidFill>
                  <a:schemeClr val="tx1"/>
                </a:solidFill>
                <a:cs typeface="+mj-cs"/>
              </a:rPr>
              <a:t>אישה: בבוץ? הרי בוץ יש לי בחצר האחורית של הבית.</a:t>
            </a:r>
          </a:p>
        </p:txBody>
      </p:sp>
      <p:sp>
        <p:nvSpPr>
          <p:cNvPr id="25" name="הסבר אליפטי 24"/>
          <p:cNvSpPr/>
          <p:nvPr/>
        </p:nvSpPr>
        <p:spPr>
          <a:xfrm>
            <a:off x="345113" y="2141710"/>
            <a:ext cx="3190929" cy="1184366"/>
          </a:xfrm>
          <a:prstGeom prst="wedgeEllipseCallout">
            <a:avLst>
              <a:gd name="adj1" fmla="val 65030"/>
              <a:gd name="adj2" fmla="val 5146"/>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sz="1600" b="1" dirty="0">
                <a:solidFill>
                  <a:srgbClr val="0070C0"/>
                </a:solidFill>
                <a:cs typeface="+mj-cs"/>
              </a:rPr>
              <a:t>רופא:</a:t>
            </a:r>
            <a:r>
              <a:rPr lang="he-IL" sz="1600" b="1" dirty="0">
                <a:solidFill>
                  <a:schemeClr val="tx1"/>
                </a:solidFill>
                <a:cs typeface="+mj-cs"/>
              </a:rPr>
              <a:t> לא בוץ כזה. חוץ מזה תכירי אנשים, תאכלי, תשתי,</a:t>
            </a:r>
          </a:p>
          <a:p>
            <a:pPr algn="ctr"/>
            <a:r>
              <a:rPr lang="he-IL" sz="1600" b="1" dirty="0">
                <a:solidFill>
                  <a:schemeClr val="tx1"/>
                </a:solidFill>
                <a:cs typeface="+mj-cs"/>
              </a:rPr>
              <a:t>תשחקי בקלפים, תרקדי...</a:t>
            </a:r>
          </a:p>
        </p:txBody>
      </p:sp>
      <p:sp>
        <p:nvSpPr>
          <p:cNvPr id="27" name="הסבר אליפטי 26"/>
          <p:cNvSpPr/>
          <p:nvPr/>
        </p:nvSpPr>
        <p:spPr>
          <a:xfrm>
            <a:off x="932044" y="4575743"/>
            <a:ext cx="3401583" cy="1184366"/>
          </a:xfrm>
          <a:prstGeom prst="wedgeEllipseCallout">
            <a:avLst>
              <a:gd name="adj1" fmla="val 63743"/>
              <a:gd name="adj2" fmla="val -6619"/>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sz="1600" b="1" dirty="0">
                <a:solidFill>
                  <a:schemeClr val="tx1"/>
                </a:solidFill>
                <a:cs typeface="+mj-cs"/>
              </a:rPr>
              <a:t>אישה: לרקוד? עם רגלי הנפוחות?</a:t>
            </a:r>
          </a:p>
        </p:txBody>
      </p:sp>
      <p:pic>
        <p:nvPicPr>
          <p:cNvPr id="16" name="תמונה 15"/>
          <p:cNvPicPr>
            <a:picLocks noChangeAspect="1"/>
          </p:cNvPicPr>
          <p:nvPr/>
        </p:nvPicPr>
        <p:blipFill>
          <a:blip r:embed="rId2"/>
          <a:stretch>
            <a:fillRect/>
          </a:stretch>
        </p:blipFill>
        <p:spPr>
          <a:xfrm>
            <a:off x="3803360" y="1892469"/>
            <a:ext cx="1095392" cy="2183895"/>
          </a:xfrm>
          <a:prstGeom prst="rect">
            <a:avLst/>
          </a:prstGeom>
        </p:spPr>
      </p:pic>
      <p:pic>
        <p:nvPicPr>
          <p:cNvPr id="18" name="תמונה 17"/>
          <p:cNvPicPr>
            <a:picLocks noChangeAspect="1"/>
          </p:cNvPicPr>
          <p:nvPr/>
        </p:nvPicPr>
        <p:blipFill>
          <a:blip r:embed="rId3"/>
          <a:stretch>
            <a:fillRect/>
          </a:stretch>
        </p:blipFill>
        <p:spPr>
          <a:xfrm>
            <a:off x="10492127" y="4617274"/>
            <a:ext cx="1421471" cy="1964756"/>
          </a:xfrm>
          <a:prstGeom prst="rect">
            <a:avLst/>
          </a:prstGeom>
        </p:spPr>
      </p:pic>
      <p:pic>
        <p:nvPicPr>
          <p:cNvPr id="19" name="תמונה 18"/>
          <p:cNvPicPr>
            <a:picLocks noChangeAspect="1"/>
          </p:cNvPicPr>
          <p:nvPr/>
        </p:nvPicPr>
        <p:blipFill>
          <a:blip r:embed="rId3"/>
          <a:stretch>
            <a:fillRect/>
          </a:stretch>
        </p:blipFill>
        <p:spPr>
          <a:xfrm>
            <a:off x="10492128" y="225750"/>
            <a:ext cx="1421471" cy="1964756"/>
          </a:xfrm>
          <a:prstGeom prst="rect">
            <a:avLst/>
          </a:prstGeom>
        </p:spPr>
      </p:pic>
      <p:pic>
        <p:nvPicPr>
          <p:cNvPr id="20" name="תמונה 19"/>
          <p:cNvPicPr>
            <a:picLocks noChangeAspect="1"/>
          </p:cNvPicPr>
          <p:nvPr/>
        </p:nvPicPr>
        <p:blipFill>
          <a:blip r:embed="rId3"/>
          <a:stretch>
            <a:fillRect/>
          </a:stretch>
        </p:blipFill>
        <p:spPr>
          <a:xfrm>
            <a:off x="4586809" y="4617274"/>
            <a:ext cx="1421471" cy="1964756"/>
          </a:xfrm>
          <a:prstGeom prst="rect">
            <a:avLst/>
          </a:prstGeom>
        </p:spPr>
      </p:pic>
      <p:pic>
        <p:nvPicPr>
          <p:cNvPr id="23" name="תמונה 22"/>
          <p:cNvPicPr>
            <a:picLocks noChangeAspect="1"/>
          </p:cNvPicPr>
          <p:nvPr/>
        </p:nvPicPr>
        <p:blipFill>
          <a:blip r:embed="rId3"/>
          <a:stretch>
            <a:fillRect/>
          </a:stretch>
        </p:blipFill>
        <p:spPr>
          <a:xfrm>
            <a:off x="4586810" y="225750"/>
            <a:ext cx="1421471" cy="1964756"/>
          </a:xfrm>
          <a:prstGeom prst="rect">
            <a:avLst/>
          </a:prstGeom>
        </p:spPr>
      </p:pic>
      <p:pic>
        <p:nvPicPr>
          <p:cNvPr id="2" name="תמונה 1"/>
          <p:cNvPicPr>
            <a:picLocks noChangeAspect="1"/>
          </p:cNvPicPr>
          <p:nvPr/>
        </p:nvPicPr>
        <p:blipFill rotWithShape="1">
          <a:blip r:embed="rId4"/>
          <a:srcRect l="25213" r="11397" b="19015"/>
          <a:stretch/>
        </p:blipFill>
        <p:spPr>
          <a:xfrm rot="21013780">
            <a:off x="6160057" y="4623992"/>
            <a:ext cx="1527398" cy="1951320"/>
          </a:xfrm>
          <a:prstGeom prst="rect">
            <a:avLst/>
          </a:prstGeom>
        </p:spPr>
      </p:pic>
      <p:pic>
        <p:nvPicPr>
          <p:cNvPr id="22" name="תמונה 21"/>
          <p:cNvPicPr>
            <a:picLocks noChangeAspect="1"/>
          </p:cNvPicPr>
          <p:nvPr/>
        </p:nvPicPr>
        <p:blipFill>
          <a:blip r:embed="rId5"/>
          <a:stretch>
            <a:fillRect/>
          </a:stretch>
        </p:blipFill>
        <p:spPr>
          <a:xfrm>
            <a:off x="10211233" y="2187258"/>
            <a:ext cx="1602456" cy="2158035"/>
          </a:xfrm>
          <a:prstGeom prst="rect">
            <a:avLst/>
          </a:prstGeom>
        </p:spPr>
      </p:pic>
      <p:sp>
        <p:nvSpPr>
          <p:cNvPr id="24" name="הסבר אליפטי 23"/>
          <p:cNvSpPr/>
          <p:nvPr/>
        </p:nvSpPr>
        <p:spPr>
          <a:xfrm>
            <a:off x="1422524" y="208725"/>
            <a:ext cx="3290552" cy="1184366"/>
          </a:xfrm>
          <a:prstGeom prst="wedgeEllipseCallout">
            <a:avLst>
              <a:gd name="adj1" fmla="val 60617"/>
              <a:gd name="adj2" fmla="val 1470"/>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sz="1600" b="1" dirty="0">
                <a:solidFill>
                  <a:schemeClr val="tx1"/>
                </a:solidFill>
                <a:cs typeface="+mj-cs"/>
              </a:rPr>
              <a:t>אישה: בבוץ? הרי בוץ יש לי בחצר האחורית של הבית.</a:t>
            </a:r>
          </a:p>
        </p:txBody>
      </p:sp>
      <p:sp>
        <p:nvSpPr>
          <p:cNvPr id="26" name="הסבר אליפטי 25"/>
          <p:cNvSpPr/>
          <p:nvPr/>
        </p:nvSpPr>
        <p:spPr>
          <a:xfrm>
            <a:off x="952490" y="4575743"/>
            <a:ext cx="3401583" cy="1184366"/>
          </a:xfrm>
          <a:prstGeom prst="wedgeEllipseCallout">
            <a:avLst>
              <a:gd name="adj1" fmla="val 63743"/>
              <a:gd name="adj2" fmla="val -6619"/>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sz="1600" b="1" dirty="0">
                <a:solidFill>
                  <a:schemeClr val="tx1"/>
                </a:solidFill>
                <a:cs typeface="+mj-cs"/>
              </a:rPr>
              <a:t>אישה: לרקוד? עם רגלי הנפוחות?</a:t>
            </a:r>
          </a:p>
        </p:txBody>
      </p:sp>
      <p:sp>
        <p:nvSpPr>
          <p:cNvPr id="28" name="הסבר אליפטי 27"/>
          <p:cNvSpPr/>
          <p:nvPr/>
        </p:nvSpPr>
        <p:spPr>
          <a:xfrm>
            <a:off x="1408504" y="208725"/>
            <a:ext cx="3290552" cy="1184366"/>
          </a:xfrm>
          <a:prstGeom prst="wedgeEllipseCallout">
            <a:avLst>
              <a:gd name="adj1" fmla="val 60617"/>
              <a:gd name="adj2" fmla="val 1470"/>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sz="1600" b="1" dirty="0">
                <a:solidFill>
                  <a:srgbClr val="FF0000"/>
                </a:solidFill>
                <a:cs typeface="+mj-cs"/>
              </a:rPr>
              <a:t>אישה: </a:t>
            </a:r>
            <a:r>
              <a:rPr lang="he-IL" sz="1600" b="1" dirty="0">
                <a:solidFill>
                  <a:schemeClr val="tx1"/>
                </a:solidFill>
                <a:cs typeface="+mj-cs"/>
              </a:rPr>
              <a:t>בבוץ? הרי בוץ יש לי בחצר האחורית של הבית.</a:t>
            </a:r>
          </a:p>
        </p:txBody>
      </p:sp>
      <p:sp>
        <p:nvSpPr>
          <p:cNvPr id="29" name="הסבר אליפטי 28"/>
          <p:cNvSpPr/>
          <p:nvPr/>
        </p:nvSpPr>
        <p:spPr>
          <a:xfrm>
            <a:off x="938470" y="4575743"/>
            <a:ext cx="3401583" cy="1184366"/>
          </a:xfrm>
          <a:prstGeom prst="wedgeEllipseCallout">
            <a:avLst>
              <a:gd name="adj1" fmla="val 63743"/>
              <a:gd name="adj2" fmla="val -6619"/>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sz="1600" b="1" dirty="0">
                <a:solidFill>
                  <a:srgbClr val="FF0000"/>
                </a:solidFill>
                <a:cs typeface="+mj-cs"/>
              </a:rPr>
              <a:t>אישה:</a:t>
            </a:r>
            <a:r>
              <a:rPr lang="he-IL" sz="1600" b="1" dirty="0">
                <a:solidFill>
                  <a:schemeClr val="tx1"/>
                </a:solidFill>
                <a:cs typeface="+mj-cs"/>
              </a:rPr>
              <a:t> לרקוד? עם רגלי הנפוחות?</a:t>
            </a:r>
          </a:p>
        </p:txBody>
      </p:sp>
      <p:pic>
        <p:nvPicPr>
          <p:cNvPr id="3" name="תמונה 2"/>
          <p:cNvPicPr>
            <a:picLocks noChangeAspect="1"/>
          </p:cNvPicPr>
          <p:nvPr/>
        </p:nvPicPr>
        <p:blipFill>
          <a:blip r:embed="rId6"/>
          <a:stretch>
            <a:fillRect/>
          </a:stretch>
        </p:blipFill>
        <p:spPr>
          <a:xfrm rot="1283941">
            <a:off x="4957988" y="2465705"/>
            <a:ext cx="2092088" cy="1489567"/>
          </a:xfrm>
          <a:prstGeom prst="rect">
            <a:avLst/>
          </a:prstGeom>
        </p:spPr>
      </p:pic>
    </p:spTree>
    <p:extLst>
      <p:ext uri="{BB962C8B-B14F-4D97-AF65-F5344CB8AC3E}">
        <p14:creationId xmlns:p14="http://schemas.microsoft.com/office/powerpoint/2010/main" val="1220522218"/>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הסבר אליפטי 5"/>
          <p:cNvSpPr/>
          <p:nvPr/>
        </p:nvSpPr>
        <p:spPr>
          <a:xfrm>
            <a:off x="6586661" y="208725"/>
            <a:ext cx="4023643" cy="2586726"/>
          </a:xfrm>
          <a:prstGeom prst="wedgeEllipseCallout">
            <a:avLst>
              <a:gd name="adj1" fmla="val 59918"/>
              <a:gd name="adj2" fmla="val -3677"/>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דאָקטער:</a:t>
            </a:r>
            <a:r>
              <a:rPr lang="he-IL" b="1" dirty="0">
                <a:solidFill>
                  <a:schemeClr val="tx1"/>
                </a:solidFill>
                <a:cs typeface="+mj-cs"/>
              </a:rPr>
              <a:t> </a:t>
            </a:r>
            <a:r>
              <a:rPr lang="he-IL" b="1" dirty="0" err="1">
                <a:solidFill>
                  <a:schemeClr val="tx1"/>
                </a:solidFill>
                <a:cs typeface="+mj-cs"/>
              </a:rPr>
              <a:t>ס'קען</a:t>
            </a:r>
            <a:r>
              <a:rPr lang="he-IL" b="1" dirty="0">
                <a:solidFill>
                  <a:schemeClr val="tx1"/>
                </a:solidFill>
                <a:cs typeface="+mj-cs"/>
              </a:rPr>
              <a:t> </a:t>
            </a:r>
            <a:r>
              <a:rPr lang="he-IL" b="1" dirty="0" err="1">
                <a:solidFill>
                  <a:schemeClr val="tx1"/>
                </a:solidFill>
                <a:cs typeface="+mj-cs"/>
              </a:rPr>
              <a:t>אַמאָל</a:t>
            </a:r>
            <a:r>
              <a:rPr lang="he-IL" b="1" dirty="0">
                <a:solidFill>
                  <a:schemeClr val="tx1"/>
                </a:solidFill>
                <a:cs typeface="+mj-cs"/>
              </a:rPr>
              <a:t> </a:t>
            </a:r>
            <a:r>
              <a:rPr lang="he-IL" b="1" dirty="0" err="1">
                <a:solidFill>
                  <a:schemeClr val="tx1"/>
                </a:solidFill>
                <a:cs typeface="+mj-cs"/>
              </a:rPr>
              <a:t>זײַן</a:t>
            </a:r>
            <a:r>
              <a:rPr lang="he-IL" b="1" dirty="0">
                <a:solidFill>
                  <a:schemeClr val="tx1"/>
                </a:solidFill>
                <a:cs typeface="+mj-cs"/>
              </a:rPr>
              <a:t> אַז </a:t>
            </a:r>
            <a:r>
              <a:rPr lang="he-IL" b="1" dirty="0" err="1">
                <a:solidFill>
                  <a:schemeClr val="tx1"/>
                </a:solidFill>
                <a:cs typeface="+mj-cs"/>
              </a:rPr>
              <a:t>דאָס</a:t>
            </a:r>
            <a:r>
              <a:rPr lang="he-IL" b="1" dirty="0">
                <a:solidFill>
                  <a:schemeClr val="tx1"/>
                </a:solidFill>
                <a:cs typeface="+mj-cs"/>
              </a:rPr>
              <a:t> </a:t>
            </a:r>
            <a:r>
              <a:rPr lang="he-IL" b="1" dirty="0" err="1">
                <a:solidFill>
                  <a:schemeClr val="tx1"/>
                </a:solidFill>
                <a:cs typeface="+mj-cs"/>
              </a:rPr>
              <a:t>געשװילעכץ</a:t>
            </a:r>
            <a:r>
              <a:rPr lang="he-IL" b="1" dirty="0">
                <a:solidFill>
                  <a:schemeClr val="tx1"/>
                </a:solidFill>
                <a:cs typeface="+mj-cs"/>
              </a:rPr>
              <a:t> </a:t>
            </a:r>
            <a:r>
              <a:rPr lang="he-IL" b="1" dirty="0" err="1" smtClean="0">
                <a:solidFill>
                  <a:schemeClr val="tx1"/>
                </a:solidFill>
                <a:cs typeface="+mj-cs"/>
              </a:rPr>
              <a:t>װעט</a:t>
            </a:r>
            <a:r>
              <a:rPr lang="he-IL" b="1" dirty="0" smtClean="0">
                <a:solidFill>
                  <a:schemeClr val="tx1"/>
                </a:solidFill>
                <a:cs typeface="+mj-cs"/>
              </a:rPr>
              <a:t> </a:t>
            </a:r>
            <a:r>
              <a:rPr lang="he-IL" b="1" dirty="0" err="1" smtClean="0">
                <a:solidFill>
                  <a:schemeClr val="tx1"/>
                </a:solidFill>
                <a:cs typeface="+mj-cs"/>
              </a:rPr>
              <a:t>פֿאַרקלענערט</a:t>
            </a:r>
            <a:r>
              <a:rPr lang="he-IL" b="1" dirty="0" smtClean="0">
                <a:solidFill>
                  <a:schemeClr val="tx1"/>
                </a:solidFill>
                <a:cs typeface="+mj-cs"/>
              </a:rPr>
              <a:t> </a:t>
            </a:r>
            <a:r>
              <a:rPr lang="he-IL" b="1" dirty="0" err="1">
                <a:solidFill>
                  <a:schemeClr val="tx1"/>
                </a:solidFill>
                <a:cs typeface="+mj-cs"/>
              </a:rPr>
              <a:t>װערן</a:t>
            </a:r>
            <a:r>
              <a:rPr lang="he-IL" b="1" dirty="0">
                <a:solidFill>
                  <a:schemeClr val="tx1"/>
                </a:solidFill>
                <a:cs typeface="+mj-cs"/>
              </a:rPr>
              <a:t>. </a:t>
            </a:r>
            <a:r>
              <a:rPr lang="he-IL" b="1" dirty="0" smtClean="0">
                <a:solidFill>
                  <a:schemeClr val="tx1"/>
                </a:solidFill>
                <a:cs typeface="+mj-cs"/>
              </a:rPr>
              <a:t> אין </a:t>
            </a:r>
            <a:r>
              <a:rPr lang="he-IL" b="1" dirty="0" err="1">
                <a:solidFill>
                  <a:schemeClr val="tx1"/>
                </a:solidFill>
                <a:cs typeface="+mj-cs"/>
              </a:rPr>
              <a:t>דרײ</a:t>
            </a:r>
            <a:r>
              <a:rPr lang="he-IL" b="1" dirty="0">
                <a:solidFill>
                  <a:schemeClr val="tx1"/>
                </a:solidFill>
                <a:cs typeface="+mj-cs"/>
              </a:rPr>
              <a:t>ַ </a:t>
            </a:r>
            <a:r>
              <a:rPr lang="he-IL" b="1" dirty="0" err="1">
                <a:solidFill>
                  <a:schemeClr val="tx1"/>
                </a:solidFill>
                <a:cs typeface="+mj-cs"/>
              </a:rPr>
              <a:t>װאָכן</a:t>
            </a:r>
            <a:r>
              <a:rPr lang="he-IL" b="1" dirty="0">
                <a:solidFill>
                  <a:schemeClr val="tx1"/>
                </a:solidFill>
                <a:cs typeface="+mj-cs"/>
              </a:rPr>
              <a:t> </a:t>
            </a:r>
            <a:r>
              <a:rPr lang="he-IL" b="1" dirty="0" err="1">
                <a:solidFill>
                  <a:schemeClr val="tx1"/>
                </a:solidFill>
                <a:cs typeface="+mj-cs"/>
              </a:rPr>
              <a:t>אַרום</a:t>
            </a:r>
            <a:r>
              <a:rPr lang="he-IL" b="1" dirty="0">
                <a:solidFill>
                  <a:schemeClr val="tx1"/>
                </a:solidFill>
                <a:cs typeface="+mj-cs"/>
              </a:rPr>
              <a:t> –</a:t>
            </a:r>
          </a:p>
          <a:p>
            <a:pPr algn="ctr"/>
            <a:r>
              <a:rPr lang="he-IL" b="1" dirty="0">
                <a:solidFill>
                  <a:schemeClr val="tx1"/>
                </a:solidFill>
                <a:cs typeface="+mj-cs"/>
              </a:rPr>
              <a:t>קומט </a:t>
            </a:r>
            <a:r>
              <a:rPr lang="he-IL" b="1" dirty="0" err="1">
                <a:solidFill>
                  <a:schemeClr val="tx1"/>
                </a:solidFill>
                <a:cs typeface="+mj-cs"/>
              </a:rPr>
              <a:t>װידער</a:t>
            </a:r>
            <a:r>
              <a:rPr lang="he-IL" b="1" dirty="0">
                <a:solidFill>
                  <a:schemeClr val="tx1"/>
                </a:solidFill>
                <a:cs typeface="+mj-cs"/>
              </a:rPr>
              <a:t> און </a:t>
            </a:r>
            <a:r>
              <a:rPr lang="he-IL" b="1" dirty="0" err="1">
                <a:solidFill>
                  <a:schemeClr val="tx1"/>
                </a:solidFill>
                <a:cs typeface="+mj-cs"/>
              </a:rPr>
              <a:t>מיר</a:t>
            </a:r>
            <a:r>
              <a:rPr lang="he-IL" b="1" dirty="0">
                <a:solidFill>
                  <a:schemeClr val="tx1"/>
                </a:solidFill>
                <a:cs typeface="+mj-cs"/>
              </a:rPr>
              <a:t> </a:t>
            </a:r>
            <a:r>
              <a:rPr lang="he-IL" b="1" dirty="0" err="1">
                <a:solidFill>
                  <a:schemeClr val="tx1"/>
                </a:solidFill>
                <a:cs typeface="+mj-cs"/>
              </a:rPr>
              <a:t>װעלן</a:t>
            </a:r>
            <a:r>
              <a:rPr lang="he-IL" b="1" dirty="0">
                <a:solidFill>
                  <a:schemeClr val="tx1"/>
                </a:solidFill>
                <a:cs typeface="+mj-cs"/>
              </a:rPr>
              <a:t> </a:t>
            </a:r>
            <a:r>
              <a:rPr lang="he-IL" b="1" dirty="0" err="1">
                <a:solidFill>
                  <a:schemeClr val="tx1"/>
                </a:solidFill>
                <a:cs typeface="+mj-cs"/>
              </a:rPr>
              <a:t>זען</a:t>
            </a:r>
            <a:r>
              <a:rPr lang="he-IL" b="1" dirty="0">
                <a:solidFill>
                  <a:schemeClr val="tx1"/>
                </a:solidFill>
                <a:cs typeface="+mj-cs"/>
              </a:rPr>
              <a:t> צי </a:t>
            </a:r>
            <a:r>
              <a:rPr lang="he-IL" b="1" dirty="0" err="1">
                <a:solidFill>
                  <a:schemeClr val="tx1"/>
                </a:solidFill>
                <a:cs typeface="+mj-cs"/>
              </a:rPr>
              <a:t>ס'איז</a:t>
            </a:r>
            <a:r>
              <a:rPr lang="he-IL" b="1" dirty="0">
                <a:solidFill>
                  <a:schemeClr val="tx1"/>
                </a:solidFill>
                <a:cs typeface="+mj-cs"/>
              </a:rPr>
              <a:t> </a:t>
            </a:r>
            <a:r>
              <a:rPr lang="he-IL" b="1" dirty="0" err="1" smtClean="0">
                <a:solidFill>
                  <a:schemeClr val="tx1"/>
                </a:solidFill>
                <a:cs typeface="+mj-cs"/>
              </a:rPr>
              <a:t>בעסער</a:t>
            </a:r>
            <a:r>
              <a:rPr lang="he-IL" b="1" dirty="0">
                <a:solidFill>
                  <a:schemeClr val="tx1"/>
                </a:solidFill>
                <a:cs typeface="+mj-cs"/>
              </a:rPr>
              <a:t> </a:t>
            </a:r>
            <a:r>
              <a:rPr lang="he-IL" b="1" dirty="0" err="1" smtClean="0">
                <a:solidFill>
                  <a:schemeClr val="tx1"/>
                </a:solidFill>
                <a:cs typeface="+mj-cs"/>
              </a:rPr>
              <a:t>געװאָרן</a:t>
            </a:r>
            <a:r>
              <a:rPr lang="he-IL" b="1" dirty="0">
                <a:solidFill>
                  <a:schemeClr val="tx1"/>
                </a:solidFill>
                <a:cs typeface="+mj-cs"/>
              </a:rPr>
              <a:t>.</a:t>
            </a:r>
          </a:p>
        </p:txBody>
      </p:sp>
      <p:sp>
        <p:nvSpPr>
          <p:cNvPr id="9" name="הסבר אליפטי 8"/>
          <p:cNvSpPr/>
          <p:nvPr/>
        </p:nvSpPr>
        <p:spPr>
          <a:xfrm>
            <a:off x="7017015" y="3554676"/>
            <a:ext cx="3238218" cy="1311610"/>
          </a:xfrm>
          <a:prstGeom prst="wedgeEllipseCallout">
            <a:avLst>
              <a:gd name="adj1" fmla="val 66426"/>
              <a:gd name="adj2" fmla="val 4855"/>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a:solidFill>
                  <a:srgbClr val="FF0000"/>
                </a:solidFill>
                <a:cs typeface="+mj-cs"/>
              </a:rPr>
              <a:t>פֿרױ</a:t>
            </a:r>
            <a:r>
              <a:rPr lang="he-IL" b="1" dirty="0">
                <a:solidFill>
                  <a:srgbClr val="FF0000"/>
                </a:solidFill>
                <a:cs typeface="+mj-cs"/>
              </a:rPr>
              <a:t>:</a:t>
            </a:r>
            <a:r>
              <a:rPr lang="he-IL" b="1" dirty="0">
                <a:solidFill>
                  <a:schemeClr val="tx1"/>
                </a:solidFill>
                <a:cs typeface="+mj-cs"/>
              </a:rPr>
              <a:t> אַ </a:t>
            </a:r>
            <a:r>
              <a:rPr lang="he-IL" b="1" dirty="0" err="1">
                <a:solidFill>
                  <a:schemeClr val="tx1"/>
                </a:solidFill>
                <a:cs typeface="+mj-cs"/>
              </a:rPr>
              <a:t>גרױסן</a:t>
            </a:r>
            <a:r>
              <a:rPr lang="he-IL" b="1" dirty="0">
                <a:solidFill>
                  <a:schemeClr val="tx1"/>
                </a:solidFill>
                <a:cs typeface="+mj-cs"/>
              </a:rPr>
              <a:t> </a:t>
            </a:r>
            <a:r>
              <a:rPr lang="he-IL" b="1" dirty="0" err="1">
                <a:solidFill>
                  <a:schemeClr val="tx1"/>
                </a:solidFill>
                <a:cs typeface="+mj-cs"/>
              </a:rPr>
              <a:t>דאַנק</a:t>
            </a:r>
            <a:r>
              <a:rPr lang="he-IL" b="1" dirty="0">
                <a:solidFill>
                  <a:schemeClr val="tx1"/>
                </a:solidFill>
                <a:cs typeface="+mj-cs"/>
              </a:rPr>
              <a:t> דאָקטער </a:t>
            </a:r>
            <a:r>
              <a:rPr lang="he-IL" b="1" dirty="0" err="1">
                <a:solidFill>
                  <a:schemeClr val="tx1"/>
                </a:solidFill>
                <a:cs typeface="+mj-cs"/>
              </a:rPr>
              <a:t>שײנמאַן</a:t>
            </a:r>
            <a:r>
              <a:rPr lang="he-IL" b="1" dirty="0">
                <a:solidFill>
                  <a:schemeClr val="tx1"/>
                </a:solidFill>
                <a:cs typeface="+mj-cs"/>
              </a:rPr>
              <a:t>.</a:t>
            </a:r>
          </a:p>
        </p:txBody>
      </p:sp>
      <p:cxnSp>
        <p:nvCxnSpPr>
          <p:cNvPr id="17" name="מחבר ישר 16"/>
          <p:cNvCxnSpPr/>
          <p:nvPr/>
        </p:nvCxnSpPr>
        <p:spPr>
          <a:xfrm>
            <a:off x="6261463" y="0"/>
            <a:ext cx="34834" cy="6858000"/>
          </a:xfrm>
          <a:prstGeom prst="line">
            <a:avLst/>
          </a:prstGeom>
        </p:spPr>
        <p:style>
          <a:lnRef idx="3">
            <a:schemeClr val="dk1"/>
          </a:lnRef>
          <a:fillRef idx="0">
            <a:schemeClr val="dk1"/>
          </a:fillRef>
          <a:effectRef idx="2">
            <a:schemeClr val="dk1"/>
          </a:effectRef>
          <a:fontRef idx="minor">
            <a:schemeClr val="tx1"/>
          </a:fontRef>
        </p:style>
      </p:cxnSp>
      <p:sp>
        <p:nvSpPr>
          <p:cNvPr id="21" name="הסבר אליפטי 20"/>
          <p:cNvSpPr/>
          <p:nvPr/>
        </p:nvSpPr>
        <p:spPr>
          <a:xfrm>
            <a:off x="396320" y="576545"/>
            <a:ext cx="3758668" cy="1700302"/>
          </a:xfrm>
          <a:prstGeom prst="wedgeEllipseCallout">
            <a:avLst>
              <a:gd name="adj1" fmla="val 60617"/>
              <a:gd name="adj2" fmla="val 1470"/>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רופא:</a:t>
            </a:r>
            <a:r>
              <a:rPr lang="he-IL" b="1" dirty="0">
                <a:solidFill>
                  <a:schemeClr val="tx1"/>
                </a:solidFill>
                <a:cs typeface="+mj-cs"/>
              </a:rPr>
              <a:t> ייתכן מאוד שהנפיחות תפחת. בעוד שלושה</a:t>
            </a:r>
          </a:p>
          <a:p>
            <a:pPr algn="ctr"/>
            <a:r>
              <a:rPr lang="he-IL" b="1" dirty="0">
                <a:solidFill>
                  <a:schemeClr val="tx1"/>
                </a:solidFill>
                <a:cs typeface="+mj-cs"/>
              </a:rPr>
              <a:t>שבועות – בואי שוב ונראה אם הוטב לך.</a:t>
            </a:r>
          </a:p>
        </p:txBody>
      </p:sp>
      <p:sp>
        <p:nvSpPr>
          <p:cNvPr id="25" name="הסבר אליפטי 24"/>
          <p:cNvSpPr/>
          <p:nvPr/>
        </p:nvSpPr>
        <p:spPr>
          <a:xfrm>
            <a:off x="354666" y="3326076"/>
            <a:ext cx="3190929" cy="1184366"/>
          </a:xfrm>
          <a:prstGeom prst="wedgeEllipseCallout">
            <a:avLst>
              <a:gd name="adj1" fmla="val 65030"/>
              <a:gd name="adj2" fmla="val 5146"/>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FF0000"/>
                </a:solidFill>
                <a:cs typeface="+mj-cs"/>
              </a:rPr>
              <a:t>אישה:</a:t>
            </a:r>
            <a:r>
              <a:rPr lang="he-IL" b="1" dirty="0">
                <a:solidFill>
                  <a:schemeClr val="tx1"/>
                </a:solidFill>
                <a:cs typeface="+mj-cs"/>
              </a:rPr>
              <a:t> תודה דוקטור </a:t>
            </a:r>
            <a:r>
              <a:rPr lang="he-IL" b="1" dirty="0" err="1">
                <a:solidFill>
                  <a:schemeClr val="tx1"/>
                </a:solidFill>
                <a:cs typeface="+mj-cs"/>
              </a:rPr>
              <a:t>שיינמן</a:t>
            </a:r>
            <a:r>
              <a:rPr lang="he-IL" b="1" dirty="0">
                <a:solidFill>
                  <a:schemeClr val="tx1"/>
                </a:solidFill>
                <a:cs typeface="+mj-cs"/>
              </a:rPr>
              <a:t>.</a:t>
            </a:r>
          </a:p>
        </p:txBody>
      </p:sp>
      <p:sp>
        <p:nvSpPr>
          <p:cNvPr id="2" name="TextBox 1"/>
          <p:cNvSpPr txBox="1"/>
          <p:nvPr/>
        </p:nvSpPr>
        <p:spPr>
          <a:xfrm>
            <a:off x="2041596" y="5885823"/>
            <a:ext cx="3570207" cy="400110"/>
          </a:xfrm>
          <a:prstGeom prst="rect">
            <a:avLst/>
          </a:prstGeom>
          <a:noFill/>
        </p:spPr>
        <p:txBody>
          <a:bodyPr wrap="square" rtlCol="1">
            <a:spAutoFit/>
          </a:bodyPr>
          <a:lstStyle/>
          <a:p>
            <a:r>
              <a:rPr lang="he-IL" sz="2000" b="1" dirty="0" smtClean="0">
                <a:solidFill>
                  <a:schemeClr val="accent2">
                    <a:lumMod val="50000"/>
                  </a:schemeClr>
                </a:solidFill>
              </a:rPr>
              <a:t>(כעבור שלושה שבועות)</a:t>
            </a:r>
            <a:endParaRPr lang="he-IL" sz="2000" b="1" dirty="0">
              <a:solidFill>
                <a:schemeClr val="accent2">
                  <a:lumMod val="50000"/>
                </a:schemeClr>
              </a:solidFill>
            </a:endParaRPr>
          </a:p>
        </p:txBody>
      </p:sp>
      <p:sp>
        <p:nvSpPr>
          <p:cNvPr id="3" name="TextBox 2"/>
          <p:cNvSpPr txBox="1"/>
          <p:nvPr/>
        </p:nvSpPr>
        <p:spPr>
          <a:xfrm>
            <a:off x="7595616" y="5885823"/>
            <a:ext cx="3572256" cy="400110"/>
          </a:xfrm>
          <a:prstGeom prst="rect">
            <a:avLst/>
          </a:prstGeom>
          <a:noFill/>
        </p:spPr>
        <p:txBody>
          <a:bodyPr wrap="square" rtlCol="1">
            <a:spAutoFit/>
          </a:bodyPr>
          <a:lstStyle/>
          <a:p>
            <a:r>
              <a:rPr lang="he-IL" sz="2000" b="1" dirty="0">
                <a:solidFill>
                  <a:schemeClr val="accent2">
                    <a:lumMod val="50000"/>
                  </a:schemeClr>
                </a:solidFill>
              </a:rPr>
              <a:t>(</a:t>
            </a:r>
            <a:r>
              <a:rPr lang="he-IL" sz="2000" b="1" dirty="0" err="1">
                <a:solidFill>
                  <a:schemeClr val="accent2">
                    <a:lumMod val="50000"/>
                  </a:schemeClr>
                </a:solidFill>
              </a:rPr>
              <a:t>דרײ</a:t>
            </a:r>
            <a:r>
              <a:rPr lang="he-IL" sz="2000" b="1" dirty="0">
                <a:solidFill>
                  <a:schemeClr val="accent2">
                    <a:lumMod val="50000"/>
                  </a:schemeClr>
                </a:solidFill>
              </a:rPr>
              <a:t>ַ </a:t>
            </a:r>
            <a:r>
              <a:rPr lang="he-IL" sz="2000" b="1" dirty="0" err="1">
                <a:solidFill>
                  <a:schemeClr val="accent2">
                    <a:lumMod val="50000"/>
                  </a:schemeClr>
                </a:solidFill>
              </a:rPr>
              <a:t>װאָכן</a:t>
            </a:r>
            <a:r>
              <a:rPr lang="he-IL" sz="2000" b="1" dirty="0">
                <a:solidFill>
                  <a:schemeClr val="accent2">
                    <a:lumMod val="50000"/>
                  </a:schemeClr>
                </a:solidFill>
              </a:rPr>
              <a:t> </a:t>
            </a:r>
            <a:r>
              <a:rPr lang="he-IL" sz="2000" b="1" dirty="0" err="1">
                <a:solidFill>
                  <a:schemeClr val="accent2">
                    <a:lumMod val="50000"/>
                  </a:schemeClr>
                </a:solidFill>
              </a:rPr>
              <a:t>שפּעטער</a:t>
            </a:r>
            <a:r>
              <a:rPr lang="he-IL" sz="2000" b="1" dirty="0">
                <a:solidFill>
                  <a:schemeClr val="accent2">
                    <a:lumMod val="50000"/>
                  </a:schemeClr>
                </a:solidFill>
              </a:rPr>
              <a:t>)</a:t>
            </a:r>
          </a:p>
        </p:txBody>
      </p:sp>
      <p:pic>
        <p:nvPicPr>
          <p:cNvPr id="14" name="תמונה 13"/>
          <p:cNvPicPr>
            <a:picLocks noChangeAspect="1"/>
          </p:cNvPicPr>
          <p:nvPr/>
        </p:nvPicPr>
        <p:blipFill>
          <a:blip r:embed="rId2"/>
          <a:stretch>
            <a:fillRect/>
          </a:stretch>
        </p:blipFill>
        <p:spPr>
          <a:xfrm>
            <a:off x="4875706" y="419103"/>
            <a:ext cx="1095392" cy="2183895"/>
          </a:xfrm>
          <a:prstGeom prst="rect">
            <a:avLst/>
          </a:prstGeom>
        </p:spPr>
      </p:pic>
      <p:pic>
        <p:nvPicPr>
          <p:cNvPr id="16" name="תמונה 15"/>
          <p:cNvPicPr>
            <a:picLocks noChangeAspect="1"/>
          </p:cNvPicPr>
          <p:nvPr/>
        </p:nvPicPr>
        <p:blipFill>
          <a:blip r:embed="rId3"/>
          <a:stretch>
            <a:fillRect/>
          </a:stretch>
        </p:blipFill>
        <p:spPr>
          <a:xfrm>
            <a:off x="10650028" y="3665829"/>
            <a:ext cx="1421471" cy="1964756"/>
          </a:xfrm>
          <a:prstGeom prst="rect">
            <a:avLst/>
          </a:prstGeom>
        </p:spPr>
      </p:pic>
      <p:pic>
        <p:nvPicPr>
          <p:cNvPr id="18" name="תמונה 17"/>
          <p:cNvPicPr>
            <a:picLocks noChangeAspect="1"/>
          </p:cNvPicPr>
          <p:nvPr/>
        </p:nvPicPr>
        <p:blipFill>
          <a:blip r:embed="rId3"/>
          <a:stretch>
            <a:fillRect/>
          </a:stretch>
        </p:blipFill>
        <p:spPr>
          <a:xfrm>
            <a:off x="4006419" y="3326076"/>
            <a:ext cx="1421471" cy="1964756"/>
          </a:xfrm>
          <a:prstGeom prst="rect">
            <a:avLst/>
          </a:prstGeom>
        </p:spPr>
      </p:pic>
      <p:pic>
        <p:nvPicPr>
          <p:cNvPr id="4" name="תמונה 3"/>
          <p:cNvPicPr>
            <a:picLocks noChangeAspect="1"/>
          </p:cNvPicPr>
          <p:nvPr/>
        </p:nvPicPr>
        <p:blipFill rotWithShape="1">
          <a:blip r:embed="rId4"/>
          <a:srcRect l="12421" t="2130" r="13395" b="-2130"/>
          <a:stretch/>
        </p:blipFill>
        <p:spPr>
          <a:xfrm rot="21250563">
            <a:off x="5579880" y="3573027"/>
            <a:ext cx="1939332" cy="1604554"/>
          </a:xfrm>
          <a:prstGeom prst="rect">
            <a:avLst/>
          </a:prstGeom>
        </p:spPr>
      </p:pic>
      <p:pic>
        <p:nvPicPr>
          <p:cNvPr id="19" name="תמונה 18"/>
          <p:cNvPicPr>
            <a:picLocks noChangeAspect="1"/>
          </p:cNvPicPr>
          <p:nvPr/>
        </p:nvPicPr>
        <p:blipFill>
          <a:blip r:embed="rId5"/>
          <a:stretch>
            <a:fillRect/>
          </a:stretch>
        </p:blipFill>
        <p:spPr>
          <a:xfrm>
            <a:off x="10469043" y="576545"/>
            <a:ext cx="1602456" cy="2158035"/>
          </a:xfrm>
          <a:prstGeom prst="rect">
            <a:avLst/>
          </a:prstGeom>
        </p:spPr>
      </p:pic>
    </p:spTree>
    <p:extLst>
      <p:ext uri="{BB962C8B-B14F-4D97-AF65-F5344CB8AC3E}">
        <p14:creationId xmlns:p14="http://schemas.microsoft.com/office/powerpoint/2010/main" val="2501685630"/>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הסבר אליפטי 5"/>
          <p:cNvSpPr/>
          <p:nvPr/>
        </p:nvSpPr>
        <p:spPr>
          <a:xfrm>
            <a:off x="6552489" y="208725"/>
            <a:ext cx="4057815" cy="1184366"/>
          </a:xfrm>
          <a:prstGeom prst="wedgeEllipseCallout">
            <a:avLst>
              <a:gd name="adj1" fmla="val 59918"/>
              <a:gd name="adj2" fmla="val -3677"/>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a:solidFill>
                  <a:srgbClr val="FF0000"/>
                </a:solidFill>
                <a:cs typeface="+mj-cs"/>
              </a:rPr>
              <a:t>פֿרױ</a:t>
            </a:r>
            <a:r>
              <a:rPr lang="he-IL" b="1" dirty="0">
                <a:solidFill>
                  <a:srgbClr val="FF0000"/>
                </a:solidFill>
                <a:cs typeface="+mj-cs"/>
              </a:rPr>
              <a:t>:</a:t>
            </a:r>
            <a:r>
              <a:rPr lang="he-IL" b="1" dirty="0">
                <a:solidFill>
                  <a:schemeClr val="tx1"/>
                </a:solidFill>
                <a:cs typeface="+mj-cs"/>
              </a:rPr>
              <a:t> </a:t>
            </a:r>
            <a:r>
              <a:rPr lang="he-IL" b="1" dirty="0" err="1">
                <a:solidFill>
                  <a:schemeClr val="tx1"/>
                </a:solidFill>
                <a:cs typeface="+mj-cs"/>
              </a:rPr>
              <a:t>שלום־עליכם</a:t>
            </a:r>
            <a:r>
              <a:rPr lang="he-IL" b="1" dirty="0">
                <a:solidFill>
                  <a:schemeClr val="tx1"/>
                </a:solidFill>
                <a:cs typeface="+mj-cs"/>
              </a:rPr>
              <a:t> דאָקטער!</a:t>
            </a:r>
          </a:p>
        </p:txBody>
      </p:sp>
      <p:sp>
        <p:nvSpPr>
          <p:cNvPr id="9" name="הסבר אליפטי 8"/>
          <p:cNvSpPr/>
          <p:nvPr/>
        </p:nvSpPr>
        <p:spPr>
          <a:xfrm>
            <a:off x="6440336" y="2141710"/>
            <a:ext cx="3346766" cy="1625072"/>
          </a:xfrm>
          <a:prstGeom prst="wedgeEllipseCallout">
            <a:avLst>
              <a:gd name="adj1" fmla="val 66426"/>
              <a:gd name="adj2" fmla="val 4855"/>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דאָקטער:</a:t>
            </a:r>
            <a:r>
              <a:rPr lang="he-IL" b="1" dirty="0">
                <a:solidFill>
                  <a:schemeClr val="tx1"/>
                </a:solidFill>
                <a:cs typeface="+mj-cs"/>
              </a:rPr>
              <a:t> אַה! </a:t>
            </a:r>
            <a:r>
              <a:rPr lang="he-IL" b="1" dirty="0" err="1">
                <a:solidFill>
                  <a:schemeClr val="tx1"/>
                </a:solidFill>
                <a:cs typeface="+mj-cs"/>
              </a:rPr>
              <a:t>פֿרױ</a:t>
            </a:r>
            <a:r>
              <a:rPr lang="he-IL" b="1" dirty="0">
                <a:solidFill>
                  <a:schemeClr val="tx1"/>
                </a:solidFill>
                <a:cs typeface="+mj-cs"/>
              </a:rPr>
              <a:t> </a:t>
            </a:r>
            <a:r>
              <a:rPr lang="he-IL" b="1" dirty="0" err="1">
                <a:solidFill>
                  <a:schemeClr val="tx1"/>
                </a:solidFill>
                <a:cs typeface="+mj-cs"/>
              </a:rPr>
              <a:t>מאָסקאָוויטש</a:t>
            </a:r>
            <a:r>
              <a:rPr lang="he-IL" b="1" dirty="0">
                <a:solidFill>
                  <a:schemeClr val="tx1"/>
                </a:solidFill>
                <a:cs typeface="+mj-cs"/>
              </a:rPr>
              <a:t>. קומט </a:t>
            </a:r>
            <a:r>
              <a:rPr lang="he-IL" b="1" dirty="0" err="1">
                <a:solidFill>
                  <a:schemeClr val="tx1"/>
                </a:solidFill>
                <a:cs typeface="+mj-cs"/>
              </a:rPr>
              <a:t>אַרײַן</a:t>
            </a:r>
            <a:r>
              <a:rPr lang="he-IL" b="1" dirty="0">
                <a:solidFill>
                  <a:schemeClr val="tx1"/>
                </a:solidFill>
                <a:cs typeface="+mj-cs"/>
              </a:rPr>
              <a:t>, </a:t>
            </a:r>
            <a:r>
              <a:rPr lang="he-IL" b="1" dirty="0" err="1">
                <a:solidFill>
                  <a:schemeClr val="tx1"/>
                </a:solidFill>
                <a:cs typeface="+mj-cs"/>
              </a:rPr>
              <a:t>זעצט</a:t>
            </a:r>
            <a:r>
              <a:rPr lang="he-IL" b="1" dirty="0">
                <a:solidFill>
                  <a:schemeClr val="tx1"/>
                </a:solidFill>
                <a:cs typeface="+mj-cs"/>
              </a:rPr>
              <a:t> </a:t>
            </a:r>
            <a:r>
              <a:rPr lang="he-IL" b="1" dirty="0" err="1">
                <a:solidFill>
                  <a:schemeClr val="tx1"/>
                </a:solidFill>
                <a:cs typeface="+mj-cs"/>
              </a:rPr>
              <a:t>אײַך</a:t>
            </a:r>
            <a:endParaRPr lang="he-IL" b="1" dirty="0">
              <a:solidFill>
                <a:schemeClr val="tx1"/>
              </a:solidFill>
              <a:cs typeface="+mj-cs"/>
            </a:endParaRPr>
          </a:p>
          <a:p>
            <a:pPr algn="ctr"/>
            <a:r>
              <a:rPr lang="he-IL" b="1" dirty="0" err="1">
                <a:solidFill>
                  <a:schemeClr val="tx1"/>
                </a:solidFill>
                <a:cs typeface="+mj-cs"/>
              </a:rPr>
              <a:t>אַװעק</a:t>
            </a:r>
            <a:r>
              <a:rPr lang="he-IL" b="1" dirty="0">
                <a:solidFill>
                  <a:schemeClr val="tx1"/>
                </a:solidFill>
                <a:cs typeface="+mj-cs"/>
              </a:rPr>
              <a:t>. נו – </a:t>
            </a:r>
            <a:r>
              <a:rPr lang="he-IL" b="1" dirty="0" err="1">
                <a:solidFill>
                  <a:schemeClr val="tx1"/>
                </a:solidFill>
                <a:cs typeface="+mj-cs"/>
              </a:rPr>
              <a:t>װי</a:t>
            </a:r>
            <a:r>
              <a:rPr lang="he-IL" b="1" dirty="0">
                <a:solidFill>
                  <a:schemeClr val="tx1"/>
                </a:solidFill>
                <a:cs typeface="+mj-cs"/>
              </a:rPr>
              <a:t> פֿילט איר </a:t>
            </a:r>
            <a:r>
              <a:rPr lang="he-IL" b="1" dirty="0" err="1">
                <a:solidFill>
                  <a:schemeClr val="tx1"/>
                </a:solidFill>
                <a:cs typeface="+mj-cs"/>
              </a:rPr>
              <a:t>זיך</a:t>
            </a:r>
            <a:r>
              <a:rPr lang="he-IL" b="1" dirty="0">
                <a:solidFill>
                  <a:schemeClr val="tx1"/>
                </a:solidFill>
                <a:cs typeface="+mj-cs"/>
              </a:rPr>
              <a:t>?</a:t>
            </a:r>
          </a:p>
        </p:txBody>
      </p:sp>
      <p:sp>
        <p:nvSpPr>
          <p:cNvPr id="11" name="הסבר אליפטי 10"/>
          <p:cNvSpPr/>
          <p:nvPr/>
        </p:nvSpPr>
        <p:spPr>
          <a:xfrm>
            <a:off x="6677385" y="4824983"/>
            <a:ext cx="3699945" cy="1364045"/>
          </a:xfrm>
          <a:prstGeom prst="wedgeEllipseCallout">
            <a:avLst>
              <a:gd name="adj1" fmla="val 62234"/>
              <a:gd name="adj2" fmla="val 20662"/>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a:solidFill>
                  <a:srgbClr val="FF0000"/>
                </a:solidFill>
                <a:cs typeface="+mj-cs"/>
              </a:rPr>
              <a:t>פֿרױ</a:t>
            </a:r>
            <a:r>
              <a:rPr lang="he-IL" b="1" dirty="0">
                <a:solidFill>
                  <a:srgbClr val="FF0000"/>
                </a:solidFill>
                <a:cs typeface="+mj-cs"/>
              </a:rPr>
              <a:t>:</a:t>
            </a:r>
            <a:r>
              <a:rPr lang="he-IL" b="1" dirty="0">
                <a:solidFill>
                  <a:schemeClr val="tx1"/>
                </a:solidFill>
                <a:cs typeface="+mj-cs"/>
              </a:rPr>
              <a:t> </a:t>
            </a:r>
            <a:r>
              <a:rPr lang="he-IL" b="1" dirty="0" err="1">
                <a:solidFill>
                  <a:schemeClr val="tx1"/>
                </a:solidFill>
                <a:cs typeface="+mj-cs"/>
              </a:rPr>
              <a:t>זײער</a:t>
            </a:r>
            <a:r>
              <a:rPr lang="he-IL" b="1" dirty="0">
                <a:solidFill>
                  <a:schemeClr val="tx1"/>
                </a:solidFill>
                <a:cs typeface="+mj-cs"/>
              </a:rPr>
              <a:t> </a:t>
            </a:r>
            <a:r>
              <a:rPr lang="he-IL" b="1" dirty="0" err="1">
                <a:solidFill>
                  <a:schemeClr val="tx1"/>
                </a:solidFill>
                <a:cs typeface="+mj-cs"/>
              </a:rPr>
              <a:t>גוט</a:t>
            </a:r>
            <a:r>
              <a:rPr lang="he-IL" b="1" dirty="0">
                <a:solidFill>
                  <a:schemeClr val="tx1"/>
                </a:solidFill>
                <a:cs typeface="+mj-cs"/>
              </a:rPr>
              <a:t>.</a:t>
            </a:r>
          </a:p>
        </p:txBody>
      </p:sp>
      <p:cxnSp>
        <p:nvCxnSpPr>
          <p:cNvPr id="17" name="מחבר ישר 16"/>
          <p:cNvCxnSpPr/>
          <p:nvPr/>
        </p:nvCxnSpPr>
        <p:spPr>
          <a:xfrm>
            <a:off x="6261463" y="0"/>
            <a:ext cx="34834" cy="6858000"/>
          </a:xfrm>
          <a:prstGeom prst="line">
            <a:avLst/>
          </a:prstGeom>
        </p:spPr>
        <p:style>
          <a:lnRef idx="3">
            <a:schemeClr val="dk1"/>
          </a:lnRef>
          <a:fillRef idx="0">
            <a:schemeClr val="dk1"/>
          </a:fillRef>
          <a:effectRef idx="2">
            <a:schemeClr val="dk1"/>
          </a:effectRef>
          <a:fontRef idx="minor">
            <a:schemeClr val="tx1"/>
          </a:fontRef>
        </p:style>
      </p:cxnSp>
      <p:sp>
        <p:nvSpPr>
          <p:cNvPr id="21" name="הסבר אליפטי 20"/>
          <p:cNvSpPr/>
          <p:nvPr/>
        </p:nvSpPr>
        <p:spPr>
          <a:xfrm>
            <a:off x="1402078" y="208725"/>
            <a:ext cx="3290552" cy="1184366"/>
          </a:xfrm>
          <a:prstGeom prst="wedgeEllipseCallout">
            <a:avLst>
              <a:gd name="adj1" fmla="val 60617"/>
              <a:gd name="adj2" fmla="val 1470"/>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FF0000"/>
                </a:solidFill>
                <a:cs typeface="+mj-cs"/>
              </a:rPr>
              <a:t>אישה:</a:t>
            </a:r>
            <a:r>
              <a:rPr lang="he-IL" b="1" dirty="0">
                <a:solidFill>
                  <a:schemeClr val="tx1"/>
                </a:solidFill>
                <a:cs typeface="+mj-cs"/>
              </a:rPr>
              <a:t> שלום דוקטור!</a:t>
            </a:r>
          </a:p>
        </p:txBody>
      </p:sp>
      <p:sp>
        <p:nvSpPr>
          <p:cNvPr id="25" name="הסבר אליפטי 24"/>
          <p:cNvSpPr/>
          <p:nvPr/>
        </p:nvSpPr>
        <p:spPr>
          <a:xfrm>
            <a:off x="345113" y="2141710"/>
            <a:ext cx="3190929" cy="1184366"/>
          </a:xfrm>
          <a:prstGeom prst="wedgeEllipseCallout">
            <a:avLst>
              <a:gd name="adj1" fmla="val 65030"/>
              <a:gd name="adj2" fmla="val 5146"/>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רופא:</a:t>
            </a:r>
            <a:r>
              <a:rPr lang="he-IL" b="1" dirty="0">
                <a:solidFill>
                  <a:schemeClr val="tx1"/>
                </a:solidFill>
                <a:cs typeface="+mj-cs"/>
              </a:rPr>
              <a:t> אה! גב' </a:t>
            </a:r>
            <a:r>
              <a:rPr lang="he-IL" b="1" dirty="0" err="1">
                <a:solidFill>
                  <a:schemeClr val="tx1"/>
                </a:solidFill>
                <a:cs typeface="+mj-cs"/>
              </a:rPr>
              <a:t>מוסקוביץ</a:t>
            </a:r>
            <a:r>
              <a:rPr lang="he-IL" b="1" dirty="0">
                <a:solidFill>
                  <a:schemeClr val="tx1"/>
                </a:solidFill>
                <a:cs typeface="+mj-cs"/>
              </a:rPr>
              <a:t>'. בואי, שבי, נו - מה שלומך?</a:t>
            </a:r>
          </a:p>
        </p:txBody>
      </p:sp>
      <p:sp>
        <p:nvSpPr>
          <p:cNvPr id="27" name="הסבר אליפטי 26"/>
          <p:cNvSpPr/>
          <p:nvPr/>
        </p:nvSpPr>
        <p:spPr>
          <a:xfrm>
            <a:off x="932044" y="4575743"/>
            <a:ext cx="3401583" cy="1184366"/>
          </a:xfrm>
          <a:prstGeom prst="wedgeEllipseCallout">
            <a:avLst>
              <a:gd name="adj1" fmla="val 63743"/>
              <a:gd name="adj2" fmla="val -6619"/>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FF0000"/>
                </a:solidFill>
                <a:cs typeface="+mj-cs"/>
              </a:rPr>
              <a:t>אישה:</a:t>
            </a:r>
            <a:r>
              <a:rPr lang="he-IL" b="1" dirty="0">
                <a:solidFill>
                  <a:schemeClr val="tx1"/>
                </a:solidFill>
                <a:cs typeface="+mj-cs"/>
              </a:rPr>
              <a:t> טוב מאוד.</a:t>
            </a:r>
          </a:p>
        </p:txBody>
      </p:sp>
      <p:pic>
        <p:nvPicPr>
          <p:cNvPr id="16" name="תמונה 15"/>
          <p:cNvPicPr>
            <a:picLocks noChangeAspect="1"/>
          </p:cNvPicPr>
          <p:nvPr/>
        </p:nvPicPr>
        <p:blipFill>
          <a:blip r:embed="rId2"/>
          <a:stretch>
            <a:fillRect/>
          </a:stretch>
        </p:blipFill>
        <p:spPr>
          <a:xfrm>
            <a:off x="3903801" y="1892469"/>
            <a:ext cx="1095392" cy="2183895"/>
          </a:xfrm>
          <a:prstGeom prst="rect">
            <a:avLst/>
          </a:prstGeom>
        </p:spPr>
      </p:pic>
      <p:pic>
        <p:nvPicPr>
          <p:cNvPr id="18" name="תמונה 17"/>
          <p:cNvPicPr>
            <a:picLocks noChangeAspect="1"/>
          </p:cNvPicPr>
          <p:nvPr/>
        </p:nvPicPr>
        <p:blipFill>
          <a:blip r:embed="rId3"/>
          <a:stretch>
            <a:fillRect/>
          </a:stretch>
        </p:blipFill>
        <p:spPr>
          <a:xfrm>
            <a:off x="10560203" y="4769674"/>
            <a:ext cx="1421471" cy="1964756"/>
          </a:xfrm>
          <a:prstGeom prst="rect">
            <a:avLst/>
          </a:prstGeom>
        </p:spPr>
      </p:pic>
      <p:pic>
        <p:nvPicPr>
          <p:cNvPr id="19" name="תמונה 18"/>
          <p:cNvPicPr>
            <a:picLocks noChangeAspect="1"/>
          </p:cNvPicPr>
          <p:nvPr/>
        </p:nvPicPr>
        <p:blipFill>
          <a:blip r:embed="rId3"/>
          <a:stretch>
            <a:fillRect/>
          </a:stretch>
        </p:blipFill>
        <p:spPr>
          <a:xfrm>
            <a:off x="10560203" y="208725"/>
            <a:ext cx="1421471" cy="1964756"/>
          </a:xfrm>
          <a:prstGeom prst="rect">
            <a:avLst/>
          </a:prstGeom>
        </p:spPr>
      </p:pic>
      <p:pic>
        <p:nvPicPr>
          <p:cNvPr id="20" name="תמונה 19"/>
          <p:cNvPicPr>
            <a:picLocks noChangeAspect="1"/>
          </p:cNvPicPr>
          <p:nvPr/>
        </p:nvPicPr>
        <p:blipFill>
          <a:blip r:embed="rId3"/>
          <a:stretch>
            <a:fillRect/>
          </a:stretch>
        </p:blipFill>
        <p:spPr>
          <a:xfrm>
            <a:off x="4613030" y="4769674"/>
            <a:ext cx="1421471" cy="1964756"/>
          </a:xfrm>
          <a:prstGeom prst="rect">
            <a:avLst/>
          </a:prstGeom>
        </p:spPr>
      </p:pic>
      <p:pic>
        <p:nvPicPr>
          <p:cNvPr id="23" name="תמונה 22"/>
          <p:cNvPicPr>
            <a:picLocks noChangeAspect="1"/>
          </p:cNvPicPr>
          <p:nvPr/>
        </p:nvPicPr>
        <p:blipFill>
          <a:blip r:embed="rId3"/>
          <a:stretch>
            <a:fillRect/>
          </a:stretch>
        </p:blipFill>
        <p:spPr>
          <a:xfrm>
            <a:off x="4613030" y="208725"/>
            <a:ext cx="1421471" cy="1964756"/>
          </a:xfrm>
          <a:prstGeom prst="rect">
            <a:avLst/>
          </a:prstGeom>
        </p:spPr>
      </p:pic>
      <p:pic>
        <p:nvPicPr>
          <p:cNvPr id="2" name="תמונה 1"/>
          <p:cNvPicPr>
            <a:picLocks noChangeAspect="1"/>
          </p:cNvPicPr>
          <p:nvPr/>
        </p:nvPicPr>
        <p:blipFill>
          <a:blip r:embed="rId4"/>
          <a:stretch>
            <a:fillRect/>
          </a:stretch>
        </p:blipFill>
        <p:spPr>
          <a:xfrm rot="20836719">
            <a:off x="6029082" y="508310"/>
            <a:ext cx="1296607" cy="1296607"/>
          </a:xfrm>
          <a:prstGeom prst="rect">
            <a:avLst/>
          </a:prstGeom>
        </p:spPr>
      </p:pic>
      <p:pic>
        <p:nvPicPr>
          <p:cNvPr id="3" name="תמונה 2"/>
          <p:cNvPicPr>
            <a:picLocks noChangeAspect="1"/>
          </p:cNvPicPr>
          <p:nvPr/>
        </p:nvPicPr>
        <p:blipFill>
          <a:blip r:embed="rId5"/>
          <a:stretch>
            <a:fillRect/>
          </a:stretch>
        </p:blipFill>
        <p:spPr>
          <a:xfrm rot="11154100">
            <a:off x="148057" y="4541446"/>
            <a:ext cx="1767993" cy="1676545"/>
          </a:xfrm>
          <a:prstGeom prst="rect">
            <a:avLst/>
          </a:prstGeom>
        </p:spPr>
      </p:pic>
      <p:pic>
        <p:nvPicPr>
          <p:cNvPr id="24" name="תמונה 23"/>
          <p:cNvPicPr>
            <a:picLocks noChangeAspect="1"/>
          </p:cNvPicPr>
          <p:nvPr/>
        </p:nvPicPr>
        <p:blipFill>
          <a:blip r:embed="rId6"/>
          <a:stretch>
            <a:fillRect/>
          </a:stretch>
        </p:blipFill>
        <p:spPr>
          <a:xfrm>
            <a:off x="10039689" y="2247058"/>
            <a:ext cx="1602456" cy="2158035"/>
          </a:xfrm>
          <a:prstGeom prst="rect">
            <a:avLst/>
          </a:prstGeom>
        </p:spPr>
      </p:pic>
    </p:spTree>
    <p:extLst>
      <p:ext uri="{BB962C8B-B14F-4D97-AF65-F5344CB8AC3E}">
        <p14:creationId xmlns:p14="http://schemas.microsoft.com/office/powerpoint/2010/main" val="319684884"/>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הסבר אליפטי 5"/>
          <p:cNvSpPr/>
          <p:nvPr/>
        </p:nvSpPr>
        <p:spPr>
          <a:xfrm>
            <a:off x="6669236" y="208724"/>
            <a:ext cx="3873905" cy="1620075"/>
          </a:xfrm>
          <a:prstGeom prst="wedgeEllipseCallout">
            <a:avLst>
              <a:gd name="adj1" fmla="val 59918"/>
              <a:gd name="adj2" fmla="val -3677"/>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FF0000"/>
                </a:solidFill>
                <a:cs typeface="+mj-cs"/>
              </a:rPr>
              <a:t>דאָקטער:</a:t>
            </a:r>
            <a:r>
              <a:rPr lang="he-IL" b="1" dirty="0">
                <a:solidFill>
                  <a:schemeClr val="tx1"/>
                </a:solidFill>
                <a:cs typeface="+mj-cs"/>
              </a:rPr>
              <a:t> </a:t>
            </a:r>
            <a:r>
              <a:rPr lang="he-IL" b="1" dirty="0" err="1">
                <a:solidFill>
                  <a:schemeClr val="tx1"/>
                </a:solidFill>
                <a:cs typeface="+mj-cs"/>
              </a:rPr>
              <a:t>װי</a:t>
            </a:r>
            <a:r>
              <a:rPr lang="he-IL" b="1" dirty="0">
                <a:solidFill>
                  <a:schemeClr val="tx1"/>
                </a:solidFill>
                <a:cs typeface="+mj-cs"/>
              </a:rPr>
              <a:t> </a:t>
            </a:r>
            <a:r>
              <a:rPr lang="he-IL" b="1" dirty="0" err="1">
                <a:solidFill>
                  <a:schemeClr val="tx1"/>
                </a:solidFill>
                <a:cs typeface="+mj-cs"/>
              </a:rPr>
              <a:t>אַזױ</a:t>
            </a:r>
            <a:r>
              <a:rPr lang="he-IL" b="1" dirty="0">
                <a:solidFill>
                  <a:schemeClr val="tx1"/>
                </a:solidFill>
                <a:cs typeface="+mj-cs"/>
              </a:rPr>
              <a:t>?</a:t>
            </a:r>
          </a:p>
        </p:txBody>
      </p:sp>
      <p:sp>
        <p:nvSpPr>
          <p:cNvPr id="9" name="הסבר אליפטי 8"/>
          <p:cNvSpPr/>
          <p:nvPr/>
        </p:nvSpPr>
        <p:spPr>
          <a:xfrm>
            <a:off x="6261463" y="1828799"/>
            <a:ext cx="3234613" cy="2429302"/>
          </a:xfrm>
          <a:prstGeom prst="wedgeEllipseCallout">
            <a:avLst>
              <a:gd name="adj1" fmla="val 66426"/>
              <a:gd name="adj2" fmla="val 4855"/>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a:solidFill>
                  <a:srgbClr val="FF0000"/>
                </a:solidFill>
                <a:cs typeface="+mj-cs"/>
              </a:rPr>
              <a:t>פֿרױ</a:t>
            </a:r>
            <a:r>
              <a:rPr lang="he-IL" b="1" dirty="0">
                <a:solidFill>
                  <a:srgbClr val="FF0000"/>
                </a:solidFill>
                <a:cs typeface="+mj-cs"/>
              </a:rPr>
              <a:t>:</a:t>
            </a:r>
            <a:r>
              <a:rPr lang="he-IL" b="1" dirty="0">
                <a:solidFill>
                  <a:schemeClr val="tx1"/>
                </a:solidFill>
                <a:cs typeface="+mj-cs"/>
              </a:rPr>
              <a:t> איך בין </a:t>
            </a:r>
            <a:r>
              <a:rPr lang="he-IL" b="1" dirty="0" err="1">
                <a:solidFill>
                  <a:schemeClr val="tx1"/>
                </a:solidFill>
                <a:cs typeface="+mj-cs"/>
              </a:rPr>
              <a:t>געפֿאָרן</a:t>
            </a:r>
            <a:r>
              <a:rPr lang="he-IL" b="1" dirty="0">
                <a:solidFill>
                  <a:schemeClr val="tx1"/>
                </a:solidFill>
                <a:cs typeface="+mj-cs"/>
              </a:rPr>
              <a:t> צום </a:t>
            </a:r>
            <a:r>
              <a:rPr lang="he-IL" b="1" dirty="0" err="1">
                <a:solidFill>
                  <a:schemeClr val="tx1"/>
                </a:solidFill>
                <a:cs typeface="+mj-cs"/>
              </a:rPr>
              <a:t>ים־המלח</a:t>
            </a:r>
            <a:r>
              <a:rPr lang="he-IL" b="1" dirty="0">
                <a:solidFill>
                  <a:schemeClr val="tx1"/>
                </a:solidFill>
                <a:cs typeface="+mj-cs"/>
              </a:rPr>
              <a:t>. איך האָב </a:t>
            </a:r>
            <a:r>
              <a:rPr lang="he-IL" b="1" dirty="0" err="1">
                <a:solidFill>
                  <a:schemeClr val="tx1"/>
                </a:solidFill>
                <a:cs typeface="+mj-cs"/>
              </a:rPr>
              <a:t>זיך</a:t>
            </a:r>
            <a:endParaRPr lang="he-IL" b="1" dirty="0">
              <a:solidFill>
                <a:schemeClr val="tx1"/>
              </a:solidFill>
              <a:cs typeface="+mj-cs"/>
            </a:endParaRPr>
          </a:p>
          <a:p>
            <a:pPr algn="ctr"/>
            <a:r>
              <a:rPr lang="he-IL" b="1" dirty="0" err="1">
                <a:solidFill>
                  <a:schemeClr val="tx1"/>
                </a:solidFill>
                <a:cs typeface="+mj-cs"/>
              </a:rPr>
              <a:t>באַקענט</a:t>
            </a:r>
            <a:r>
              <a:rPr lang="he-IL" b="1" dirty="0">
                <a:solidFill>
                  <a:schemeClr val="tx1"/>
                </a:solidFill>
                <a:cs typeface="+mj-cs"/>
              </a:rPr>
              <a:t> מיט </a:t>
            </a:r>
            <a:r>
              <a:rPr lang="he-IL" b="1" dirty="0" err="1">
                <a:solidFill>
                  <a:schemeClr val="tx1"/>
                </a:solidFill>
                <a:cs typeface="+mj-cs"/>
              </a:rPr>
              <a:t>מענטשן</a:t>
            </a:r>
            <a:r>
              <a:rPr lang="he-IL" b="1" dirty="0">
                <a:solidFill>
                  <a:schemeClr val="tx1"/>
                </a:solidFill>
                <a:cs typeface="+mj-cs"/>
              </a:rPr>
              <a:t>. איך האָב </a:t>
            </a:r>
            <a:r>
              <a:rPr lang="he-IL" b="1" dirty="0" err="1">
                <a:solidFill>
                  <a:schemeClr val="tx1"/>
                </a:solidFill>
                <a:cs typeface="+mj-cs"/>
              </a:rPr>
              <a:t>זיך</a:t>
            </a:r>
            <a:r>
              <a:rPr lang="he-IL" b="1" dirty="0">
                <a:solidFill>
                  <a:schemeClr val="tx1"/>
                </a:solidFill>
                <a:cs typeface="+mj-cs"/>
              </a:rPr>
              <a:t> </a:t>
            </a:r>
            <a:r>
              <a:rPr lang="he-IL" b="1" dirty="0" err="1">
                <a:solidFill>
                  <a:schemeClr val="tx1"/>
                </a:solidFill>
                <a:cs typeface="+mj-cs"/>
              </a:rPr>
              <a:t>פֿאַרשמירט</a:t>
            </a:r>
            <a:endParaRPr lang="he-IL" b="1" dirty="0">
              <a:solidFill>
                <a:schemeClr val="tx1"/>
              </a:solidFill>
              <a:cs typeface="+mj-cs"/>
            </a:endParaRPr>
          </a:p>
          <a:p>
            <a:pPr algn="ctr"/>
            <a:r>
              <a:rPr lang="he-IL" b="1" dirty="0">
                <a:solidFill>
                  <a:schemeClr val="tx1"/>
                </a:solidFill>
                <a:cs typeface="+mj-cs"/>
              </a:rPr>
              <a:t>מיט </a:t>
            </a:r>
            <a:r>
              <a:rPr lang="he-IL" b="1" dirty="0" err="1">
                <a:solidFill>
                  <a:schemeClr val="tx1"/>
                </a:solidFill>
                <a:cs typeface="+mj-cs"/>
              </a:rPr>
              <a:t>בלאָטע</a:t>
            </a:r>
            <a:r>
              <a:rPr lang="he-IL" b="1" dirty="0">
                <a:solidFill>
                  <a:schemeClr val="tx1"/>
                </a:solidFill>
                <a:cs typeface="+mj-cs"/>
              </a:rPr>
              <a:t>. איך האָב </a:t>
            </a:r>
            <a:r>
              <a:rPr lang="he-IL" b="1" dirty="0" err="1">
                <a:solidFill>
                  <a:schemeClr val="tx1"/>
                </a:solidFill>
                <a:cs typeface="+mj-cs"/>
              </a:rPr>
              <a:t>גאַנץ</a:t>
            </a:r>
            <a:r>
              <a:rPr lang="he-IL" b="1" dirty="0">
                <a:solidFill>
                  <a:schemeClr val="tx1"/>
                </a:solidFill>
                <a:cs typeface="+mj-cs"/>
              </a:rPr>
              <a:t> </a:t>
            </a:r>
            <a:r>
              <a:rPr lang="he-IL" b="1" dirty="0" err="1">
                <a:solidFill>
                  <a:schemeClr val="tx1"/>
                </a:solidFill>
                <a:cs typeface="+mj-cs"/>
              </a:rPr>
              <a:t>שײן</a:t>
            </a:r>
            <a:r>
              <a:rPr lang="he-IL" b="1" dirty="0">
                <a:solidFill>
                  <a:schemeClr val="tx1"/>
                </a:solidFill>
                <a:cs typeface="+mj-cs"/>
              </a:rPr>
              <a:t> </a:t>
            </a:r>
            <a:r>
              <a:rPr lang="he-IL" b="1" dirty="0" err="1">
                <a:solidFill>
                  <a:schemeClr val="tx1"/>
                </a:solidFill>
                <a:cs typeface="+mj-cs"/>
              </a:rPr>
              <a:t>פֿאַרבראַכט</a:t>
            </a:r>
            <a:r>
              <a:rPr lang="he-IL" b="1" dirty="0">
                <a:solidFill>
                  <a:schemeClr val="tx1"/>
                </a:solidFill>
                <a:cs typeface="+mj-cs"/>
              </a:rPr>
              <a:t>.</a:t>
            </a:r>
          </a:p>
        </p:txBody>
      </p:sp>
      <p:sp>
        <p:nvSpPr>
          <p:cNvPr id="11" name="הסבר אליפטי 10"/>
          <p:cNvSpPr/>
          <p:nvPr/>
        </p:nvSpPr>
        <p:spPr>
          <a:xfrm>
            <a:off x="6669236" y="4411378"/>
            <a:ext cx="3699945" cy="1364045"/>
          </a:xfrm>
          <a:prstGeom prst="wedgeEllipseCallout">
            <a:avLst>
              <a:gd name="adj1" fmla="val 62234"/>
              <a:gd name="adj2" fmla="val 20662"/>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FF0000"/>
                </a:solidFill>
                <a:cs typeface="+mj-cs"/>
              </a:rPr>
              <a:t>דאָקטער:</a:t>
            </a:r>
            <a:r>
              <a:rPr lang="he-IL" b="1" dirty="0">
                <a:solidFill>
                  <a:schemeClr val="tx1"/>
                </a:solidFill>
                <a:cs typeface="+mj-cs"/>
              </a:rPr>
              <a:t> נו?</a:t>
            </a:r>
          </a:p>
        </p:txBody>
      </p:sp>
      <p:cxnSp>
        <p:nvCxnSpPr>
          <p:cNvPr id="17" name="מחבר ישר 16"/>
          <p:cNvCxnSpPr/>
          <p:nvPr/>
        </p:nvCxnSpPr>
        <p:spPr>
          <a:xfrm>
            <a:off x="6261463" y="0"/>
            <a:ext cx="34834" cy="6858000"/>
          </a:xfrm>
          <a:prstGeom prst="line">
            <a:avLst/>
          </a:prstGeom>
        </p:spPr>
        <p:style>
          <a:lnRef idx="3">
            <a:schemeClr val="dk1"/>
          </a:lnRef>
          <a:fillRef idx="0">
            <a:schemeClr val="dk1"/>
          </a:fillRef>
          <a:effectRef idx="2">
            <a:schemeClr val="dk1"/>
          </a:effectRef>
          <a:fontRef idx="minor">
            <a:schemeClr val="tx1"/>
          </a:fontRef>
        </p:style>
      </p:cxnSp>
      <p:sp>
        <p:nvSpPr>
          <p:cNvPr id="21" name="הסבר אליפטי 20"/>
          <p:cNvSpPr/>
          <p:nvPr/>
        </p:nvSpPr>
        <p:spPr>
          <a:xfrm>
            <a:off x="1402078" y="208725"/>
            <a:ext cx="3290552" cy="1184366"/>
          </a:xfrm>
          <a:prstGeom prst="wedgeEllipseCallout">
            <a:avLst>
              <a:gd name="adj1" fmla="val 60617"/>
              <a:gd name="adj2" fmla="val 1470"/>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FF0000"/>
                </a:solidFill>
                <a:cs typeface="+mj-cs"/>
              </a:rPr>
              <a:t>רופא:</a:t>
            </a:r>
            <a:r>
              <a:rPr lang="he-IL" b="1" dirty="0">
                <a:solidFill>
                  <a:schemeClr val="tx1"/>
                </a:solidFill>
                <a:cs typeface="+mj-cs"/>
              </a:rPr>
              <a:t> הכיצד?</a:t>
            </a:r>
          </a:p>
        </p:txBody>
      </p:sp>
      <p:sp>
        <p:nvSpPr>
          <p:cNvPr id="25" name="הסבר אליפטי 24"/>
          <p:cNvSpPr/>
          <p:nvPr/>
        </p:nvSpPr>
        <p:spPr>
          <a:xfrm>
            <a:off x="250256" y="2279916"/>
            <a:ext cx="3248659" cy="1568141"/>
          </a:xfrm>
          <a:prstGeom prst="wedgeEllipseCallout">
            <a:avLst>
              <a:gd name="adj1" fmla="val 65030"/>
              <a:gd name="adj2" fmla="val 5146"/>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FF0000"/>
                </a:solidFill>
                <a:cs typeface="+mj-cs"/>
              </a:rPr>
              <a:t>אישה:</a:t>
            </a:r>
            <a:r>
              <a:rPr lang="he-IL" b="1" dirty="0">
                <a:solidFill>
                  <a:schemeClr val="tx1"/>
                </a:solidFill>
                <a:cs typeface="+mj-cs"/>
              </a:rPr>
              <a:t> נסעתי לים המלח. הכרתי אנשים. מרחתי את </a:t>
            </a:r>
            <a:r>
              <a:rPr lang="he-IL" b="1" dirty="0" smtClean="0">
                <a:solidFill>
                  <a:schemeClr val="tx1"/>
                </a:solidFill>
                <a:cs typeface="+mj-cs"/>
              </a:rPr>
              <a:t>עצמי בבוץ</a:t>
            </a:r>
            <a:r>
              <a:rPr lang="he-IL" b="1" dirty="0">
                <a:solidFill>
                  <a:schemeClr val="tx1"/>
                </a:solidFill>
                <a:cs typeface="+mj-cs"/>
              </a:rPr>
              <a:t>. ממש נהניתי.</a:t>
            </a:r>
          </a:p>
        </p:txBody>
      </p:sp>
      <p:sp>
        <p:nvSpPr>
          <p:cNvPr id="27" name="הסבר אליפטי 26"/>
          <p:cNvSpPr/>
          <p:nvPr/>
        </p:nvSpPr>
        <p:spPr>
          <a:xfrm>
            <a:off x="932044" y="4575743"/>
            <a:ext cx="3401583" cy="1184366"/>
          </a:xfrm>
          <a:prstGeom prst="wedgeEllipseCallout">
            <a:avLst>
              <a:gd name="adj1" fmla="val 63743"/>
              <a:gd name="adj2" fmla="val -6619"/>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FF0000"/>
                </a:solidFill>
                <a:cs typeface="+mj-cs"/>
              </a:rPr>
              <a:t>רופא: </a:t>
            </a:r>
            <a:r>
              <a:rPr lang="he-IL" b="1" dirty="0">
                <a:solidFill>
                  <a:schemeClr val="tx1"/>
                </a:solidFill>
                <a:cs typeface="+mj-cs"/>
              </a:rPr>
              <a:t>נו ו...?</a:t>
            </a:r>
          </a:p>
        </p:txBody>
      </p:sp>
      <p:pic>
        <p:nvPicPr>
          <p:cNvPr id="16" name="תמונה 15"/>
          <p:cNvPicPr>
            <a:picLocks noChangeAspect="1"/>
          </p:cNvPicPr>
          <p:nvPr/>
        </p:nvPicPr>
        <p:blipFill>
          <a:blip r:embed="rId2"/>
          <a:stretch>
            <a:fillRect/>
          </a:stretch>
        </p:blipFill>
        <p:spPr>
          <a:xfrm>
            <a:off x="4909879" y="208725"/>
            <a:ext cx="1095392" cy="2183895"/>
          </a:xfrm>
          <a:prstGeom prst="rect">
            <a:avLst/>
          </a:prstGeom>
        </p:spPr>
      </p:pic>
      <p:pic>
        <p:nvPicPr>
          <p:cNvPr id="19" name="תמונה 18"/>
          <p:cNvPicPr>
            <a:picLocks noChangeAspect="1"/>
          </p:cNvPicPr>
          <p:nvPr/>
        </p:nvPicPr>
        <p:blipFill>
          <a:blip r:embed="rId2"/>
          <a:stretch>
            <a:fillRect/>
          </a:stretch>
        </p:blipFill>
        <p:spPr>
          <a:xfrm>
            <a:off x="5070468" y="4521151"/>
            <a:ext cx="1095392" cy="2183895"/>
          </a:xfrm>
          <a:prstGeom prst="rect">
            <a:avLst/>
          </a:prstGeom>
        </p:spPr>
      </p:pic>
      <p:pic>
        <p:nvPicPr>
          <p:cNvPr id="20" name="תמונה 19"/>
          <p:cNvPicPr>
            <a:picLocks noChangeAspect="1"/>
          </p:cNvPicPr>
          <p:nvPr/>
        </p:nvPicPr>
        <p:blipFill>
          <a:blip r:embed="rId3"/>
          <a:stretch>
            <a:fillRect/>
          </a:stretch>
        </p:blipFill>
        <p:spPr>
          <a:xfrm>
            <a:off x="9684312" y="2446622"/>
            <a:ext cx="1421471" cy="1964756"/>
          </a:xfrm>
          <a:prstGeom prst="rect">
            <a:avLst/>
          </a:prstGeom>
        </p:spPr>
      </p:pic>
      <p:pic>
        <p:nvPicPr>
          <p:cNvPr id="23" name="תמונה 22"/>
          <p:cNvPicPr>
            <a:picLocks noChangeAspect="1"/>
          </p:cNvPicPr>
          <p:nvPr/>
        </p:nvPicPr>
        <p:blipFill>
          <a:blip r:embed="rId3"/>
          <a:stretch>
            <a:fillRect/>
          </a:stretch>
        </p:blipFill>
        <p:spPr>
          <a:xfrm>
            <a:off x="3433253" y="2446622"/>
            <a:ext cx="1421471" cy="1964756"/>
          </a:xfrm>
          <a:prstGeom prst="rect">
            <a:avLst/>
          </a:prstGeom>
        </p:spPr>
      </p:pic>
      <p:pic>
        <p:nvPicPr>
          <p:cNvPr id="22" name="תמונה 21"/>
          <p:cNvPicPr>
            <a:picLocks noChangeAspect="1"/>
          </p:cNvPicPr>
          <p:nvPr/>
        </p:nvPicPr>
        <p:blipFill>
          <a:blip r:embed="rId4"/>
          <a:stretch>
            <a:fillRect/>
          </a:stretch>
        </p:blipFill>
        <p:spPr>
          <a:xfrm>
            <a:off x="10369181" y="4439338"/>
            <a:ext cx="1602456" cy="2158035"/>
          </a:xfrm>
          <a:prstGeom prst="rect">
            <a:avLst/>
          </a:prstGeom>
        </p:spPr>
      </p:pic>
      <p:pic>
        <p:nvPicPr>
          <p:cNvPr id="24" name="תמונה 23"/>
          <p:cNvPicPr>
            <a:picLocks noChangeAspect="1"/>
          </p:cNvPicPr>
          <p:nvPr/>
        </p:nvPicPr>
        <p:blipFill>
          <a:blip r:embed="rId4"/>
          <a:stretch>
            <a:fillRect/>
          </a:stretch>
        </p:blipFill>
        <p:spPr>
          <a:xfrm>
            <a:off x="10543141" y="191947"/>
            <a:ext cx="1602456" cy="2158035"/>
          </a:xfrm>
          <a:prstGeom prst="rect">
            <a:avLst/>
          </a:prstGeom>
        </p:spPr>
      </p:pic>
      <p:pic>
        <p:nvPicPr>
          <p:cNvPr id="2" name="תמונה 1"/>
          <p:cNvPicPr>
            <a:picLocks noChangeAspect="1"/>
          </p:cNvPicPr>
          <p:nvPr/>
        </p:nvPicPr>
        <p:blipFill>
          <a:blip r:embed="rId5"/>
          <a:stretch>
            <a:fillRect/>
          </a:stretch>
        </p:blipFill>
        <p:spPr>
          <a:xfrm rot="1025527">
            <a:off x="6138350" y="4339187"/>
            <a:ext cx="1657475" cy="1657475"/>
          </a:xfrm>
          <a:prstGeom prst="rect">
            <a:avLst/>
          </a:prstGeom>
        </p:spPr>
      </p:pic>
      <p:pic>
        <p:nvPicPr>
          <p:cNvPr id="3" name="תמונה 2"/>
          <p:cNvPicPr>
            <a:picLocks noChangeAspect="1"/>
          </p:cNvPicPr>
          <p:nvPr/>
        </p:nvPicPr>
        <p:blipFill>
          <a:blip r:embed="rId6"/>
          <a:stretch>
            <a:fillRect/>
          </a:stretch>
        </p:blipFill>
        <p:spPr>
          <a:xfrm rot="19553029">
            <a:off x="117841" y="665222"/>
            <a:ext cx="2195536" cy="1455736"/>
          </a:xfrm>
          <a:prstGeom prst="rect">
            <a:avLst/>
          </a:prstGeom>
        </p:spPr>
      </p:pic>
    </p:spTree>
    <p:extLst>
      <p:ext uri="{BB962C8B-B14F-4D97-AF65-F5344CB8AC3E}">
        <p14:creationId xmlns:p14="http://schemas.microsoft.com/office/powerpoint/2010/main" val="3041642136"/>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הסבר אליפטי 5"/>
          <p:cNvSpPr/>
          <p:nvPr/>
        </p:nvSpPr>
        <p:spPr>
          <a:xfrm>
            <a:off x="6552489" y="208725"/>
            <a:ext cx="4057815" cy="1184366"/>
          </a:xfrm>
          <a:prstGeom prst="wedgeEllipseCallout">
            <a:avLst>
              <a:gd name="adj1" fmla="val 59918"/>
              <a:gd name="adj2" fmla="val -3677"/>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a:solidFill>
                  <a:srgbClr val="FF0000"/>
                </a:solidFill>
                <a:cs typeface="+mj-cs"/>
              </a:rPr>
              <a:t>פֿרױ</a:t>
            </a:r>
            <a:r>
              <a:rPr lang="he-IL" b="1" dirty="0">
                <a:solidFill>
                  <a:srgbClr val="FF0000"/>
                </a:solidFill>
                <a:cs typeface="+mj-cs"/>
              </a:rPr>
              <a:t>:</a:t>
            </a:r>
            <a:r>
              <a:rPr lang="he-IL" b="1" dirty="0">
                <a:solidFill>
                  <a:schemeClr val="tx1"/>
                </a:solidFill>
                <a:cs typeface="+mj-cs"/>
              </a:rPr>
              <a:t> איך </a:t>
            </a:r>
            <a:r>
              <a:rPr lang="he-IL" b="1" dirty="0" err="1">
                <a:solidFill>
                  <a:schemeClr val="tx1"/>
                </a:solidFill>
                <a:cs typeface="+mj-cs"/>
              </a:rPr>
              <a:t>גײ</a:t>
            </a:r>
            <a:r>
              <a:rPr lang="he-IL" b="1" dirty="0">
                <a:solidFill>
                  <a:schemeClr val="tx1"/>
                </a:solidFill>
                <a:cs typeface="+mj-cs"/>
              </a:rPr>
              <a:t> חתונה האָבן מיט </a:t>
            </a:r>
            <a:r>
              <a:rPr lang="he-IL" b="1" dirty="0" err="1">
                <a:solidFill>
                  <a:schemeClr val="tx1"/>
                </a:solidFill>
                <a:cs typeface="+mj-cs"/>
              </a:rPr>
              <a:t>יאַנקל</a:t>
            </a:r>
            <a:r>
              <a:rPr lang="he-IL" b="1" dirty="0">
                <a:solidFill>
                  <a:schemeClr val="tx1"/>
                </a:solidFill>
                <a:cs typeface="+mj-cs"/>
              </a:rPr>
              <a:t>. איך </a:t>
            </a:r>
            <a:r>
              <a:rPr lang="he-IL" b="1" dirty="0" err="1">
                <a:solidFill>
                  <a:schemeClr val="tx1"/>
                </a:solidFill>
                <a:cs typeface="+mj-cs"/>
              </a:rPr>
              <a:t>װיל</a:t>
            </a:r>
            <a:r>
              <a:rPr lang="he-IL" b="1" dirty="0">
                <a:solidFill>
                  <a:schemeClr val="tx1"/>
                </a:solidFill>
                <a:cs typeface="+mj-cs"/>
              </a:rPr>
              <a:t> </a:t>
            </a:r>
            <a:r>
              <a:rPr lang="he-IL" b="1" dirty="0" err="1">
                <a:solidFill>
                  <a:schemeClr val="tx1"/>
                </a:solidFill>
                <a:cs typeface="+mj-cs"/>
              </a:rPr>
              <a:t>אײַך</a:t>
            </a:r>
            <a:endParaRPr lang="he-IL" b="1" dirty="0">
              <a:solidFill>
                <a:schemeClr val="tx1"/>
              </a:solidFill>
              <a:cs typeface="+mj-cs"/>
            </a:endParaRPr>
          </a:p>
          <a:p>
            <a:pPr algn="ctr"/>
            <a:r>
              <a:rPr lang="he-IL" b="1" dirty="0" err="1">
                <a:solidFill>
                  <a:schemeClr val="tx1"/>
                </a:solidFill>
                <a:cs typeface="+mj-cs"/>
              </a:rPr>
              <a:t>אײַנלאַדן</a:t>
            </a:r>
            <a:r>
              <a:rPr lang="he-IL" b="1" dirty="0">
                <a:solidFill>
                  <a:schemeClr val="tx1"/>
                </a:solidFill>
                <a:cs typeface="+mj-cs"/>
              </a:rPr>
              <a:t> </a:t>
            </a:r>
            <a:r>
              <a:rPr lang="he-IL" b="1" dirty="0" err="1">
                <a:solidFill>
                  <a:schemeClr val="tx1"/>
                </a:solidFill>
                <a:cs typeface="+mj-cs"/>
              </a:rPr>
              <a:t>אױף</a:t>
            </a:r>
            <a:r>
              <a:rPr lang="he-IL" b="1" dirty="0">
                <a:solidFill>
                  <a:schemeClr val="tx1"/>
                </a:solidFill>
                <a:cs typeface="+mj-cs"/>
              </a:rPr>
              <a:t> </a:t>
            </a:r>
            <a:r>
              <a:rPr lang="he-IL" b="1" dirty="0" err="1">
                <a:solidFill>
                  <a:schemeClr val="tx1"/>
                </a:solidFill>
                <a:cs typeface="+mj-cs"/>
              </a:rPr>
              <a:t>דער</a:t>
            </a:r>
            <a:r>
              <a:rPr lang="he-IL" b="1" dirty="0">
                <a:solidFill>
                  <a:schemeClr val="tx1"/>
                </a:solidFill>
                <a:cs typeface="+mj-cs"/>
              </a:rPr>
              <a:t> חתונה.</a:t>
            </a:r>
          </a:p>
        </p:txBody>
      </p:sp>
      <p:sp>
        <p:nvSpPr>
          <p:cNvPr id="9" name="הסבר אליפטי 8"/>
          <p:cNvSpPr/>
          <p:nvPr/>
        </p:nvSpPr>
        <p:spPr>
          <a:xfrm>
            <a:off x="6548884" y="2141710"/>
            <a:ext cx="3238218" cy="1311610"/>
          </a:xfrm>
          <a:prstGeom prst="wedgeEllipseCallout">
            <a:avLst>
              <a:gd name="adj1" fmla="val 66426"/>
              <a:gd name="adj2" fmla="val 4855"/>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דאָקטער:</a:t>
            </a:r>
            <a:r>
              <a:rPr lang="he-IL" b="1" dirty="0">
                <a:solidFill>
                  <a:schemeClr val="tx1"/>
                </a:solidFill>
                <a:cs typeface="+mj-cs"/>
              </a:rPr>
              <a:t> </a:t>
            </a:r>
            <a:r>
              <a:rPr lang="he-IL" b="1" dirty="0" err="1">
                <a:solidFill>
                  <a:schemeClr val="tx1"/>
                </a:solidFill>
                <a:cs typeface="+mj-cs"/>
              </a:rPr>
              <a:t>װאָס</a:t>
            </a:r>
            <a:r>
              <a:rPr lang="he-IL" b="1" dirty="0">
                <a:solidFill>
                  <a:schemeClr val="tx1"/>
                </a:solidFill>
                <a:cs typeface="+mj-cs"/>
              </a:rPr>
              <a:t>? </a:t>
            </a:r>
            <a:r>
              <a:rPr lang="he-IL" b="1" dirty="0" err="1">
                <a:solidFill>
                  <a:schemeClr val="tx1"/>
                </a:solidFill>
                <a:cs typeface="+mj-cs"/>
              </a:rPr>
              <a:t>װען</a:t>
            </a:r>
            <a:r>
              <a:rPr lang="he-IL" b="1" dirty="0">
                <a:solidFill>
                  <a:schemeClr val="tx1"/>
                </a:solidFill>
                <a:cs typeface="+mj-cs"/>
              </a:rPr>
              <a:t>? </a:t>
            </a:r>
            <a:r>
              <a:rPr lang="he-IL" b="1" dirty="0" err="1">
                <a:solidFill>
                  <a:schemeClr val="tx1"/>
                </a:solidFill>
                <a:cs typeface="+mj-cs"/>
              </a:rPr>
              <a:t>װי</a:t>
            </a:r>
            <a:r>
              <a:rPr lang="he-IL" b="1" dirty="0">
                <a:solidFill>
                  <a:schemeClr val="tx1"/>
                </a:solidFill>
                <a:cs typeface="+mj-cs"/>
              </a:rPr>
              <a:t> </a:t>
            </a:r>
            <a:r>
              <a:rPr lang="he-IL" b="1" dirty="0" err="1">
                <a:solidFill>
                  <a:schemeClr val="tx1"/>
                </a:solidFill>
                <a:cs typeface="+mj-cs"/>
              </a:rPr>
              <a:t>אַזױ</a:t>
            </a:r>
            <a:r>
              <a:rPr lang="he-IL" b="1" dirty="0">
                <a:solidFill>
                  <a:schemeClr val="tx1"/>
                </a:solidFill>
                <a:cs typeface="+mj-cs"/>
              </a:rPr>
              <a:t>?</a:t>
            </a:r>
          </a:p>
        </p:txBody>
      </p:sp>
      <p:sp>
        <p:nvSpPr>
          <p:cNvPr id="11" name="הסבר אליפטי 10"/>
          <p:cNvSpPr/>
          <p:nvPr/>
        </p:nvSpPr>
        <p:spPr>
          <a:xfrm>
            <a:off x="6548884" y="3526898"/>
            <a:ext cx="4025685" cy="3466086"/>
          </a:xfrm>
          <a:prstGeom prst="wedgeEllipseCallout">
            <a:avLst>
              <a:gd name="adj1" fmla="val 62234"/>
              <a:gd name="adj2" fmla="val 20662"/>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a:solidFill>
                  <a:srgbClr val="FF0000"/>
                </a:solidFill>
                <a:cs typeface="+mj-cs"/>
              </a:rPr>
              <a:t>פֿרױ</a:t>
            </a:r>
            <a:r>
              <a:rPr lang="he-IL" b="1" dirty="0">
                <a:solidFill>
                  <a:srgbClr val="FF0000"/>
                </a:solidFill>
                <a:cs typeface="+mj-cs"/>
              </a:rPr>
              <a:t>:</a:t>
            </a:r>
            <a:r>
              <a:rPr lang="he-IL" b="1" dirty="0">
                <a:solidFill>
                  <a:schemeClr val="tx1"/>
                </a:solidFill>
                <a:cs typeface="+mj-cs"/>
              </a:rPr>
              <a:t> איך האָב </a:t>
            </a:r>
            <a:r>
              <a:rPr lang="he-IL" b="1" dirty="0" err="1">
                <a:solidFill>
                  <a:schemeClr val="tx1"/>
                </a:solidFill>
                <a:cs typeface="+mj-cs"/>
              </a:rPr>
              <a:t>זיך</a:t>
            </a:r>
            <a:r>
              <a:rPr lang="he-IL" b="1" dirty="0">
                <a:solidFill>
                  <a:schemeClr val="tx1"/>
                </a:solidFill>
                <a:cs typeface="+mj-cs"/>
              </a:rPr>
              <a:t> </a:t>
            </a:r>
            <a:r>
              <a:rPr lang="he-IL" b="1" dirty="0" err="1">
                <a:solidFill>
                  <a:schemeClr val="tx1"/>
                </a:solidFill>
                <a:cs typeface="+mj-cs"/>
              </a:rPr>
              <a:t>פֿאַרשמירט</a:t>
            </a:r>
            <a:r>
              <a:rPr lang="he-IL" b="1" dirty="0">
                <a:solidFill>
                  <a:schemeClr val="tx1"/>
                </a:solidFill>
                <a:cs typeface="+mj-cs"/>
              </a:rPr>
              <a:t> מיט </a:t>
            </a:r>
            <a:r>
              <a:rPr lang="he-IL" b="1" dirty="0" err="1">
                <a:solidFill>
                  <a:schemeClr val="tx1"/>
                </a:solidFill>
                <a:cs typeface="+mj-cs"/>
              </a:rPr>
              <a:t>בלאָטע</a:t>
            </a:r>
            <a:r>
              <a:rPr lang="he-IL" b="1" dirty="0">
                <a:solidFill>
                  <a:schemeClr val="tx1"/>
                </a:solidFill>
                <a:cs typeface="+mj-cs"/>
              </a:rPr>
              <a:t>. </a:t>
            </a:r>
            <a:r>
              <a:rPr lang="he-IL" b="1" dirty="0" err="1">
                <a:solidFill>
                  <a:schemeClr val="tx1"/>
                </a:solidFill>
                <a:cs typeface="+mj-cs"/>
              </a:rPr>
              <a:t>יאַנקל</a:t>
            </a:r>
            <a:r>
              <a:rPr lang="he-IL" b="1" dirty="0">
                <a:solidFill>
                  <a:schemeClr val="tx1"/>
                </a:solidFill>
                <a:cs typeface="+mj-cs"/>
              </a:rPr>
              <a:t> </a:t>
            </a:r>
            <a:r>
              <a:rPr lang="he-IL" b="1" dirty="0" err="1">
                <a:solidFill>
                  <a:schemeClr val="tx1"/>
                </a:solidFill>
                <a:cs typeface="+mj-cs"/>
              </a:rPr>
              <a:t>אויך</a:t>
            </a:r>
            <a:endParaRPr lang="he-IL" b="1" dirty="0">
              <a:solidFill>
                <a:schemeClr val="tx1"/>
              </a:solidFill>
              <a:cs typeface="+mj-cs"/>
            </a:endParaRPr>
          </a:p>
          <a:p>
            <a:pPr algn="ctr"/>
            <a:r>
              <a:rPr lang="he-IL" b="1" dirty="0">
                <a:solidFill>
                  <a:schemeClr val="tx1"/>
                </a:solidFill>
                <a:cs typeface="+mj-cs"/>
              </a:rPr>
              <a:t>זיר </a:t>
            </a:r>
            <a:r>
              <a:rPr lang="he-IL" b="1" dirty="0" err="1">
                <a:solidFill>
                  <a:schemeClr val="tx1"/>
                </a:solidFill>
                <a:cs typeface="+mj-cs"/>
              </a:rPr>
              <a:t>פֿאַרשמירט</a:t>
            </a:r>
            <a:r>
              <a:rPr lang="he-IL" b="1" dirty="0">
                <a:solidFill>
                  <a:schemeClr val="tx1"/>
                </a:solidFill>
                <a:cs typeface="+mj-cs"/>
              </a:rPr>
              <a:t> מיט </a:t>
            </a:r>
            <a:r>
              <a:rPr lang="he-IL" b="1" dirty="0" err="1">
                <a:solidFill>
                  <a:schemeClr val="tx1"/>
                </a:solidFill>
                <a:cs typeface="+mj-cs"/>
              </a:rPr>
              <a:t>בלאָטע</a:t>
            </a:r>
            <a:r>
              <a:rPr lang="he-IL" b="1" dirty="0">
                <a:solidFill>
                  <a:schemeClr val="tx1"/>
                </a:solidFill>
                <a:cs typeface="+mj-cs"/>
              </a:rPr>
              <a:t>. </a:t>
            </a:r>
            <a:r>
              <a:rPr lang="he-IL" b="1" dirty="0" err="1">
                <a:solidFill>
                  <a:schemeClr val="tx1"/>
                </a:solidFill>
                <a:cs typeface="+mj-cs"/>
              </a:rPr>
              <a:t>נאָך</a:t>
            </a:r>
            <a:r>
              <a:rPr lang="he-IL" b="1" dirty="0">
                <a:solidFill>
                  <a:schemeClr val="tx1"/>
                </a:solidFill>
                <a:cs typeface="+mj-cs"/>
              </a:rPr>
              <a:t> </a:t>
            </a:r>
            <a:r>
              <a:rPr lang="he-IL" b="1" dirty="0" err="1">
                <a:solidFill>
                  <a:schemeClr val="tx1"/>
                </a:solidFill>
                <a:cs typeface="+mj-cs"/>
              </a:rPr>
              <a:t>דעם</a:t>
            </a:r>
            <a:r>
              <a:rPr lang="he-IL" b="1" dirty="0">
                <a:solidFill>
                  <a:schemeClr val="tx1"/>
                </a:solidFill>
                <a:cs typeface="+mj-cs"/>
              </a:rPr>
              <a:t> האָט ער </a:t>
            </a:r>
            <a:r>
              <a:rPr lang="he-IL" b="1" dirty="0" err="1">
                <a:solidFill>
                  <a:schemeClr val="tx1"/>
                </a:solidFill>
                <a:cs typeface="+mj-cs"/>
              </a:rPr>
              <a:t>מיך</a:t>
            </a:r>
            <a:endParaRPr lang="he-IL" b="1" dirty="0">
              <a:solidFill>
                <a:schemeClr val="tx1"/>
              </a:solidFill>
              <a:cs typeface="+mj-cs"/>
            </a:endParaRPr>
          </a:p>
          <a:p>
            <a:pPr algn="ctr"/>
            <a:r>
              <a:rPr lang="he-IL" b="1" dirty="0" err="1">
                <a:solidFill>
                  <a:schemeClr val="tx1"/>
                </a:solidFill>
                <a:cs typeface="+mj-cs"/>
              </a:rPr>
              <a:t>פֿאַרשמירט</a:t>
            </a:r>
            <a:r>
              <a:rPr lang="he-IL" b="1" dirty="0">
                <a:solidFill>
                  <a:schemeClr val="tx1"/>
                </a:solidFill>
                <a:cs typeface="+mj-cs"/>
              </a:rPr>
              <a:t>, און </a:t>
            </a:r>
            <a:r>
              <a:rPr lang="he-IL" b="1" dirty="0" err="1">
                <a:solidFill>
                  <a:schemeClr val="tx1"/>
                </a:solidFill>
                <a:cs typeface="+mj-cs"/>
              </a:rPr>
              <a:t>דאַן</a:t>
            </a:r>
            <a:r>
              <a:rPr lang="he-IL" b="1" dirty="0">
                <a:solidFill>
                  <a:schemeClr val="tx1"/>
                </a:solidFill>
                <a:cs typeface="+mj-cs"/>
              </a:rPr>
              <a:t> האָב איך </a:t>
            </a:r>
            <a:r>
              <a:rPr lang="he-IL" b="1" dirty="0" err="1">
                <a:solidFill>
                  <a:schemeClr val="tx1"/>
                </a:solidFill>
                <a:cs typeface="+mj-cs"/>
              </a:rPr>
              <a:t>אים</a:t>
            </a:r>
            <a:r>
              <a:rPr lang="he-IL" b="1" dirty="0">
                <a:solidFill>
                  <a:schemeClr val="tx1"/>
                </a:solidFill>
                <a:cs typeface="+mj-cs"/>
              </a:rPr>
              <a:t> </a:t>
            </a:r>
            <a:r>
              <a:rPr lang="he-IL" b="1" dirty="0" err="1">
                <a:solidFill>
                  <a:schemeClr val="tx1"/>
                </a:solidFill>
                <a:cs typeface="+mj-cs"/>
              </a:rPr>
              <a:t>פֿאַרשמירט</a:t>
            </a:r>
            <a:r>
              <a:rPr lang="he-IL" b="1" dirty="0">
                <a:solidFill>
                  <a:schemeClr val="tx1"/>
                </a:solidFill>
                <a:cs typeface="+mj-cs"/>
              </a:rPr>
              <a:t>, און</a:t>
            </a:r>
          </a:p>
          <a:p>
            <a:pPr algn="ctr"/>
            <a:r>
              <a:rPr lang="he-IL" b="1" dirty="0" err="1">
                <a:solidFill>
                  <a:schemeClr val="tx1"/>
                </a:solidFill>
                <a:cs typeface="+mj-cs"/>
              </a:rPr>
              <a:t>אַזױ</a:t>
            </a:r>
            <a:r>
              <a:rPr lang="he-IL" b="1" dirty="0">
                <a:solidFill>
                  <a:schemeClr val="tx1"/>
                </a:solidFill>
                <a:cs typeface="+mj-cs"/>
              </a:rPr>
              <a:t> האָבן </a:t>
            </a:r>
            <a:r>
              <a:rPr lang="he-IL" b="1" dirty="0" err="1">
                <a:solidFill>
                  <a:schemeClr val="tx1"/>
                </a:solidFill>
                <a:cs typeface="+mj-cs"/>
              </a:rPr>
              <a:t>מיר</a:t>
            </a:r>
            <a:r>
              <a:rPr lang="he-IL" b="1" dirty="0">
                <a:solidFill>
                  <a:schemeClr val="tx1"/>
                </a:solidFill>
                <a:cs typeface="+mj-cs"/>
              </a:rPr>
              <a:t> </a:t>
            </a:r>
            <a:r>
              <a:rPr lang="he-IL" b="1" dirty="0" err="1">
                <a:solidFill>
                  <a:schemeClr val="tx1"/>
                </a:solidFill>
                <a:cs typeface="+mj-cs"/>
              </a:rPr>
              <a:t>זיך</a:t>
            </a:r>
            <a:r>
              <a:rPr lang="he-IL" b="1" dirty="0">
                <a:solidFill>
                  <a:schemeClr val="tx1"/>
                </a:solidFill>
                <a:cs typeface="+mj-cs"/>
              </a:rPr>
              <a:t> </a:t>
            </a:r>
            <a:r>
              <a:rPr lang="he-IL" b="1" dirty="0" err="1">
                <a:solidFill>
                  <a:schemeClr val="tx1"/>
                </a:solidFill>
                <a:cs typeface="+mj-cs"/>
              </a:rPr>
              <a:t>פֿאַרשמירט</a:t>
            </a:r>
            <a:r>
              <a:rPr lang="he-IL" b="1" dirty="0">
                <a:solidFill>
                  <a:schemeClr val="tx1"/>
                </a:solidFill>
                <a:cs typeface="+mj-cs"/>
              </a:rPr>
              <a:t> </a:t>
            </a:r>
            <a:r>
              <a:rPr lang="he-IL" b="1" dirty="0" err="1">
                <a:solidFill>
                  <a:schemeClr val="tx1"/>
                </a:solidFill>
                <a:cs typeface="+mj-cs"/>
              </a:rPr>
              <a:t>אײנער</a:t>
            </a:r>
            <a:r>
              <a:rPr lang="he-IL" b="1" dirty="0">
                <a:solidFill>
                  <a:schemeClr val="tx1"/>
                </a:solidFill>
                <a:cs typeface="+mj-cs"/>
              </a:rPr>
              <a:t> </a:t>
            </a:r>
            <a:r>
              <a:rPr lang="he-IL" b="1" dirty="0" err="1">
                <a:solidFill>
                  <a:schemeClr val="tx1"/>
                </a:solidFill>
                <a:cs typeface="+mj-cs"/>
              </a:rPr>
              <a:t>דעם</a:t>
            </a:r>
            <a:r>
              <a:rPr lang="he-IL" b="1" dirty="0">
                <a:solidFill>
                  <a:schemeClr val="tx1"/>
                </a:solidFill>
                <a:cs typeface="+mj-cs"/>
              </a:rPr>
              <a:t> </a:t>
            </a:r>
            <a:r>
              <a:rPr lang="he-IL" b="1" dirty="0" err="1">
                <a:solidFill>
                  <a:schemeClr val="tx1"/>
                </a:solidFill>
                <a:cs typeface="+mj-cs"/>
              </a:rPr>
              <a:t>צװײטן</a:t>
            </a:r>
            <a:r>
              <a:rPr lang="he-IL" b="1" dirty="0">
                <a:solidFill>
                  <a:schemeClr val="tx1"/>
                </a:solidFill>
                <a:cs typeface="+mj-cs"/>
              </a:rPr>
              <a:t>,</a:t>
            </a:r>
          </a:p>
          <a:p>
            <a:pPr algn="ctr"/>
            <a:r>
              <a:rPr lang="he-IL" b="1" dirty="0" err="1">
                <a:solidFill>
                  <a:schemeClr val="tx1"/>
                </a:solidFill>
                <a:cs typeface="+mj-cs"/>
              </a:rPr>
              <a:t>ביז</a:t>
            </a:r>
            <a:r>
              <a:rPr lang="he-IL" b="1" dirty="0">
                <a:solidFill>
                  <a:schemeClr val="tx1"/>
                </a:solidFill>
                <a:cs typeface="+mj-cs"/>
              </a:rPr>
              <a:t> </a:t>
            </a:r>
            <a:r>
              <a:rPr lang="he-IL" b="1" dirty="0" err="1">
                <a:solidFill>
                  <a:schemeClr val="tx1"/>
                </a:solidFill>
                <a:cs typeface="+mj-cs"/>
              </a:rPr>
              <a:t>מיר</a:t>
            </a:r>
            <a:r>
              <a:rPr lang="he-IL" b="1" dirty="0">
                <a:solidFill>
                  <a:schemeClr val="tx1"/>
                </a:solidFill>
                <a:cs typeface="+mj-cs"/>
              </a:rPr>
              <a:t> האָבן </a:t>
            </a:r>
            <a:r>
              <a:rPr lang="he-IL" b="1" dirty="0" err="1">
                <a:solidFill>
                  <a:schemeClr val="tx1"/>
                </a:solidFill>
                <a:cs typeface="+mj-cs"/>
              </a:rPr>
              <a:t>באַשלאָסן</a:t>
            </a:r>
            <a:r>
              <a:rPr lang="he-IL" b="1" dirty="0">
                <a:solidFill>
                  <a:schemeClr val="tx1"/>
                </a:solidFill>
                <a:cs typeface="+mj-cs"/>
              </a:rPr>
              <a:t> חתונה צו האָבן.</a:t>
            </a:r>
          </a:p>
        </p:txBody>
      </p:sp>
      <p:cxnSp>
        <p:nvCxnSpPr>
          <p:cNvPr id="17" name="מחבר ישר 16"/>
          <p:cNvCxnSpPr/>
          <p:nvPr/>
        </p:nvCxnSpPr>
        <p:spPr>
          <a:xfrm>
            <a:off x="6261463" y="0"/>
            <a:ext cx="34834" cy="6858000"/>
          </a:xfrm>
          <a:prstGeom prst="line">
            <a:avLst/>
          </a:prstGeom>
        </p:spPr>
        <p:style>
          <a:lnRef idx="3">
            <a:schemeClr val="dk1"/>
          </a:lnRef>
          <a:fillRef idx="0">
            <a:schemeClr val="dk1"/>
          </a:fillRef>
          <a:effectRef idx="2">
            <a:schemeClr val="dk1"/>
          </a:effectRef>
          <a:fontRef idx="minor">
            <a:schemeClr val="tx1"/>
          </a:fontRef>
        </p:style>
      </p:cxnSp>
      <p:sp>
        <p:nvSpPr>
          <p:cNvPr id="21" name="הסבר אליפטי 20"/>
          <p:cNvSpPr/>
          <p:nvPr/>
        </p:nvSpPr>
        <p:spPr>
          <a:xfrm>
            <a:off x="1402078" y="208725"/>
            <a:ext cx="3290552" cy="1184366"/>
          </a:xfrm>
          <a:prstGeom prst="wedgeEllipseCallout">
            <a:avLst>
              <a:gd name="adj1" fmla="val 60617"/>
              <a:gd name="adj2" fmla="val 1470"/>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FF0000"/>
                </a:solidFill>
                <a:cs typeface="+mj-cs"/>
              </a:rPr>
              <a:t>אישה:</a:t>
            </a:r>
            <a:r>
              <a:rPr lang="he-IL" b="1" dirty="0">
                <a:solidFill>
                  <a:schemeClr val="tx1"/>
                </a:solidFill>
                <a:cs typeface="+mj-cs"/>
              </a:rPr>
              <a:t> אני עומדת להתחתן עם </a:t>
            </a:r>
            <a:r>
              <a:rPr lang="he-IL" b="1" dirty="0" err="1">
                <a:solidFill>
                  <a:schemeClr val="tx1"/>
                </a:solidFill>
                <a:cs typeface="+mj-cs"/>
              </a:rPr>
              <a:t>יאנקל</a:t>
            </a:r>
            <a:r>
              <a:rPr lang="he-IL" b="1" dirty="0">
                <a:solidFill>
                  <a:schemeClr val="tx1"/>
                </a:solidFill>
                <a:cs typeface="+mj-cs"/>
              </a:rPr>
              <a:t>. אני רוצה להזמין</a:t>
            </a:r>
          </a:p>
          <a:p>
            <a:pPr algn="ctr"/>
            <a:r>
              <a:rPr lang="he-IL" b="1" dirty="0">
                <a:solidFill>
                  <a:schemeClr val="tx1"/>
                </a:solidFill>
                <a:cs typeface="+mj-cs"/>
              </a:rPr>
              <a:t>אותך לחתונה.</a:t>
            </a:r>
          </a:p>
        </p:txBody>
      </p:sp>
      <p:sp>
        <p:nvSpPr>
          <p:cNvPr id="25" name="הסבר אליפטי 24"/>
          <p:cNvSpPr/>
          <p:nvPr/>
        </p:nvSpPr>
        <p:spPr>
          <a:xfrm>
            <a:off x="345113" y="2141710"/>
            <a:ext cx="3190929" cy="1184366"/>
          </a:xfrm>
          <a:prstGeom prst="wedgeEllipseCallout">
            <a:avLst>
              <a:gd name="adj1" fmla="val 65030"/>
              <a:gd name="adj2" fmla="val 5146"/>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רופא: </a:t>
            </a:r>
            <a:r>
              <a:rPr lang="he-IL" b="1" dirty="0">
                <a:solidFill>
                  <a:schemeClr val="tx1"/>
                </a:solidFill>
                <a:cs typeface="+mj-cs"/>
              </a:rPr>
              <a:t>מה? מתי? איך?</a:t>
            </a:r>
          </a:p>
        </p:txBody>
      </p:sp>
      <p:sp>
        <p:nvSpPr>
          <p:cNvPr id="27" name="הסבר אליפטי 26"/>
          <p:cNvSpPr/>
          <p:nvPr/>
        </p:nvSpPr>
        <p:spPr>
          <a:xfrm>
            <a:off x="177422" y="3893720"/>
            <a:ext cx="2985428" cy="2860647"/>
          </a:xfrm>
          <a:prstGeom prst="wedgeEllipseCallout">
            <a:avLst>
              <a:gd name="adj1" fmla="val 63743"/>
              <a:gd name="adj2" fmla="val -6619"/>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FF0000"/>
                </a:solidFill>
                <a:cs typeface="+mj-cs"/>
              </a:rPr>
              <a:t>אישה: </a:t>
            </a:r>
            <a:r>
              <a:rPr lang="he-IL" b="1" dirty="0">
                <a:solidFill>
                  <a:schemeClr val="tx1"/>
                </a:solidFill>
                <a:cs typeface="+mj-cs"/>
              </a:rPr>
              <a:t>אני מרחתי את עצמי בבוץ. </a:t>
            </a:r>
            <a:r>
              <a:rPr lang="he-IL" b="1" dirty="0" err="1">
                <a:solidFill>
                  <a:schemeClr val="tx1"/>
                </a:solidFill>
                <a:cs typeface="+mj-cs"/>
              </a:rPr>
              <a:t>יאנקל</a:t>
            </a:r>
            <a:r>
              <a:rPr lang="he-IL" b="1" dirty="0">
                <a:solidFill>
                  <a:schemeClr val="tx1"/>
                </a:solidFill>
                <a:cs typeface="+mj-cs"/>
              </a:rPr>
              <a:t> מרח את עצמו</a:t>
            </a:r>
          </a:p>
          <a:p>
            <a:pPr algn="ctr"/>
            <a:r>
              <a:rPr lang="he-IL" b="1" dirty="0">
                <a:solidFill>
                  <a:schemeClr val="tx1"/>
                </a:solidFill>
                <a:cs typeface="+mj-cs"/>
              </a:rPr>
              <a:t>בבוץ. לאחר מכן, הוא מרח אותי, ואז אני מרחתי</a:t>
            </a:r>
          </a:p>
          <a:p>
            <a:pPr algn="ctr"/>
            <a:r>
              <a:rPr lang="he-IL" b="1" dirty="0">
                <a:solidFill>
                  <a:schemeClr val="tx1"/>
                </a:solidFill>
                <a:cs typeface="+mj-cs"/>
              </a:rPr>
              <a:t>אותו, וכך מרחנו האחד את השני עד שהחלטנו</a:t>
            </a:r>
          </a:p>
          <a:p>
            <a:pPr algn="ctr"/>
            <a:r>
              <a:rPr lang="he-IL" b="1" dirty="0">
                <a:solidFill>
                  <a:schemeClr val="tx1"/>
                </a:solidFill>
                <a:cs typeface="+mj-cs"/>
              </a:rPr>
              <a:t>להתחתן.</a:t>
            </a:r>
          </a:p>
        </p:txBody>
      </p:sp>
      <p:pic>
        <p:nvPicPr>
          <p:cNvPr id="16" name="תמונה 15"/>
          <p:cNvPicPr>
            <a:picLocks noChangeAspect="1"/>
          </p:cNvPicPr>
          <p:nvPr/>
        </p:nvPicPr>
        <p:blipFill>
          <a:blip r:embed="rId2"/>
          <a:stretch>
            <a:fillRect/>
          </a:stretch>
        </p:blipFill>
        <p:spPr>
          <a:xfrm>
            <a:off x="3833959" y="2071113"/>
            <a:ext cx="1095392" cy="2183895"/>
          </a:xfrm>
          <a:prstGeom prst="rect">
            <a:avLst/>
          </a:prstGeom>
        </p:spPr>
      </p:pic>
      <p:pic>
        <p:nvPicPr>
          <p:cNvPr id="18" name="תמונה 17"/>
          <p:cNvPicPr>
            <a:picLocks noChangeAspect="1"/>
          </p:cNvPicPr>
          <p:nvPr/>
        </p:nvPicPr>
        <p:blipFill>
          <a:blip r:embed="rId3"/>
          <a:stretch>
            <a:fillRect/>
          </a:stretch>
        </p:blipFill>
        <p:spPr>
          <a:xfrm>
            <a:off x="10610304" y="4789611"/>
            <a:ext cx="1421471" cy="1964756"/>
          </a:xfrm>
          <a:prstGeom prst="rect">
            <a:avLst/>
          </a:prstGeom>
        </p:spPr>
      </p:pic>
      <p:pic>
        <p:nvPicPr>
          <p:cNvPr id="19" name="תמונה 18"/>
          <p:cNvPicPr>
            <a:picLocks noChangeAspect="1"/>
          </p:cNvPicPr>
          <p:nvPr/>
        </p:nvPicPr>
        <p:blipFill>
          <a:blip r:embed="rId3"/>
          <a:stretch>
            <a:fillRect/>
          </a:stretch>
        </p:blipFill>
        <p:spPr>
          <a:xfrm>
            <a:off x="10610304" y="208725"/>
            <a:ext cx="1421471" cy="1964756"/>
          </a:xfrm>
          <a:prstGeom prst="rect">
            <a:avLst/>
          </a:prstGeom>
        </p:spPr>
      </p:pic>
      <p:pic>
        <p:nvPicPr>
          <p:cNvPr id="20" name="תמונה 19"/>
          <p:cNvPicPr>
            <a:picLocks noChangeAspect="1"/>
          </p:cNvPicPr>
          <p:nvPr/>
        </p:nvPicPr>
        <p:blipFill>
          <a:blip r:embed="rId3"/>
          <a:stretch>
            <a:fillRect/>
          </a:stretch>
        </p:blipFill>
        <p:spPr>
          <a:xfrm>
            <a:off x="3487950" y="4563786"/>
            <a:ext cx="1421471" cy="1964756"/>
          </a:xfrm>
          <a:prstGeom prst="rect">
            <a:avLst/>
          </a:prstGeom>
        </p:spPr>
      </p:pic>
      <p:pic>
        <p:nvPicPr>
          <p:cNvPr id="23" name="תמונה 22"/>
          <p:cNvPicPr>
            <a:picLocks noChangeAspect="1"/>
          </p:cNvPicPr>
          <p:nvPr/>
        </p:nvPicPr>
        <p:blipFill>
          <a:blip r:embed="rId3"/>
          <a:stretch>
            <a:fillRect/>
          </a:stretch>
        </p:blipFill>
        <p:spPr>
          <a:xfrm>
            <a:off x="4766311" y="106356"/>
            <a:ext cx="1421471" cy="1964756"/>
          </a:xfrm>
          <a:prstGeom prst="rect">
            <a:avLst/>
          </a:prstGeom>
        </p:spPr>
      </p:pic>
      <p:pic>
        <p:nvPicPr>
          <p:cNvPr id="2" name="תמונה 1"/>
          <p:cNvPicPr>
            <a:picLocks noChangeAspect="1"/>
          </p:cNvPicPr>
          <p:nvPr/>
        </p:nvPicPr>
        <p:blipFill>
          <a:blip r:embed="rId4"/>
          <a:stretch>
            <a:fillRect/>
          </a:stretch>
        </p:blipFill>
        <p:spPr>
          <a:xfrm rot="19704188">
            <a:off x="206367" y="249510"/>
            <a:ext cx="1580851" cy="1580851"/>
          </a:xfrm>
          <a:prstGeom prst="rect">
            <a:avLst/>
          </a:prstGeom>
        </p:spPr>
      </p:pic>
      <p:pic>
        <p:nvPicPr>
          <p:cNvPr id="3" name="תמונה 2"/>
          <p:cNvPicPr>
            <a:picLocks noChangeAspect="1"/>
          </p:cNvPicPr>
          <p:nvPr/>
        </p:nvPicPr>
        <p:blipFill>
          <a:blip r:embed="rId5"/>
          <a:stretch>
            <a:fillRect/>
          </a:stretch>
        </p:blipFill>
        <p:spPr>
          <a:xfrm rot="1168557">
            <a:off x="4942916" y="5115442"/>
            <a:ext cx="2139947" cy="1426631"/>
          </a:xfrm>
          <a:prstGeom prst="rect">
            <a:avLst/>
          </a:prstGeom>
        </p:spPr>
      </p:pic>
      <p:pic>
        <p:nvPicPr>
          <p:cNvPr id="22" name="תמונה 21"/>
          <p:cNvPicPr>
            <a:picLocks noChangeAspect="1"/>
          </p:cNvPicPr>
          <p:nvPr/>
        </p:nvPicPr>
        <p:blipFill>
          <a:blip r:embed="rId6"/>
          <a:stretch>
            <a:fillRect/>
          </a:stretch>
        </p:blipFill>
        <p:spPr>
          <a:xfrm>
            <a:off x="10240677" y="2247058"/>
            <a:ext cx="1602456" cy="2158035"/>
          </a:xfrm>
          <a:prstGeom prst="rect">
            <a:avLst/>
          </a:prstGeom>
        </p:spPr>
      </p:pic>
    </p:spTree>
    <p:extLst>
      <p:ext uri="{BB962C8B-B14F-4D97-AF65-F5344CB8AC3E}">
        <p14:creationId xmlns:p14="http://schemas.microsoft.com/office/powerpoint/2010/main" val="316059705"/>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הסבר אליפטי 5"/>
          <p:cNvSpPr/>
          <p:nvPr/>
        </p:nvSpPr>
        <p:spPr>
          <a:xfrm>
            <a:off x="6552489" y="208725"/>
            <a:ext cx="4057815" cy="1184366"/>
          </a:xfrm>
          <a:prstGeom prst="wedgeEllipseCallout">
            <a:avLst>
              <a:gd name="adj1" fmla="val 59918"/>
              <a:gd name="adj2" fmla="val -3677"/>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דאָקטער:</a:t>
            </a:r>
            <a:r>
              <a:rPr lang="he-IL" b="1" dirty="0">
                <a:solidFill>
                  <a:schemeClr val="tx1"/>
                </a:solidFill>
                <a:cs typeface="+mj-cs"/>
              </a:rPr>
              <a:t> </a:t>
            </a:r>
            <a:r>
              <a:rPr lang="he-IL" b="1" dirty="0" err="1">
                <a:solidFill>
                  <a:schemeClr val="tx1"/>
                </a:solidFill>
                <a:cs typeface="+mj-cs"/>
              </a:rPr>
              <a:t>איז</a:t>
            </a:r>
            <a:r>
              <a:rPr lang="he-IL" b="1" dirty="0">
                <a:solidFill>
                  <a:schemeClr val="tx1"/>
                </a:solidFill>
                <a:cs typeface="+mj-cs"/>
              </a:rPr>
              <a:t> </a:t>
            </a:r>
            <a:r>
              <a:rPr lang="he-IL" b="1" dirty="0" err="1">
                <a:solidFill>
                  <a:schemeClr val="tx1"/>
                </a:solidFill>
                <a:cs typeface="+mj-cs"/>
              </a:rPr>
              <a:t>װאָס</a:t>
            </a:r>
            <a:r>
              <a:rPr lang="he-IL" b="1" dirty="0">
                <a:solidFill>
                  <a:schemeClr val="tx1"/>
                </a:solidFill>
                <a:cs typeface="+mj-cs"/>
              </a:rPr>
              <a:t> </a:t>
            </a:r>
            <a:r>
              <a:rPr lang="he-IL" b="1" dirty="0" err="1">
                <a:solidFill>
                  <a:schemeClr val="tx1"/>
                </a:solidFill>
                <a:cs typeface="+mj-cs"/>
              </a:rPr>
              <a:t>זשע</a:t>
            </a:r>
            <a:r>
              <a:rPr lang="he-IL" b="1" dirty="0">
                <a:solidFill>
                  <a:schemeClr val="tx1"/>
                </a:solidFill>
                <a:cs typeface="+mj-cs"/>
              </a:rPr>
              <a:t> – איר </a:t>
            </a:r>
            <a:r>
              <a:rPr lang="he-IL" b="1" dirty="0" err="1">
                <a:solidFill>
                  <a:schemeClr val="tx1"/>
                </a:solidFill>
                <a:cs typeface="+mj-cs"/>
              </a:rPr>
              <a:t>דאַרפֿט</a:t>
            </a:r>
            <a:r>
              <a:rPr lang="he-IL" b="1" dirty="0">
                <a:solidFill>
                  <a:schemeClr val="tx1"/>
                </a:solidFill>
                <a:cs typeface="+mj-cs"/>
              </a:rPr>
              <a:t> </a:t>
            </a:r>
            <a:r>
              <a:rPr lang="he-IL" b="1" dirty="0" err="1">
                <a:solidFill>
                  <a:schemeClr val="tx1"/>
                </a:solidFill>
                <a:cs typeface="+mj-cs"/>
              </a:rPr>
              <a:t>שױן</a:t>
            </a:r>
            <a:r>
              <a:rPr lang="he-IL" b="1" dirty="0">
                <a:solidFill>
                  <a:schemeClr val="tx1"/>
                </a:solidFill>
                <a:cs typeface="+mj-cs"/>
              </a:rPr>
              <a:t> </a:t>
            </a:r>
            <a:r>
              <a:rPr lang="he-IL" b="1" dirty="0" err="1">
                <a:solidFill>
                  <a:schemeClr val="tx1"/>
                </a:solidFill>
                <a:cs typeface="+mj-cs"/>
              </a:rPr>
              <a:t>נישט</a:t>
            </a:r>
            <a:r>
              <a:rPr lang="he-IL" b="1" dirty="0">
                <a:solidFill>
                  <a:schemeClr val="tx1"/>
                </a:solidFill>
                <a:cs typeface="+mj-cs"/>
              </a:rPr>
              <a:t> </a:t>
            </a:r>
            <a:r>
              <a:rPr lang="he-IL" b="1" dirty="0" err="1">
                <a:solidFill>
                  <a:schemeClr val="tx1"/>
                </a:solidFill>
                <a:cs typeface="+mj-cs"/>
              </a:rPr>
              <a:t>קײן</a:t>
            </a:r>
            <a:r>
              <a:rPr lang="he-IL" b="1" dirty="0">
                <a:solidFill>
                  <a:schemeClr val="tx1"/>
                </a:solidFill>
                <a:cs typeface="+mj-cs"/>
              </a:rPr>
              <a:t> </a:t>
            </a:r>
            <a:r>
              <a:rPr lang="en-US" b="1" dirty="0" smtClean="0">
                <a:solidFill>
                  <a:schemeClr val="tx1"/>
                </a:solidFill>
                <a:cs typeface="+mj-cs"/>
              </a:rPr>
              <a:t>?T.C</a:t>
            </a:r>
            <a:endParaRPr lang="he-IL" b="1" dirty="0">
              <a:solidFill>
                <a:schemeClr val="tx1"/>
              </a:solidFill>
              <a:cs typeface="+mj-cs"/>
            </a:endParaRPr>
          </a:p>
        </p:txBody>
      </p:sp>
      <p:sp>
        <p:nvSpPr>
          <p:cNvPr id="9" name="הסבר אליפטי 8"/>
          <p:cNvSpPr/>
          <p:nvPr/>
        </p:nvSpPr>
        <p:spPr>
          <a:xfrm>
            <a:off x="6862354" y="2141709"/>
            <a:ext cx="2924748" cy="1620393"/>
          </a:xfrm>
          <a:prstGeom prst="wedgeEllipseCallout">
            <a:avLst>
              <a:gd name="adj1" fmla="val 66426"/>
              <a:gd name="adj2" fmla="val 4855"/>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a:solidFill>
                  <a:srgbClr val="FF0000"/>
                </a:solidFill>
                <a:cs typeface="+mj-cs"/>
              </a:rPr>
              <a:t>פֿרױ</a:t>
            </a:r>
            <a:r>
              <a:rPr lang="he-IL" b="1" dirty="0">
                <a:solidFill>
                  <a:srgbClr val="FF0000"/>
                </a:solidFill>
                <a:cs typeface="+mj-cs"/>
              </a:rPr>
              <a:t>: </a:t>
            </a:r>
            <a:r>
              <a:rPr lang="he-IL" b="1" dirty="0" err="1">
                <a:solidFill>
                  <a:schemeClr val="tx1"/>
                </a:solidFill>
                <a:cs typeface="+mj-cs"/>
              </a:rPr>
              <a:t>נײן</a:t>
            </a:r>
            <a:r>
              <a:rPr lang="he-IL" b="1" dirty="0">
                <a:solidFill>
                  <a:schemeClr val="tx1"/>
                </a:solidFill>
                <a:cs typeface="+mj-cs"/>
              </a:rPr>
              <a:t>.</a:t>
            </a:r>
          </a:p>
        </p:txBody>
      </p:sp>
      <p:sp>
        <p:nvSpPr>
          <p:cNvPr id="11" name="הסבר אליפטי 10"/>
          <p:cNvSpPr/>
          <p:nvPr/>
        </p:nvSpPr>
        <p:spPr>
          <a:xfrm>
            <a:off x="6731423" y="4396064"/>
            <a:ext cx="3699945" cy="1364045"/>
          </a:xfrm>
          <a:prstGeom prst="wedgeEllipseCallout">
            <a:avLst>
              <a:gd name="adj1" fmla="val 62234"/>
              <a:gd name="adj2" fmla="val 20662"/>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דאָקטער:</a:t>
            </a:r>
            <a:r>
              <a:rPr lang="he-IL" b="1" dirty="0">
                <a:solidFill>
                  <a:schemeClr val="tx1"/>
                </a:solidFill>
                <a:cs typeface="+mj-cs"/>
              </a:rPr>
              <a:t> אפֿשר אַן "</a:t>
            </a:r>
            <a:r>
              <a:rPr lang="he-IL" b="1" dirty="0" err="1">
                <a:solidFill>
                  <a:schemeClr val="tx1"/>
                </a:solidFill>
                <a:cs typeface="+mj-cs"/>
              </a:rPr>
              <a:t>עמ.אַר.אײ</a:t>
            </a:r>
            <a:r>
              <a:rPr lang="he-IL" b="1" dirty="0">
                <a:solidFill>
                  <a:schemeClr val="tx1"/>
                </a:solidFill>
                <a:cs typeface="+mj-cs"/>
              </a:rPr>
              <a:t>ַ"?</a:t>
            </a:r>
          </a:p>
        </p:txBody>
      </p:sp>
      <p:cxnSp>
        <p:nvCxnSpPr>
          <p:cNvPr id="17" name="מחבר ישר 16"/>
          <p:cNvCxnSpPr/>
          <p:nvPr/>
        </p:nvCxnSpPr>
        <p:spPr>
          <a:xfrm>
            <a:off x="6261463" y="0"/>
            <a:ext cx="34834" cy="6858000"/>
          </a:xfrm>
          <a:prstGeom prst="line">
            <a:avLst/>
          </a:prstGeom>
        </p:spPr>
        <p:style>
          <a:lnRef idx="3">
            <a:schemeClr val="dk1"/>
          </a:lnRef>
          <a:fillRef idx="0">
            <a:schemeClr val="dk1"/>
          </a:fillRef>
          <a:effectRef idx="2">
            <a:schemeClr val="dk1"/>
          </a:effectRef>
          <a:fontRef idx="minor">
            <a:schemeClr val="tx1"/>
          </a:fontRef>
        </p:style>
      </p:cxnSp>
      <p:sp>
        <p:nvSpPr>
          <p:cNvPr id="21" name="הסבר אליפטי 20"/>
          <p:cNvSpPr/>
          <p:nvPr/>
        </p:nvSpPr>
        <p:spPr>
          <a:xfrm>
            <a:off x="1402078" y="208725"/>
            <a:ext cx="3290552" cy="1184366"/>
          </a:xfrm>
          <a:prstGeom prst="wedgeEllipseCallout">
            <a:avLst>
              <a:gd name="adj1" fmla="val 60617"/>
              <a:gd name="adj2" fmla="val 1470"/>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רופא:</a:t>
            </a:r>
            <a:r>
              <a:rPr lang="he-IL" b="1" dirty="0">
                <a:solidFill>
                  <a:schemeClr val="tx1"/>
                </a:solidFill>
                <a:cs typeface="+mj-cs"/>
              </a:rPr>
              <a:t> אז מה – את לא צריכה .</a:t>
            </a:r>
            <a:r>
              <a:rPr lang="en-US" b="1" dirty="0">
                <a:solidFill>
                  <a:schemeClr val="tx1"/>
                </a:solidFill>
                <a:cs typeface="+mj-cs"/>
              </a:rPr>
              <a:t>T.C </a:t>
            </a:r>
            <a:r>
              <a:rPr lang="he-IL" b="1" dirty="0">
                <a:solidFill>
                  <a:schemeClr val="tx1"/>
                </a:solidFill>
                <a:cs typeface="+mj-cs"/>
              </a:rPr>
              <a:t>יותר?</a:t>
            </a:r>
          </a:p>
        </p:txBody>
      </p:sp>
      <p:sp>
        <p:nvSpPr>
          <p:cNvPr id="25" name="הסבר אליפטי 24"/>
          <p:cNvSpPr/>
          <p:nvPr/>
        </p:nvSpPr>
        <p:spPr>
          <a:xfrm>
            <a:off x="783771" y="2141710"/>
            <a:ext cx="2752271" cy="1620392"/>
          </a:xfrm>
          <a:prstGeom prst="wedgeEllipseCallout">
            <a:avLst>
              <a:gd name="adj1" fmla="val 65030"/>
              <a:gd name="adj2" fmla="val 5146"/>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FF0000"/>
                </a:solidFill>
                <a:cs typeface="+mj-cs"/>
              </a:rPr>
              <a:t>אישה:</a:t>
            </a:r>
            <a:r>
              <a:rPr lang="he-IL" b="1" dirty="0">
                <a:solidFill>
                  <a:schemeClr val="tx1"/>
                </a:solidFill>
                <a:cs typeface="+mj-cs"/>
              </a:rPr>
              <a:t> לא.</a:t>
            </a:r>
          </a:p>
        </p:txBody>
      </p:sp>
      <p:sp>
        <p:nvSpPr>
          <p:cNvPr id="27" name="הסבר אליפטי 26"/>
          <p:cNvSpPr/>
          <p:nvPr/>
        </p:nvSpPr>
        <p:spPr>
          <a:xfrm>
            <a:off x="932044" y="4575743"/>
            <a:ext cx="3401583" cy="1184366"/>
          </a:xfrm>
          <a:prstGeom prst="wedgeEllipseCallout">
            <a:avLst>
              <a:gd name="adj1" fmla="val 63743"/>
              <a:gd name="adj2" fmla="val -6619"/>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רופא:</a:t>
            </a:r>
            <a:r>
              <a:rPr lang="he-IL" b="1" dirty="0">
                <a:solidFill>
                  <a:schemeClr val="tx1"/>
                </a:solidFill>
                <a:cs typeface="+mj-cs"/>
              </a:rPr>
              <a:t> ומה עם </a:t>
            </a:r>
            <a:r>
              <a:rPr lang="en-US" b="1" dirty="0" smtClean="0">
                <a:solidFill>
                  <a:schemeClr val="tx1"/>
                </a:solidFill>
                <a:cs typeface="+mj-cs"/>
              </a:rPr>
              <a:t>?MRI </a:t>
            </a:r>
            <a:endParaRPr lang="he-IL" b="1" dirty="0">
              <a:solidFill>
                <a:schemeClr val="tx1"/>
              </a:solidFill>
              <a:cs typeface="+mj-cs"/>
            </a:endParaRPr>
          </a:p>
        </p:txBody>
      </p:sp>
      <p:pic>
        <p:nvPicPr>
          <p:cNvPr id="16" name="תמונה 15"/>
          <p:cNvPicPr>
            <a:picLocks noChangeAspect="1"/>
          </p:cNvPicPr>
          <p:nvPr/>
        </p:nvPicPr>
        <p:blipFill>
          <a:blip r:embed="rId2"/>
          <a:stretch>
            <a:fillRect/>
          </a:stretch>
        </p:blipFill>
        <p:spPr>
          <a:xfrm>
            <a:off x="4929350" y="208725"/>
            <a:ext cx="1095392" cy="2183895"/>
          </a:xfrm>
          <a:prstGeom prst="rect">
            <a:avLst/>
          </a:prstGeom>
        </p:spPr>
      </p:pic>
      <p:pic>
        <p:nvPicPr>
          <p:cNvPr id="18" name="תמונה 17"/>
          <p:cNvPicPr>
            <a:picLocks noChangeAspect="1"/>
          </p:cNvPicPr>
          <p:nvPr/>
        </p:nvPicPr>
        <p:blipFill>
          <a:blip r:embed="rId2"/>
          <a:stretch>
            <a:fillRect/>
          </a:stretch>
        </p:blipFill>
        <p:spPr>
          <a:xfrm>
            <a:off x="5026259" y="4487467"/>
            <a:ext cx="1095392" cy="2183895"/>
          </a:xfrm>
          <a:prstGeom prst="rect">
            <a:avLst/>
          </a:prstGeom>
        </p:spPr>
      </p:pic>
      <p:pic>
        <p:nvPicPr>
          <p:cNvPr id="20" name="תמונה 19"/>
          <p:cNvPicPr>
            <a:picLocks noChangeAspect="1"/>
          </p:cNvPicPr>
          <p:nvPr/>
        </p:nvPicPr>
        <p:blipFill>
          <a:blip r:embed="rId3"/>
          <a:stretch>
            <a:fillRect/>
          </a:stretch>
        </p:blipFill>
        <p:spPr>
          <a:xfrm>
            <a:off x="9720632" y="2343698"/>
            <a:ext cx="1421471" cy="1964756"/>
          </a:xfrm>
          <a:prstGeom prst="rect">
            <a:avLst/>
          </a:prstGeom>
        </p:spPr>
      </p:pic>
      <p:pic>
        <p:nvPicPr>
          <p:cNvPr id="23" name="תמונה 22"/>
          <p:cNvPicPr>
            <a:picLocks noChangeAspect="1"/>
          </p:cNvPicPr>
          <p:nvPr/>
        </p:nvPicPr>
        <p:blipFill>
          <a:blip r:embed="rId3"/>
          <a:stretch>
            <a:fillRect/>
          </a:stretch>
        </p:blipFill>
        <p:spPr>
          <a:xfrm>
            <a:off x="3536042" y="2446622"/>
            <a:ext cx="1421471" cy="1964756"/>
          </a:xfrm>
          <a:prstGeom prst="rect">
            <a:avLst/>
          </a:prstGeom>
        </p:spPr>
      </p:pic>
      <p:pic>
        <p:nvPicPr>
          <p:cNvPr id="22" name="תמונה 21"/>
          <p:cNvPicPr>
            <a:picLocks noChangeAspect="1"/>
          </p:cNvPicPr>
          <p:nvPr/>
        </p:nvPicPr>
        <p:blipFill>
          <a:blip r:embed="rId4"/>
          <a:stretch>
            <a:fillRect/>
          </a:stretch>
        </p:blipFill>
        <p:spPr>
          <a:xfrm>
            <a:off x="10340875" y="4481133"/>
            <a:ext cx="1602456" cy="2158035"/>
          </a:xfrm>
          <a:prstGeom prst="rect">
            <a:avLst/>
          </a:prstGeom>
        </p:spPr>
      </p:pic>
      <p:pic>
        <p:nvPicPr>
          <p:cNvPr id="24" name="תמונה 23"/>
          <p:cNvPicPr>
            <a:picLocks noChangeAspect="1"/>
          </p:cNvPicPr>
          <p:nvPr/>
        </p:nvPicPr>
        <p:blipFill>
          <a:blip r:embed="rId4"/>
          <a:stretch>
            <a:fillRect/>
          </a:stretch>
        </p:blipFill>
        <p:spPr>
          <a:xfrm>
            <a:off x="10487472" y="185663"/>
            <a:ext cx="1602456" cy="2158035"/>
          </a:xfrm>
          <a:prstGeom prst="rect">
            <a:avLst/>
          </a:prstGeom>
        </p:spPr>
      </p:pic>
      <p:pic>
        <p:nvPicPr>
          <p:cNvPr id="5" name="תמונה 4"/>
          <p:cNvPicPr>
            <a:picLocks noChangeAspect="1"/>
          </p:cNvPicPr>
          <p:nvPr/>
        </p:nvPicPr>
        <p:blipFill>
          <a:blip r:embed="rId5"/>
          <a:stretch>
            <a:fillRect/>
          </a:stretch>
        </p:blipFill>
        <p:spPr>
          <a:xfrm rot="18954973">
            <a:off x="5035192" y="1895978"/>
            <a:ext cx="3464033" cy="1753941"/>
          </a:xfrm>
          <a:prstGeom prst="rect">
            <a:avLst/>
          </a:prstGeom>
        </p:spPr>
      </p:pic>
    </p:spTree>
    <p:extLst>
      <p:ext uri="{BB962C8B-B14F-4D97-AF65-F5344CB8AC3E}">
        <p14:creationId xmlns:p14="http://schemas.microsoft.com/office/powerpoint/2010/main" val="4090478961"/>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הסבר אליפטי 5"/>
          <p:cNvSpPr/>
          <p:nvPr/>
        </p:nvSpPr>
        <p:spPr>
          <a:xfrm>
            <a:off x="6977662" y="239487"/>
            <a:ext cx="3632642" cy="1685786"/>
          </a:xfrm>
          <a:prstGeom prst="wedgeEllipseCallout">
            <a:avLst>
              <a:gd name="adj1" fmla="val 59918"/>
              <a:gd name="adj2" fmla="val -3677"/>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a:solidFill>
                  <a:schemeClr val="tx1"/>
                </a:solidFill>
                <a:cs typeface="+mj-cs"/>
              </a:rPr>
              <a:t>פ</a:t>
            </a:r>
            <a:r>
              <a:rPr lang="he-IL" b="1" dirty="0" err="1">
                <a:solidFill>
                  <a:srgbClr val="FF0000"/>
                </a:solidFill>
                <a:cs typeface="+mj-cs"/>
              </a:rPr>
              <a:t>ֿרױ</a:t>
            </a:r>
            <a:r>
              <a:rPr lang="he-IL" b="1" dirty="0">
                <a:solidFill>
                  <a:srgbClr val="FF0000"/>
                </a:solidFill>
                <a:cs typeface="+mj-cs"/>
              </a:rPr>
              <a:t>:</a:t>
            </a:r>
            <a:r>
              <a:rPr lang="he-IL" b="1" dirty="0">
                <a:solidFill>
                  <a:schemeClr val="tx1"/>
                </a:solidFill>
                <a:cs typeface="+mj-cs"/>
              </a:rPr>
              <a:t> </a:t>
            </a:r>
            <a:r>
              <a:rPr lang="he-IL" b="1" dirty="0" err="1">
                <a:solidFill>
                  <a:schemeClr val="tx1"/>
                </a:solidFill>
                <a:cs typeface="+mj-cs"/>
              </a:rPr>
              <a:t>נײן</a:t>
            </a:r>
            <a:r>
              <a:rPr lang="he-IL" b="1" dirty="0">
                <a:solidFill>
                  <a:schemeClr val="tx1"/>
                </a:solidFill>
                <a:cs typeface="+mj-cs"/>
              </a:rPr>
              <a:t>. </a:t>
            </a:r>
            <a:r>
              <a:rPr lang="he-IL" b="1" dirty="0" err="1">
                <a:solidFill>
                  <a:schemeClr val="tx1"/>
                </a:solidFill>
                <a:cs typeface="+mj-cs"/>
              </a:rPr>
              <a:t>מײַנע</a:t>
            </a:r>
            <a:r>
              <a:rPr lang="he-IL" b="1" dirty="0">
                <a:solidFill>
                  <a:schemeClr val="tx1"/>
                </a:solidFill>
                <a:cs typeface="+mj-cs"/>
              </a:rPr>
              <a:t> </a:t>
            </a:r>
            <a:r>
              <a:rPr lang="he-IL" b="1" dirty="0" err="1">
                <a:solidFill>
                  <a:schemeClr val="tx1"/>
                </a:solidFill>
                <a:cs typeface="+mj-cs"/>
              </a:rPr>
              <a:t>געזונטמיטלען</a:t>
            </a:r>
            <a:r>
              <a:rPr lang="he-IL" b="1" dirty="0">
                <a:solidFill>
                  <a:schemeClr val="tx1"/>
                </a:solidFill>
                <a:cs typeface="+mj-cs"/>
              </a:rPr>
              <a:t> </a:t>
            </a:r>
            <a:r>
              <a:rPr lang="he-IL" b="1" dirty="0" err="1">
                <a:solidFill>
                  <a:schemeClr val="tx1"/>
                </a:solidFill>
                <a:cs typeface="+mj-cs"/>
              </a:rPr>
              <a:t>זענען</a:t>
            </a:r>
            <a:r>
              <a:rPr lang="he-IL" b="1" dirty="0">
                <a:solidFill>
                  <a:schemeClr val="tx1"/>
                </a:solidFill>
                <a:cs typeface="+mj-cs"/>
              </a:rPr>
              <a:t> פֿון </a:t>
            </a:r>
            <a:r>
              <a:rPr lang="he-IL" b="1" dirty="0" err="1">
                <a:solidFill>
                  <a:schemeClr val="tx1"/>
                </a:solidFill>
                <a:cs typeface="+mj-cs"/>
              </a:rPr>
              <a:t>אַמאָל</a:t>
            </a:r>
            <a:r>
              <a:rPr lang="he-IL" b="1" dirty="0">
                <a:solidFill>
                  <a:schemeClr val="tx1"/>
                </a:solidFill>
                <a:cs typeface="+mj-cs"/>
              </a:rPr>
              <a:t> – </a:t>
            </a:r>
            <a:r>
              <a:rPr lang="he-IL" b="1" dirty="0" smtClean="0">
                <a:solidFill>
                  <a:schemeClr val="tx1"/>
                </a:solidFill>
                <a:cs typeface="+mj-cs"/>
              </a:rPr>
              <a:t>איר</a:t>
            </a:r>
            <a:endParaRPr lang="he-IL" b="1" dirty="0">
              <a:solidFill>
                <a:schemeClr val="tx1"/>
              </a:solidFill>
              <a:cs typeface="+mj-cs"/>
            </a:endParaRPr>
          </a:p>
          <a:p>
            <a:pPr algn="ctr"/>
            <a:r>
              <a:rPr lang="he-IL" b="1" dirty="0" err="1">
                <a:solidFill>
                  <a:schemeClr val="tx1"/>
                </a:solidFill>
                <a:cs typeface="+mj-cs"/>
              </a:rPr>
              <a:t>װײסט</a:t>
            </a:r>
            <a:r>
              <a:rPr lang="he-IL" b="1" dirty="0">
                <a:solidFill>
                  <a:schemeClr val="tx1"/>
                </a:solidFill>
                <a:cs typeface="+mj-cs"/>
              </a:rPr>
              <a:t> – אַ </a:t>
            </a:r>
            <a:r>
              <a:rPr lang="he-IL" b="1" dirty="0" err="1">
                <a:solidFill>
                  <a:schemeClr val="tx1"/>
                </a:solidFill>
                <a:cs typeface="+mj-cs"/>
              </a:rPr>
              <a:t>צערטל</a:t>
            </a:r>
            <a:r>
              <a:rPr lang="he-IL" b="1" dirty="0">
                <a:solidFill>
                  <a:schemeClr val="tx1"/>
                </a:solidFill>
                <a:cs typeface="+mj-cs"/>
              </a:rPr>
              <a:t>, אַ קוש, </a:t>
            </a:r>
            <a:r>
              <a:rPr lang="he-IL" b="1" dirty="0" err="1">
                <a:solidFill>
                  <a:schemeClr val="tx1"/>
                </a:solidFill>
                <a:cs typeface="+mj-cs"/>
              </a:rPr>
              <a:t>אַרומנעמען</a:t>
            </a:r>
            <a:r>
              <a:rPr lang="he-IL" b="1" dirty="0">
                <a:solidFill>
                  <a:schemeClr val="tx1"/>
                </a:solidFill>
                <a:cs typeface="+mj-cs"/>
              </a:rPr>
              <a:t> </a:t>
            </a:r>
            <a:r>
              <a:rPr lang="he-IL" b="1" dirty="0" err="1">
                <a:solidFill>
                  <a:schemeClr val="tx1"/>
                </a:solidFill>
                <a:cs typeface="+mj-cs"/>
              </a:rPr>
              <a:t>זיך</a:t>
            </a:r>
            <a:r>
              <a:rPr lang="he-IL" b="1" dirty="0">
                <a:solidFill>
                  <a:schemeClr val="tx1"/>
                </a:solidFill>
                <a:cs typeface="+mj-cs"/>
              </a:rPr>
              <a:t>, אַ</a:t>
            </a:r>
          </a:p>
          <a:p>
            <a:pPr algn="ctr"/>
            <a:r>
              <a:rPr lang="he-IL" b="1" dirty="0" err="1">
                <a:solidFill>
                  <a:schemeClr val="tx1"/>
                </a:solidFill>
                <a:cs typeface="+mj-cs"/>
              </a:rPr>
              <a:t>ברײט</a:t>
            </a:r>
            <a:r>
              <a:rPr lang="he-IL" b="1" dirty="0">
                <a:solidFill>
                  <a:schemeClr val="tx1"/>
                </a:solidFill>
                <a:cs typeface="+mj-cs"/>
              </a:rPr>
              <a:t> בעט.</a:t>
            </a:r>
          </a:p>
        </p:txBody>
      </p:sp>
      <p:sp>
        <p:nvSpPr>
          <p:cNvPr id="9" name="הסבר אליפטי 8"/>
          <p:cNvSpPr/>
          <p:nvPr/>
        </p:nvSpPr>
        <p:spPr>
          <a:xfrm>
            <a:off x="7666181" y="1936080"/>
            <a:ext cx="3004193" cy="1517240"/>
          </a:xfrm>
          <a:prstGeom prst="wedgeEllipseCallout">
            <a:avLst>
              <a:gd name="adj1" fmla="val 66426"/>
              <a:gd name="adj2" fmla="val 4855"/>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דאָקטער:</a:t>
            </a:r>
            <a:r>
              <a:rPr lang="he-IL" b="1" dirty="0">
                <a:solidFill>
                  <a:schemeClr val="tx1"/>
                </a:solidFill>
                <a:cs typeface="+mj-cs"/>
              </a:rPr>
              <a:t> (מיט אַ </a:t>
            </a:r>
            <a:r>
              <a:rPr lang="he-IL" b="1" dirty="0" err="1">
                <a:solidFill>
                  <a:schemeClr val="tx1"/>
                </a:solidFill>
                <a:cs typeface="+mj-cs"/>
              </a:rPr>
              <a:t>שמײכל</a:t>
            </a:r>
            <a:r>
              <a:rPr lang="he-IL" b="1" dirty="0">
                <a:solidFill>
                  <a:schemeClr val="tx1"/>
                </a:solidFill>
                <a:cs typeface="+mj-cs"/>
              </a:rPr>
              <a:t>) איך </a:t>
            </a:r>
            <a:r>
              <a:rPr lang="he-IL" b="1" dirty="0" err="1" smtClean="0">
                <a:solidFill>
                  <a:schemeClr val="tx1"/>
                </a:solidFill>
                <a:cs typeface="+mj-cs"/>
              </a:rPr>
              <a:t>פֿאַרשטײ</a:t>
            </a:r>
            <a:r>
              <a:rPr lang="he-IL" b="1" dirty="0" smtClean="0">
                <a:solidFill>
                  <a:schemeClr val="tx1"/>
                </a:solidFill>
                <a:cs typeface="+mj-cs"/>
              </a:rPr>
              <a:t>.</a:t>
            </a:r>
            <a:endParaRPr lang="he-IL" b="1" dirty="0">
              <a:solidFill>
                <a:schemeClr val="tx1"/>
              </a:solidFill>
              <a:cs typeface="+mj-cs"/>
            </a:endParaRPr>
          </a:p>
        </p:txBody>
      </p:sp>
      <p:sp>
        <p:nvSpPr>
          <p:cNvPr id="11" name="הסבר אליפטי 10"/>
          <p:cNvSpPr/>
          <p:nvPr/>
        </p:nvSpPr>
        <p:spPr>
          <a:xfrm rot="20864421">
            <a:off x="6525438" y="3736518"/>
            <a:ext cx="3150228" cy="1274205"/>
          </a:xfrm>
          <a:prstGeom prst="wedgeEllipseCallout">
            <a:avLst>
              <a:gd name="adj1" fmla="val 62234"/>
              <a:gd name="adj2" fmla="val 20662"/>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a:solidFill>
                  <a:srgbClr val="FF0000"/>
                </a:solidFill>
                <a:cs typeface="+mj-cs"/>
              </a:rPr>
              <a:t>פֿרױ</a:t>
            </a:r>
            <a:r>
              <a:rPr lang="he-IL" b="1" dirty="0">
                <a:solidFill>
                  <a:srgbClr val="FF0000"/>
                </a:solidFill>
                <a:cs typeface="+mj-cs"/>
              </a:rPr>
              <a:t>:</a:t>
            </a:r>
            <a:r>
              <a:rPr lang="he-IL" b="1" dirty="0">
                <a:solidFill>
                  <a:schemeClr val="tx1"/>
                </a:solidFill>
                <a:cs typeface="+mj-cs"/>
              </a:rPr>
              <a:t> </a:t>
            </a:r>
            <a:r>
              <a:rPr lang="he-IL" b="1" dirty="0" err="1">
                <a:solidFill>
                  <a:schemeClr val="tx1"/>
                </a:solidFill>
                <a:cs typeface="+mj-cs"/>
              </a:rPr>
              <a:t>זאָגט</a:t>
            </a:r>
            <a:r>
              <a:rPr lang="he-IL" b="1" dirty="0">
                <a:solidFill>
                  <a:schemeClr val="tx1"/>
                </a:solidFill>
                <a:cs typeface="+mj-cs"/>
              </a:rPr>
              <a:t> </a:t>
            </a:r>
            <a:r>
              <a:rPr lang="he-IL" b="1" dirty="0" err="1">
                <a:solidFill>
                  <a:schemeClr val="tx1"/>
                </a:solidFill>
                <a:cs typeface="+mj-cs"/>
              </a:rPr>
              <a:t>מיר</a:t>
            </a:r>
            <a:r>
              <a:rPr lang="he-IL" b="1" dirty="0">
                <a:solidFill>
                  <a:schemeClr val="tx1"/>
                </a:solidFill>
                <a:cs typeface="+mj-cs"/>
              </a:rPr>
              <a:t> דאָקטער – איר </a:t>
            </a:r>
            <a:r>
              <a:rPr lang="he-IL" b="1" dirty="0" err="1">
                <a:solidFill>
                  <a:schemeClr val="tx1"/>
                </a:solidFill>
                <a:cs typeface="+mj-cs"/>
              </a:rPr>
              <a:t>זענט</a:t>
            </a:r>
            <a:r>
              <a:rPr lang="he-IL" b="1" dirty="0">
                <a:solidFill>
                  <a:schemeClr val="tx1"/>
                </a:solidFill>
                <a:cs typeface="+mj-cs"/>
              </a:rPr>
              <a:t> אַ </a:t>
            </a:r>
            <a:r>
              <a:rPr lang="he-IL" b="1" dirty="0" err="1">
                <a:solidFill>
                  <a:schemeClr val="tx1"/>
                </a:solidFill>
                <a:cs typeface="+mj-cs"/>
              </a:rPr>
              <a:t>פֿאַרהײראַטער</a:t>
            </a:r>
            <a:r>
              <a:rPr lang="he-IL" b="1" dirty="0">
                <a:solidFill>
                  <a:schemeClr val="tx1"/>
                </a:solidFill>
                <a:cs typeface="+mj-cs"/>
              </a:rPr>
              <a:t>?</a:t>
            </a:r>
          </a:p>
        </p:txBody>
      </p:sp>
      <p:cxnSp>
        <p:nvCxnSpPr>
          <p:cNvPr id="17" name="מחבר ישר 16"/>
          <p:cNvCxnSpPr/>
          <p:nvPr/>
        </p:nvCxnSpPr>
        <p:spPr>
          <a:xfrm>
            <a:off x="6261463" y="0"/>
            <a:ext cx="34834" cy="6858000"/>
          </a:xfrm>
          <a:prstGeom prst="line">
            <a:avLst/>
          </a:prstGeom>
        </p:spPr>
        <p:style>
          <a:lnRef idx="3">
            <a:schemeClr val="dk1"/>
          </a:lnRef>
          <a:fillRef idx="0">
            <a:schemeClr val="dk1"/>
          </a:fillRef>
          <a:effectRef idx="2">
            <a:schemeClr val="dk1"/>
          </a:effectRef>
          <a:fontRef idx="minor">
            <a:schemeClr val="tx1"/>
          </a:fontRef>
        </p:style>
      </p:cxnSp>
      <p:sp>
        <p:nvSpPr>
          <p:cNvPr id="21" name="הסבר אליפטי 20"/>
          <p:cNvSpPr/>
          <p:nvPr/>
        </p:nvSpPr>
        <p:spPr>
          <a:xfrm>
            <a:off x="1282890" y="208724"/>
            <a:ext cx="3409740" cy="1581275"/>
          </a:xfrm>
          <a:prstGeom prst="wedgeEllipseCallout">
            <a:avLst>
              <a:gd name="adj1" fmla="val 60617"/>
              <a:gd name="adj2" fmla="val 1470"/>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FF0000"/>
                </a:solidFill>
                <a:cs typeface="+mj-cs"/>
              </a:rPr>
              <a:t>אישה:</a:t>
            </a:r>
            <a:r>
              <a:rPr lang="he-IL" b="1" dirty="0">
                <a:solidFill>
                  <a:schemeClr val="tx1"/>
                </a:solidFill>
                <a:cs typeface="+mj-cs"/>
              </a:rPr>
              <a:t> לא. שיטות הבריאות שלי הן של פעם – אתה יודע</a:t>
            </a:r>
          </a:p>
          <a:p>
            <a:pPr algn="ctr"/>
            <a:r>
              <a:rPr lang="he-IL" b="1" dirty="0">
                <a:solidFill>
                  <a:schemeClr val="tx1"/>
                </a:solidFill>
                <a:cs typeface="+mj-cs"/>
              </a:rPr>
              <a:t>– ליטוף, נשיקה, חיבוק, מיטה רחבה.</a:t>
            </a:r>
          </a:p>
        </p:txBody>
      </p:sp>
      <p:sp>
        <p:nvSpPr>
          <p:cNvPr id="25" name="הסבר אליפטי 24"/>
          <p:cNvSpPr/>
          <p:nvPr/>
        </p:nvSpPr>
        <p:spPr>
          <a:xfrm>
            <a:off x="1433762" y="1889855"/>
            <a:ext cx="2759324" cy="1357835"/>
          </a:xfrm>
          <a:prstGeom prst="wedgeEllipseCallout">
            <a:avLst>
              <a:gd name="adj1" fmla="val 65030"/>
              <a:gd name="adj2" fmla="val 5146"/>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רופא:</a:t>
            </a:r>
            <a:r>
              <a:rPr lang="he-IL" b="1" dirty="0">
                <a:solidFill>
                  <a:schemeClr val="tx1"/>
                </a:solidFill>
                <a:cs typeface="+mj-cs"/>
              </a:rPr>
              <a:t> (</a:t>
            </a:r>
            <a:r>
              <a:rPr lang="he-IL" b="1" dirty="0" err="1">
                <a:solidFill>
                  <a:schemeClr val="tx1"/>
                </a:solidFill>
                <a:cs typeface="+mj-cs"/>
              </a:rPr>
              <a:t>מחײך</a:t>
            </a:r>
            <a:r>
              <a:rPr lang="he-IL" b="1" dirty="0">
                <a:solidFill>
                  <a:schemeClr val="tx1"/>
                </a:solidFill>
                <a:cs typeface="+mj-cs"/>
              </a:rPr>
              <a:t>) אני </a:t>
            </a:r>
            <a:r>
              <a:rPr lang="he-IL" b="1" dirty="0" smtClean="0">
                <a:solidFill>
                  <a:schemeClr val="tx1"/>
                </a:solidFill>
                <a:cs typeface="+mj-cs"/>
              </a:rPr>
              <a:t>מבין.</a:t>
            </a:r>
            <a:endParaRPr lang="he-IL" b="1" dirty="0">
              <a:solidFill>
                <a:schemeClr val="tx1"/>
              </a:solidFill>
              <a:cs typeface="+mj-cs"/>
            </a:endParaRPr>
          </a:p>
        </p:txBody>
      </p:sp>
      <p:sp>
        <p:nvSpPr>
          <p:cNvPr id="27" name="הסבר אליפטי 26"/>
          <p:cNvSpPr/>
          <p:nvPr/>
        </p:nvSpPr>
        <p:spPr>
          <a:xfrm>
            <a:off x="1064120" y="3453320"/>
            <a:ext cx="2614582" cy="1347827"/>
          </a:xfrm>
          <a:prstGeom prst="wedgeEllipseCallout">
            <a:avLst>
              <a:gd name="adj1" fmla="val 63743"/>
              <a:gd name="adj2" fmla="val -6619"/>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FF0000"/>
                </a:solidFill>
                <a:cs typeface="+mj-cs"/>
              </a:rPr>
              <a:t>אישה:</a:t>
            </a:r>
            <a:r>
              <a:rPr lang="he-IL" b="1" dirty="0">
                <a:solidFill>
                  <a:schemeClr val="tx1"/>
                </a:solidFill>
                <a:cs typeface="+mj-cs"/>
              </a:rPr>
              <a:t> תגיד לי דוקטור – אתה נשוי?</a:t>
            </a:r>
          </a:p>
        </p:txBody>
      </p:sp>
      <p:sp>
        <p:nvSpPr>
          <p:cNvPr id="15" name="הסבר אליפטי 14"/>
          <p:cNvSpPr/>
          <p:nvPr/>
        </p:nvSpPr>
        <p:spPr>
          <a:xfrm rot="21267007">
            <a:off x="6916873" y="5293920"/>
            <a:ext cx="3046654" cy="1415764"/>
          </a:xfrm>
          <a:prstGeom prst="wedgeEllipseCallout">
            <a:avLst>
              <a:gd name="adj1" fmla="val 63743"/>
              <a:gd name="adj2" fmla="val -6619"/>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smtClean="0">
                <a:solidFill>
                  <a:srgbClr val="0070C0"/>
                </a:solidFill>
                <a:cs typeface="+mj-cs"/>
              </a:rPr>
              <a:t>דאָקטער</a:t>
            </a:r>
            <a:r>
              <a:rPr lang="he-IL" b="1" dirty="0">
                <a:solidFill>
                  <a:srgbClr val="0070C0"/>
                </a:solidFill>
                <a:cs typeface="+mj-cs"/>
              </a:rPr>
              <a:t>:</a:t>
            </a:r>
            <a:r>
              <a:rPr lang="he-IL" b="1" dirty="0">
                <a:solidFill>
                  <a:schemeClr val="tx1"/>
                </a:solidFill>
                <a:cs typeface="+mj-cs"/>
              </a:rPr>
              <a:t> </a:t>
            </a:r>
            <a:r>
              <a:rPr lang="he-IL" b="1" dirty="0" err="1">
                <a:solidFill>
                  <a:schemeClr val="tx1"/>
                </a:solidFill>
                <a:cs typeface="+mj-cs"/>
              </a:rPr>
              <a:t>נײן</a:t>
            </a:r>
            <a:r>
              <a:rPr lang="he-IL" b="1" dirty="0">
                <a:solidFill>
                  <a:schemeClr val="tx1"/>
                </a:solidFill>
                <a:cs typeface="+mj-cs"/>
              </a:rPr>
              <a:t>. </a:t>
            </a:r>
            <a:r>
              <a:rPr lang="he-IL" b="1" dirty="0" err="1">
                <a:solidFill>
                  <a:schemeClr val="tx1"/>
                </a:solidFill>
                <a:cs typeface="+mj-cs"/>
              </a:rPr>
              <a:t>נאָך</a:t>
            </a:r>
            <a:r>
              <a:rPr lang="he-IL" b="1" dirty="0">
                <a:solidFill>
                  <a:schemeClr val="tx1"/>
                </a:solidFill>
                <a:cs typeface="+mj-cs"/>
              </a:rPr>
              <a:t> </a:t>
            </a:r>
            <a:r>
              <a:rPr lang="he-IL" b="1" dirty="0" err="1">
                <a:solidFill>
                  <a:schemeClr val="tx1"/>
                </a:solidFill>
                <a:cs typeface="+mj-cs"/>
              </a:rPr>
              <a:t>נישט</a:t>
            </a:r>
            <a:r>
              <a:rPr lang="he-IL" b="1" dirty="0">
                <a:solidFill>
                  <a:schemeClr val="tx1"/>
                </a:solidFill>
                <a:cs typeface="+mj-cs"/>
              </a:rPr>
              <a:t>.</a:t>
            </a:r>
          </a:p>
        </p:txBody>
      </p:sp>
      <p:sp>
        <p:nvSpPr>
          <p:cNvPr id="16" name="הסבר אליפטי 15"/>
          <p:cNvSpPr/>
          <p:nvPr/>
        </p:nvSpPr>
        <p:spPr>
          <a:xfrm>
            <a:off x="468748" y="5167926"/>
            <a:ext cx="3401583" cy="1184366"/>
          </a:xfrm>
          <a:prstGeom prst="wedgeEllipseCallout">
            <a:avLst>
              <a:gd name="adj1" fmla="val 63743"/>
              <a:gd name="adj2" fmla="val -6619"/>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smtClean="0">
                <a:solidFill>
                  <a:srgbClr val="0070C0"/>
                </a:solidFill>
                <a:cs typeface="+mj-cs"/>
              </a:rPr>
              <a:t>רופא</a:t>
            </a:r>
            <a:r>
              <a:rPr lang="he-IL" b="1" dirty="0">
                <a:solidFill>
                  <a:srgbClr val="0070C0"/>
                </a:solidFill>
                <a:cs typeface="+mj-cs"/>
              </a:rPr>
              <a:t>:</a:t>
            </a:r>
            <a:r>
              <a:rPr lang="he-IL" b="1" dirty="0">
                <a:solidFill>
                  <a:schemeClr val="tx1"/>
                </a:solidFill>
                <a:cs typeface="+mj-cs"/>
              </a:rPr>
              <a:t> לא. </a:t>
            </a:r>
            <a:r>
              <a:rPr lang="he-IL" b="1" dirty="0" smtClean="0">
                <a:solidFill>
                  <a:schemeClr val="tx1"/>
                </a:solidFill>
                <a:cs typeface="+mj-cs"/>
              </a:rPr>
              <a:t>עדין לא.</a:t>
            </a:r>
            <a:endParaRPr lang="he-IL" b="1" dirty="0">
              <a:solidFill>
                <a:schemeClr val="tx1"/>
              </a:solidFill>
              <a:cs typeface="+mj-cs"/>
            </a:endParaRPr>
          </a:p>
        </p:txBody>
      </p:sp>
      <p:pic>
        <p:nvPicPr>
          <p:cNvPr id="24" name="תמונה 23"/>
          <p:cNvPicPr>
            <a:picLocks noChangeAspect="1"/>
          </p:cNvPicPr>
          <p:nvPr/>
        </p:nvPicPr>
        <p:blipFill>
          <a:blip r:embed="rId2"/>
          <a:stretch>
            <a:fillRect/>
          </a:stretch>
        </p:blipFill>
        <p:spPr>
          <a:xfrm>
            <a:off x="4990816" y="1827862"/>
            <a:ext cx="913580" cy="1821414"/>
          </a:xfrm>
          <a:prstGeom prst="rect">
            <a:avLst/>
          </a:prstGeom>
        </p:spPr>
      </p:pic>
      <p:pic>
        <p:nvPicPr>
          <p:cNvPr id="29" name="תמונה 28"/>
          <p:cNvPicPr>
            <a:picLocks noChangeAspect="1"/>
          </p:cNvPicPr>
          <p:nvPr/>
        </p:nvPicPr>
        <p:blipFill>
          <a:blip r:embed="rId2"/>
          <a:stretch>
            <a:fillRect/>
          </a:stretch>
        </p:blipFill>
        <p:spPr>
          <a:xfrm>
            <a:off x="5215090" y="4942071"/>
            <a:ext cx="913580" cy="1821414"/>
          </a:xfrm>
          <a:prstGeom prst="rect">
            <a:avLst/>
          </a:prstGeom>
        </p:spPr>
      </p:pic>
      <p:pic>
        <p:nvPicPr>
          <p:cNvPr id="30" name="תמונה 29"/>
          <p:cNvPicPr>
            <a:picLocks noChangeAspect="1"/>
          </p:cNvPicPr>
          <p:nvPr/>
        </p:nvPicPr>
        <p:blipFill>
          <a:blip r:embed="rId3"/>
          <a:stretch>
            <a:fillRect/>
          </a:stretch>
        </p:blipFill>
        <p:spPr>
          <a:xfrm>
            <a:off x="10862893" y="129061"/>
            <a:ext cx="1201664" cy="1660939"/>
          </a:xfrm>
          <a:prstGeom prst="rect">
            <a:avLst/>
          </a:prstGeom>
        </p:spPr>
      </p:pic>
      <p:pic>
        <p:nvPicPr>
          <p:cNvPr id="34" name="תמונה 33"/>
          <p:cNvPicPr>
            <a:picLocks noChangeAspect="1"/>
          </p:cNvPicPr>
          <p:nvPr/>
        </p:nvPicPr>
        <p:blipFill>
          <a:blip r:embed="rId3"/>
          <a:stretch>
            <a:fillRect/>
          </a:stretch>
        </p:blipFill>
        <p:spPr>
          <a:xfrm>
            <a:off x="9502204" y="3464127"/>
            <a:ext cx="1201664" cy="1660939"/>
          </a:xfrm>
          <a:prstGeom prst="rect">
            <a:avLst/>
          </a:prstGeom>
        </p:spPr>
      </p:pic>
      <p:pic>
        <p:nvPicPr>
          <p:cNvPr id="35" name="תמונה 34"/>
          <p:cNvPicPr>
            <a:picLocks noChangeAspect="1"/>
          </p:cNvPicPr>
          <p:nvPr/>
        </p:nvPicPr>
        <p:blipFill>
          <a:blip r:embed="rId3"/>
          <a:stretch>
            <a:fillRect/>
          </a:stretch>
        </p:blipFill>
        <p:spPr>
          <a:xfrm>
            <a:off x="4825423" y="129062"/>
            <a:ext cx="1201664" cy="1660939"/>
          </a:xfrm>
          <a:prstGeom prst="rect">
            <a:avLst/>
          </a:prstGeom>
        </p:spPr>
      </p:pic>
      <p:pic>
        <p:nvPicPr>
          <p:cNvPr id="36" name="תמונה 35"/>
          <p:cNvPicPr>
            <a:picLocks noChangeAspect="1"/>
          </p:cNvPicPr>
          <p:nvPr/>
        </p:nvPicPr>
        <p:blipFill>
          <a:blip r:embed="rId3"/>
          <a:stretch>
            <a:fillRect/>
          </a:stretch>
        </p:blipFill>
        <p:spPr>
          <a:xfrm>
            <a:off x="3986534" y="3506987"/>
            <a:ext cx="1201664" cy="1660939"/>
          </a:xfrm>
          <a:prstGeom prst="rect">
            <a:avLst/>
          </a:prstGeom>
        </p:spPr>
      </p:pic>
      <p:pic>
        <p:nvPicPr>
          <p:cNvPr id="2" name="תמונה 1"/>
          <p:cNvPicPr>
            <a:picLocks noChangeAspect="1"/>
          </p:cNvPicPr>
          <p:nvPr/>
        </p:nvPicPr>
        <p:blipFill rotWithShape="1">
          <a:blip r:embed="rId4"/>
          <a:srcRect l="8204" t="62281" r="30278"/>
          <a:stretch/>
        </p:blipFill>
        <p:spPr>
          <a:xfrm rot="1092208">
            <a:off x="5888334" y="2459425"/>
            <a:ext cx="2135359" cy="978211"/>
          </a:xfrm>
          <a:prstGeom prst="rect">
            <a:avLst/>
          </a:prstGeom>
        </p:spPr>
      </p:pic>
      <p:pic>
        <p:nvPicPr>
          <p:cNvPr id="20" name="תמונה 19"/>
          <p:cNvPicPr>
            <a:picLocks noChangeAspect="1"/>
          </p:cNvPicPr>
          <p:nvPr/>
        </p:nvPicPr>
        <p:blipFill>
          <a:blip r:embed="rId5"/>
          <a:stretch>
            <a:fillRect/>
          </a:stretch>
        </p:blipFill>
        <p:spPr>
          <a:xfrm>
            <a:off x="10589544" y="1790000"/>
            <a:ext cx="1602456" cy="2158035"/>
          </a:xfrm>
          <a:prstGeom prst="rect">
            <a:avLst/>
          </a:prstGeom>
        </p:spPr>
      </p:pic>
      <p:pic>
        <p:nvPicPr>
          <p:cNvPr id="22" name="תמונה 21"/>
          <p:cNvPicPr>
            <a:picLocks noChangeAspect="1"/>
          </p:cNvPicPr>
          <p:nvPr/>
        </p:nvPicPr>
        <p:blipFill>
          <a:blip r:embed="rId5"/>
          <a:stretch>
            <a:fillRect/>
          </a:stretch>
        </p:blipFill>
        <p:spPr>
          <a:xfrm>
            <a:off x="10563233" y="4641158"/>
            <a:ext cx="1602456" cy="2158035"/>
          </a:xfrm>
          <a:prstGeom prst="rect">
            <a:avLst/>
          </a:prstGeom>
        </p:spPr>
      </p:pic>
    </p:spTree>
    <p:extLst>
      <p:ext uri="{BB962C8B-B14F-4D97-AF65-F5344CB8AC3E}">
        <p14:creationId xmlns:p14="http://schemas.microsoft.com/office/powerpoint/2010/main" val="2915897091"/>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הסבר אליפטי 5"/>
          <p:cNvSpPr/>
          <p:nvPr/>
        </p:nvSpPr>
        <p:spPr>
          <a:xfrm>
            <a:off x="6552489" y="208725"/>
            <a:ext cx="4057815" cy="1184366"/>
          </a:xfrm>
          <a:prstGeom prst="wedgeEllipseCallout">
            <a:avLst>
              <a:gd name="adj1" fmla="val 59918"/>
              <a:gd name="adj2" fmla="val -3677"/>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a:solidFill>
                  <a:srgbClr val="FF0000"/>
                </a:solidFill>
                <a:cs typeface="+mj-cs"/>
              </a:rPr>
              <a:t>פֿרױ</a:t>
            </a:r>
            <a:r>
              <a:rPr lang="he-IL" b="1" dirty="0">
                <a:solidFill>
                  <a:srgbClr val="FF0000"/>
                </a:solidFill>
                <a:cs typeface="+mj-cs"/>
              </a:rPr>
              <a:t>:</a:t>
            </a:r>
            <a:r>
              <a:rPr lang="he-IL" b="1" dirty="0">
                <a:solidFill>
                  <a:schemeClr val="tx1"/>
                </a:solidFill>
                <a:cs typeface="+mj-cs"/>
              </a:rPr>
              <a:t> </a:t>
            </a:r>
            <a:r>
              <a:rPr lang="he-IL" b="1" dirty="0" err="1">
                <a:solidFill>
                  <a:schemeClr val="tx1"/>
                </a:solidFill>
                <a:cs typeface="+mj-cs"/>
              </a:rPr>
              <a:t>גיב</a:t>
            </a:r>
            <a:r>
              <a:rPr lang="he-IL" b="1" dirty="0">
                <a:solidFill>
                  <a:schemeClr val="tx1"/>
                </a:solidFill>
                <a:cs typeface="+mj-cs"/>
              </a:rPr>
              <a:t> איך </a:t>
            </a:r>
            <a:r>
              <a:rPr lang="he-IL" b="1" dirty="0" err="1">
                <a:solidFill>
                  <a:schemeClr val="tx1"/>
                </a:solidFill>
                <a:cs typeface="+mj-cs"/>
              </a:rPr>
              <a:t>אײַך</a:t>
            </a:r>
            <a:r>
              <a:rPr lang="he-IL" b="1" dirty="0">
                <a:solidFill>
                  <a:schemeClr val="tx1"/>
                </a:solidFill>
                <a:cs typeface="+mj-cs"/>
              </a:rPr>
              <a:t> אַן עצה.</a:t>
            </a:r>
          </a:p>
        </p:txBody>
      </p:sp>
      <p:sp>
        <p:nvSpPr>
          <p:cNvPr id="9" name="הסבר אליפטי 8"/>
          <p:cNvSpPr/>
          <p:nvPr/>
        </p:nvSpPr>
        <p:spPr>
          <a:xfrm>
            <a:off x="6548884" y="2141710"/>
            <a:ext cx="3238218" cy="1311610"/>
          </a:xfrm>
          <a:prstGeom prst="wedgeEllipseCallout">
            <a:avLst>
              <a:gd name="adj1" fmla="val 66426"/>
              <a:gd name="adj2" fmla="val 4855"/>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דאָקטער:</a:t>
            </a:r>
            <a:r>
              <a:rPr lang="he-IL" b="1" dirty="0">
                <a:solidFill>
                  <a:schemeClr val="tx1"/>
                </a:solidFill>
                <a:cs typeface="+mj-cs"/>
              </a:rPr>
              <a:t> </a:t>
            </a:r>
            <a:r>
              <a:rPr lang="he-IL" b="1" dirty="0" err="1">
                <a:solidFill>
                  <a:schemeClr val="tx1"/>
                </a:solidFill>
                <a:cs typeface="+mj-cs"/>
              </a:rPr>
              <a:t>לאָמיך</a:t>
            </a:r>
            <a:r>
              <a:rPr lang="he-IL" b="1" dirty="0">
                <a:solidFill>
                  <a:schemeClr val="tx1"/>
                </a:solidFill>
                <a:cs typeface="+mj-cs"/>
              </a:rPr>
              <a:t> </a:t>
            </a:r>
            <a:r>
              <a:rPr lang="he-IL" b="1" dirty="0" err="1">
                <a:solidFill>
                  <a:schemeClr val="tx1"/>
                </a:solidFill>
                <a:cs typeface="+mj-cs"/>
              </a:rPr>
              <a:t>הערן</a:t>
            </a:r>
            <a:r>
              <a:rPr lang="he-IL" b="1" dirty="0">
                <a:solidFill>
                  <a:schemeClr val="tx1"/>
                </a:solidFill>
                <a:cs typeface="+mj-cs"/>
              </a:rPr>
              <a:t>.</a:t>
            </a:r>
          </a:p>
        </p:txBody>
      </p:sp>
      <p:sp>
        <p:nvSpPr>
          <p:cNvPr id="11" name="הסבר אליפטי 10"/>
          <p:cNvSpPr/>
          <p:nvPr/>
        </p:nvSpPr>
        <p:spPr>
          <a:xfrm>
            <a:off x="6874623" y="3893720"/>
            <a:ext cx="3699945" cy="1364045"/>
          </a:xfrm>
          <a:prstGeom prst="wedgeEllipseCallout">
            <a:avLst>
              <a:gd name="adj1" fmla="val 62234"/>
              <a:gd name="adj2" fmla="val 20662"/>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a:solidFill>
                  <a:srgbClr val="FF0000"/>
                </a:solidFill>
                <a:cs typeface="+mj-cs"/>
              </a:rPr>
              <a:t>פֿרױ</a:t>
            </a:r>
            <a:r>
              <a:rPr lang="he-IL" b="1" dirty="0">
                <a:solidFill>
                  <a:srgbClr val="FF0000"/>
                </a:solidFill>
                <a:cs typeface="+mj-cs"/>
              </a:rPr>
              <a:t>:</a:t>
            </a:r>
            <a:r>
              <a:rPr lang="he-IL" b="1" dirty="0">
                <a:solidFill>
                  <a:schemeClr val="tx1"/>
                </a:solidFill>
                <a:cs typeface="+mj-cs"/>
              </a:rPr>
              <a:t> </a:t>
            </a:r>
            <a:r>
              <a:rPr lang="he-IL" b="1" dirty="0" err="1">
                <a:solidFill>
                  <a:schemeClr val="tx1"/>
                </a:solidFill>
                <a:cs typeface="+mj-cs"/>
              </a:rPr>
              <a:t>פֿאָרט</a:t>
            </a:r>
            <a:r>
              <a:rPr lang="he-IL" b="1" dirty="0">
                <a:solidFill>
                  <a:schemeClr val="tx1"/>
                </a:solidFill>
                <a:cs typeface="+mj-cs"/>
              </a:rPr>
              <a:t> צום </a:t>
            </a:r>
            <a:r>
              <a:rPr lang="he-IL" b="1" dirty="0" err="1">
                <a:solidFill>
                  <a:schemeClr val="tx1"/>
                </a:solidFill>
                <a:cs typeface="+mj-cs"/>
              </a:rPr>
              <a:t>ים־המלח</a:t>
            </a:r>
            <a:r>
              <a:rPr lang="he-IL" b="1" dirty="0">
                <a:solidFill>
                  <a:schemeClr val="tx1"/>
                </a:solidFill>
                <a:cs typeface="+mj-cs"/>
              </a:rPr>
              <a:t>.</a:t>
            </a:r>
          </a:p>
        </p:txBody>
      </p:sp>
      <p:cxnSp>
        <p:nvCxnSpPr>
          <p:cNvPr id="17" name="מחבר ישר 16"/>
          <p:cNvCxnSpPr/>
          <p:nvPr/>
        </p:nvCxnSpPr>
        <p:spPr>
          <a:xfrm>
            <a:off x="6261463" y="0"/>
            <a:ext cx="34834" cy="6858000"/>
          </a:xfrm>
          <a:prstGeom prst="line">
            <a:avLst/>
          </a:prstGeom>
        </p:spPr>
        <p:style>
          <a:lnRef idx="3">
            <a:schemeClr val="dk1"/>
          </a:lnRef>
          <a:fillRef idx="0">
            <a:schemeClr val="dk1"/>
          </a:fillRef>
          <a:effectRef idx="2">
            <a:schemeClr val="dk1"/>
          </a:effectRef>
          <a:fontRef idx="minor">
            <a:schemeClr val="tx1"/>
          </a:fontRef>
        </p:style>
      </p:cxnSp>
      <p:sp>
        <p:nvSpPr>
          <p:cNvPr id="21" name="הסבר אליפטי 20"/>
          <p:cNvSpPr/>
          <p:nvPr/>
        </p:nvSpPr>
        <p:spPr>
          <a:xfrm>
            <a:off x="1402078" y="208725"/>
            <a:ext cx="3290552" cy="1184366"/>
          </a:xfrm>
          <a:prstGeom prst="wedgeEllipseCallout">
            <a:avLst>
              <a:gd name="adj1" fmla="val 60617"/>
              <a:gd name="adj2" fmla="val 1470"/>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FF0000"/>
                </a:solidFill>
                <a:cs typeface="+mj-cs"/>
              </a:rPr>
              <a:t>אישה:</a:t>
            </a:r>
            <a:r>
              <a:rPr lang="he-IL" b="1" dirty="0">
                <a:solidFill>
                  <a:schemeClr val="tx1"/>
                </a:solidFill>
                <a:cs typeface="+mj-cs"/>
              </a:rPr>
              <a:t> אז אני רוצה לייעץ לך.</a:t>
            </a:r>
          </a:p>
        </p:txBody>
      </p:sp>
      <p:sp>
        <p:nvSpPr>
          <p:cNvPr id="25" name="הסבר אליפטי 24"/>
          <p:cNvSpPr/>
          <p:nvPr/>
        </p:nvSpPr>
        <p:spPr>
          <a:xfrm>
            <a:off x="345113" y="2141710"/>
            <a:ext cx="3190929" cy="1184366"/>
          </a:xfrm>
          <a:prstGeom prst="wedgeEllipseCallout">
            <a:avLst>
              <a:gd name="adj1" fmla="val 65030"/>
              <a:gd name="adj2" fmla="val 5146"/>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רופא:</a:t>
            </a:r>
            <a:r>
              <a:rPr lang="he-IL" b="1" dirty="0">
                <a:solidFill>
                  <a:schemeClr val="tx1"/>
                </a:solidFill>
                <a:cs typeface="+mj-cs"/>
              </a:rPr>
              <a:t> בוא נשמע.</a:t>
            </a:r>
          </a:p>
        </p:txBody>
      </p:sp>
      <p:sp>
        <p:nvSpPr>
          <p:cNvPr id="27" name="הסבר אליפטי 26"/>
          <p:cNvSpPr/>
          <p:nvPr/>
        </p:nvSpPr>
        <p:spPr>
          <a:xfrm>
            <a:off x="932044" y="4575743"/>
            <a:ext cx="3401583" cy="1184366"/>
          </a:xfrm>
          <a:prstGeom prst="wedgeEllipseCallout">
            <a:avLst>
              <a:gd name="adj1" fmla="val 63743"/>
              <a:gd name="adj2" fmla="val -6619"/>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FF0000"/>
                </a:solidFill>
                <a:cs typeface="+mj-cs"/>
              </a:rPr>
              <a:t>אישה:</a:t>
            </a:r>
            <a:r>
              <a:rPr lang="he-IL" b="1" dirty="0">
                <a:solidFill>
                  <a:schemeClr val="tx1"/>
                </a:solidFill>
                <a:cs typeface="+mj-cs"/>
              </a:rPr>
              <a:t> סע לים המלח.</a:t>
            </a:r>
          </a:p>
        </p:txBody>
      </p:sp>
      <p:pic>
        <p:nvPicPr>
          <p:cNvPr id="16" name="תמונה 15"/>
          <p:cNvPicPr>
            <a:picLocks noChangeAspect="1"/>
          </p:cNvPicPr>
          <p:nvPr/>
        </p:nvPicPr>
        <p:blipFill>
          <a:blip r:embed="rId2"/>
          <a:stretch>
            <a:fillRect/>
          </a:stretch>
        </p:blipFill>
        <p:spPr>
          <a:xfrm>
            <a:off x="3833959" y="2072483"/>
            <a:ext cx="1095392" cy="2183895"/>
          </a:xfrm>
          <a:prstGeom prst="rect">
            <a:avLst/>
          </a:prstGeom>
        </p:spPr>
      </p:pic>
      <p:pic>
        <p:nvPicPr>
          <p:cNvPr id="18" name="תמונה 17"/>
          <p:cNvPicPr>
            <a:picLocks noChangeAspect="1"/>
          </p:cNvPicPr>
          <p:nvPr/>
        </p:nvPicPr>
        <p:blipFill>
          <a:blip r:embed="rId3"/>
          <a:stretch>
            <a:fillRect/>
          </a:stretch>
        </p:blipFill>
        <p:spPr>
          <a:xfrm>
            <a:off x="4548275" y="4777731"/>
            <a:ext cx="1421471" cy="1964756"/>
          </a:xfrm>
          <a:prstGeom prst="rect">
            <a:avLst/>
          </a:prstGeom>
        </p:spPr>
      </p:pic>
      <p:pic>
        <p:nvPicPr>
          <p:cNvPr id="19" name="תמונה 18"/>
          <p:cNvPicPr>
            <a:picLocks noChangeAspect="1"/>
          </p:cNvPicPr>
          <p:nvPr/>
        </p:nvPicPr>
        <p:blipFill>
          <a:blip r:embed="rId3"/>
          <a:stretch>
            <a:fillRect/>
          </a:stretch>
        </p:blipFill>
        <p:spPr>
          <a:xfrm>
            <a:off x="4548276" y="208725"/>
            <a:ext cx="1421471" cy="1964756"/>
          </a:xfrm>
          <a:prstGeom prst="rect">
            <a:avLst/>
          </a:prstGeom>
        </p:spPr>
      </p:pic>
      <p:pic>
        <p:nvPicPr>
          <p:cNvPr id="20" name="תמונה 19"/>
          <p:cNvPicPr>
            <a:picLocks noChangeAspect="1"/>
          </p:cNvPicPr>
          <p:nvPr/>
        </p:nvPicPr>
        <p:blipFill>
          <a:blip r:embed="rId3"/>
          <a:stretch>
            <a:fillRect/>
          </a:stretch>
        </p:blipFill>
        <p:spPr>
          <a:xfrm>
            <a:off x="10610303" y="208725"/>
            <a:ext cx="1421471" cy="1964756"/>
          </a:xfrm>
          <a:prstGeom prst="rect">
            <a:avLst/>
          </a:prstGeom>
        </p:spPr>
      </p:pic>
      <p:pic>
        <p:nvPicPr>
          <p:cNvPr id="23" name="תמונה 22"/>
          <p:cNvPicPr>
            <a:picLocks noChangeAspect="1"/>
          </p:cNvPicPr>
          <p:nvPr/>
        </p:nvPicPr>
        <p:blipFill>
          <a:blip r:embed="rId3"/>
          <a:stretch>
            <a:fillRect/>
          </a:stretch>
        </p:blipFill>
        <p:spPr>
          <a:xfrm>
            <a:off x="10610304" y="4777731"/>
            <a:ext cx="1421471" cy="1964756"/>
          </a:xfrm>
          <a:prstGeom prst="rect">
            <a:avLst/>
          </a:prstGeom>
        </p:spPr>
      </p:pic>
      <p:pic>
        <p:nvPicPr>
          <p:cNvPr id="2" name="תמונה 1"/>
          <p:cNvPicPr>
            <a:picLocks noChangeAspect="1"/>
          </p:cNvPicPr>
          <p:nvPr/>
        </p:nvPicPr>
        <p:blipFill>
          <a:blip r:embed="rId4"/>
          <a:stretch>
            <a:fillRect/>
          </a:stretch>
        </p:blipFill>
        <p:spPr>
          <a:xfrm rot="734210">
            <a:off x="6263518" y="5016227"/>
            <a:ext cx="2423674" cy="1615783"/>
          </a:xfrm>
          <a:prstGeom prst="rect">
            <a:avLst/>
          </a:prstGeom>
        </p:spPr>
      </p:pic>
      <p:pic>
        <p:nvPicPr>
          <p:cNvPr id="22" name="תמונה 21"/>
          <p:cNvPicPr>
            <a:picLocks noChangeAspect="1"/>
          </p:cNvPicPr>
          <p:nvPr/>
        </p:nvPicPr>
        <p:blipFill>
          <a:blip r:embed="rId5"/>
          <a:stretch>
            <a:fillRect/>
          </a:stretch>
        </p:blipFill>
        <p:spPr>
          <a:xfrm>
            <a:off x="10283753" y="2141710"/>
            <a:ext cx="1602456" cy="2158035"/>
          </a:xfrm>
          <a:prstGeom prst="rect">
            <a:avLst/>
          </a:prstGeom>
        </p:spPr>
      </p:pic>
      <p:pic>
        <p:nvPicPr>
          <p:cNvPr id="3" name="תמונה 2"/>
          <p:cNvPicPr>
            <a:picLocks noChangeAspect="1"/>
          </p:cNvPicPr>
          <p:nvPr/>
        </p:nvPicPr>
        <p:blipFill>
          <a:blip r:embed="rId6"/>
          <a:stretch>
            <a:fillRect/>
          </a:stretch>
        </p:blipFill>
        <p:spPr>
          <a:xfrm rot="19148619">
            <a:off x="218747" y="3630787"/>
            <a:ext cx="2282551" cy="1518934"/>
          </a:xfrm>
          <a:prstGeom prst="rect">
            <a:avLst/>
          </a:prstGeom>
        </p:spPr>
      </p:pic>
    </p:spTree>
    <p:extLst>
      <p:ext uri="{BB962C8B-B14F-4D97-AF65-F5344CB8AC3E}">
        <p14:creationId xmlns:p14="http://schemas.microsoft.com/office/powerpoint/2010/main" val="2210546250"/>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הסבר אליפטי 5"/>
          <p:cNvSpPr/>
          <p:nvPr/>
        </p:nvSpPr>
        <p:spPr>
          <a:xfrm>
            <a:off x="6673880" y="246687"/>
            <a:ext cx="3192253" cy="1502868"/>
          </a:xfrm>
          <a:prstGeom prst="wedgeEllipseCallout">
            <a:avLst>
              <a:gd name="adj1" fmla="val 59918"/>
              <a:gd name="adj2" fmla="val -3677"/>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דאָקטער:</a:t>
            </a:r>
            <a:r>
              <a:rPr lang="he-IL" b="1" dirty="0">
                <a:solidFill>
                  <a:schemeClr val="tx1"/>
                </a:solidFill>
                <a:cs typeface="+mj-cs"/>
              </a:rPr>
              <a:t> יאָ.</a:t>
            </a:r>
          </a:p>
        </p:txBody>
      </p:sp>
      <p:sp>
        <p:nvSpPr>
          <p:cNvPr id="9" name="הסבר אליפטי 8"/>
          <p:cNvSpPr/>
          <p:nvPr/>
        </p:nvSpPr>
        <p:spPr>
          <a:xfrm>
            <a:off x="6548884" y="2141710"/>
            <a:ext cx="3238218" cy="1311610"/>
          </a:xfrm>
          <a:prstGeom prst="wedgeEllipseCallout">
            <a:avLst>
              <a:gd name="adj1" fmla="val 66426"/>
              <a:gd name="adj2" fmla="val 4855"/>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a:solidFill>
                  <a:srgbClr val="FF0000"/>
                </a:solidFill>
                <a:cs typeface="+mj-cs"/>
              </a:rPr>
              <a:t>פֿרױ</a:t>
            </a:r>
            <a:r>
              <a:rPr lang="he-IL" b="1" dirty="0">
                <a:solidFill>
                  <a:srgbClr val="FF0000"/>
                </a:solidFill>
                <a:cs typeface="+mj-cs"/>
              </a:rPr>
              <a:t>:</a:t>
            </a:r>
            <a:r>
              <a:rPr lang="he-IL" b="1" dirty="0">
                <a:solidFill>
                  <a:schemeClr val="tx1"/>
                </a:solidFill>
                <a:cs typeface="+mj-cs"/>
              </a:rPr>
              <a:t> </a:t>
            </a:r>
            <a:r>
              <a:rPr lang="he-IL" b="1" dirty="0" err="1">
                <a:solidFill>
                  <a:schemeClr val="tx1"/>
                </a:solidFill>
                <a:cs typeface="+mj-cs"/>
              </a:rPr>
              <a:t>וועט</a:t>
            </a:r>
            <a:r>
              <a:rPr lang="he-IL" b="1" dirty="0">
                <a:solidFill>
                  <a:schemeClr val="tx1"/>
                </a:solidFill>
                <a:cs typeface="+mj-cs"/>
              </a:rPr>
              <a:t> איר </a:t>
            </a:r>
            <a:r>
              <a:rPr lang="he-IL" b="1" dirty="0" err="1">
                <a:solidFill>
                  <a:schemeClr val="tx1"/>
                </a:solidFill>
                <a:cs typeface="+mj-cs"/>
              </a:rPr>
              <a:t>זיך</a:t>
            </a:r>
            <a:r>
              <a:rPr lang="he-IL" b="1" dirty="0">
                <a:solidFill>
                  <a:schemeClr val="tx1"/>
                </a:solidFill>
                <a:cs typeface="+mj-cs"/>
              </a:rPr>
              <a:t> </a:t>
            </a:r>
            <a:r>
              <a:rPr lang="he-IL" b="1" dirty="0" err="1">
                <a:solidFill>
                  <a:schemeClr val="tx1"/>
                </a:solidFill>
                <a:cs typeface="+mj-cs"/>
              </a:rPr>
              <a:t>באַקענען</a:t>
            </a:r>
            <a:r>
              <a:rPr lang="he-IL" b="1" dirty="0">
                <a:solidFill>
                  <a:schemeClr val="tx1"/>
                </a:solidFill>
                <a:cs typeface="+mj-cs"/>
              </a:rPr>
              <a:t> מיט </a:t>
            </a:r>
            <a:r>
              <a:rPr lang="he-IL" b="1" dirty="0" err="1">
                <a:solidFill>
                  <a:schemeClr val="tx1"/>
                </a:solidFill>
                <a:cs typeface="+mj-cs"/>
              </a:rPr>
              <a:t>מענטשן</a:t>
            </a:r>
            <a:r>
              <a:rPr lang="he-IL" b="1" dirty="0">
                <a:solidFill>
                  <a:schemeClr val="tx1"/>
                </a:solidFill>
                <a:cs typeface="+mj-cs"/>
              </a:rPr>
              <a:t>.</a:t>
            </a:r>
          </a:p>
        </p:txBody>
      </p:sp>
      <p:sp>
        <p:nvSpPr>
          <p:cNvPr id="11" name="הסבר אליפטי 10"/>
          <p:cNvSpPr/>
          <p:nvPr/>
        </p:nvSpPr>
        <p:spPr>
          <a:xfrm>
            <a:off x="6334212" y="5383676"/>
            <a:ext cx="3699945" cy="1364045"/>
          </a:xfrm>
          <a:prstGeom prst="wedgeEllipseCallout">
            <a:avLst>
              <a:gd name="adj1" fmla="val 62234"/>
              <a:gd name="adj2" fmla="val 20662"/>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דאָקטער:</a:t>
            </a:r>
            <a:r>
              <a:rPr lang="he-IL" b="1" dirty="0">
                <a:solidFill>
                  <a:schemeClr val="tx1"/>
                </a:solidFill>
                <a:cs typeface="+mj-cs"/>
              </a:rPr>
              <a:t> יאָ.</a:t>
            </a:r>
          </a:p>
        </p:txBody>
      </p:sp>
      <p:cxnSp>
        <p:nvCxnSpPr>
          <p:cNvPr id="17" name="מחבר ישר 16"/>
          <p:cNvCxnSpPr/>
          <p:nvPr/>
        </p:nvCxnSpPr>
        <p:spPr>
          <a:xfrm>
            <a:off x="6261463" y="0"/>
            <a:ext cx="34834" cy="6858000"/>
          </a:xfrm>
          <a:prstGeom prst="line">
            <a:avLst/>
          </a:prstGeom>
        </p:spPr>
        <p:style>
          <a:lnRef idx="3">
            <a:schemeClr val="dk1"/>
          </a:lnRef>
          <a:fillRef idx="0">
            <a:schemeClr val="dk1"/>
          </a:fillRef>
          <a:effectRef idx="2">
            <a:schemeClr val="dk1"/>
          </a:effectRef>
          <a:fontRef idx="minor">
            <a:schemeClr val="tx1"/>
          </a:fontRef>
        </p:style>
      </p:cxnSp>
      <p:sp>
        <p:nvSpPr>
          <p:cNvPr id="21" name="הסבר אליפטי 20"/>
          <p:cNvSpPr/>
          <p:nvPr/>
        </p:nvSpPr>
        <p:spPr>
          <a:xfrm>
            <a:off x="1402078" y="208725"/>
            <a:ext cx="3290552" cy="1184366"/>
          </a:xfrm>
          <a:prstGeom prst="wedgeEllipseCallout">
            <a:avLst>
              <a:gd name="adj1" fmla="val 60617"/>
              <a:gd name="adj2" fmla="val 1470"/>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רופא:</a:t>
            </a:r>
            <a:r>
              <a:rPr lang="he-IL" b="1" dirty="0">
                <a:solidFill>
                  <a:schemeClr val="tx1"/>
                </a:solidFill>
                <a:cs typeface="+mj-cs"/>
              </a:rPr>
              <a:t> כן.</a:t>
            </a:r>
          </a:p>
        </p:txBody>
      </p:sp>
      <p:sp>
        <p:nvSpPr>
          <p:cNvPr id="25" name="הסבר אליפטי 24"/>
          <p:cNvSpPr/>
          <p:nvPr/>
        </p:nvSpPr>
        <p:spPr>
          <a:xfrm>
            <a:off x="345113" y="2141710"/>
            <a:ext cx="3190929" cy="1184366"/>
          </a:xfrm>
          <a:prstGeom prst="wedgeEllipseCallout">
            <a:avLst>
              <a:gd name="adj1" fmla="val 65030"/>
              <a:gd name="adj2" fmla="val 5146"/>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FF0000"/>
                </a:solidFill>
                <a:cs typeface="+mj-cs"/>
              </a:rPr>
              <a:t>אישה:</a:t>
            </a:r>
            <a:r>
              <a:rPr lang="he-IL" b="1" dirty="0">
                <a:solidFill>
                  <a:schemeClr val="tx1"/>
                </a:solidFill>
                <a:cs typeface="+mj-cs"/>
              </a:rPr>
              <a:t> שם תכיר אנשים.</a:t>
            </a:r>
          </a:p>
        </p:txBody>
      </p:sp>
      <p:sp>
        <p:nvSpPr>
          <p:cNvPr id="27" name="הסבר אליפטי 26"/>
          <p:cNvSpPr/>
          <p:nvPr/>
        </p:nvSpPr>
        <p:spPr>
          <a:xfrm>
            <a:off x="932044" y="4575743"/>
            <a:ext cx="3401583" cy="1184366"/>
          </a:xfrm>
          <a:prstGeom prst="wedgeEllipseCallout">
            <a:avLst>
              <a:gd name="adj1" fmla="val 63743"/>
              <a:gd name="adj2" fmla="val -6619"/>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רופא:</a:t>
            </a:r>
            <a:r>
              <a:rPr lang="he-IL" b="1" dirty="0">
                <a:solidFill>
                  <a:schemeClr val="tx1"/>
                </a:solidFill>
                <a:cs typeface="+mj-cs"/>
              </a:rPr>
              <a:t> כן.</a:t>
            </a:r>
          </a:p>
        </p:txBody>
      </p:sp>
      <p:pic>
        <p:nvPicPr>
          <p:cNvPr id="16" name="תמונה 15"/>
          <p:cNvPicPr>
            <a:picLocks noChangeAspect="1"/>
          </p:cNvPicPr>
          <p:nvPr/>
        </p:nvPicPr>
        <p:blipFill>
          <a:blip r:embed="rId2"/>
          <a:stretch>
            <a:fillRect/>
          </a:stretch>
        </p:blipFill>
        <p:spPr>
          <a:xfrm>
            <a:off x="5027931" y="208725"/>
            <a:ext cx="1095392" cy="2183895"/>
          </a:xfrm>
          <a:prstGeom prst="rect">
            <a:avLst/>
          </a:prstGeom>
        </p:spPr>
      </p:pic>
      <p:pic>
        <p:nvPicPr>
          <p:cNvPr id="18" name="תמונה 17"/>
          <p:cNvPicPr>
            <a:picLocks noChangeAspect="1"/>
          </p:cNvPicPr>
          <p:nvPr/>
        </p:nvPicPr>
        <p:blipFill>
          <a:blip r:embed="rId2"/>
          <a:stretch>
            <a:fillRect/>
          </a:stretch>
        </p:blipFill>
        <p:spPr>
          <a:xfrm>
            <a:off x="5027931" y="4575741"/>
            <a:ext cx="1095392" cy="2183895"/>
          </a:xfrm>
          <a:prstGeom prst="rect">
            <a:avLst/>
          </a:prstGeom>
        </p:spPr>
      </p:pic>
      <p:pic>
        <p:nvPicPr>
          <p:cNvPr id="20" name="תמונה 19"/>
          <p:cNvPicPr>
            <a:picLocks noChangeAspect="1"/>
          </p:cNvPicPr>
          <p:nvPr/>
        </p:nvPicPr>
        <p:blipFill>
          <a:blip r:embed="rId3"/>
          <a:stretch>
            <a:fillRect/>
          </a:stretch>
        </p:blipFill>
        <p:spPr>
          <a:xfrm>
            <a:off x="9549611" y="2502301"/>
            <a:ext cx="1421471" cy="1964756"/>
          </a:xfrm>
          <a:prstGeom prst="rect">
            <a:avLst/>
          </a:prstGeom>
        </p:spPr>
      </p:pic>
      <p:pic>
        <p:nvPicPr>
          <p:cNvPr id="23" name="תמונה 22"/>
          <p:cNvPicPr>
            <a:picLocks noChangeAspect="1"/>
          </p:cNvPicPr>
          <p:nvPr/>
        </p:nvPicPr>
        <p:blipFill>
          <a:blip r:embed="rId3"/>
          <a:stretch>
            <a:fillRect/>
          </a:stretch>
        </p:blipFill>
        <p:spPr>
          <a:xfrm>
            <a:off x="3702640" y="2501802"/>
            <a:ext cx="1421471" cy="1964756"/>
          </a:xfrm>
          <a:prstGeom prst="rect">
            <a:avLst/>
          </a:prstGeom>
        </p:spPr>
      </p:pic>
      <p:pic>
        <p:nvPicPr>
          <p:cNvPr id="22" name="תמונה 21"/>
          <p:cNvPicPr>
            <a:picLocks noChangeAspect="1"/>
          </p:cNvPicPr>
          <p:nvPr/>
        </p:nvPicPr>
        <p:blipFill>
          <a:blip r:embed="rId4"/>
          <a:stretch>
            <a:fillRect/>
          </a:stretch>
        </p:blipFill>
        <p:spPr>
          <a:xfrm>
            <a:off x="10351666" y="4491149"/>
            <a:ext cx="1602456" cy="2158035"/>
          </a:xfrm>
          <a:prstGeom prst="rect">
            <a:avLst/>
          </a:prstGeom>
        </p:spPr>
      </p:pic>
      <p:pic>
        <p:nvPicPr>
          <p:cNvPr id="24" name="תמונה 23"/>
          <p:cNvPicPr>
            <a:picLocks noChangeAspect="1"/>
          </p:cNvPicPr>
          <p:nvPr/>
        </p:nvPicPr>
        <p:blipFill>
          <a:blip r:embed="rId4"/>
          <a:stretch>
            <a:fillRect/>
          </a:stretch>
        </p:blipFill>
        <p:spPr>
          <a:xfrm>
            <a:off x="10337659" y="234585"/>
            <a:ext cx="1602456" cy="2158035"/>
          </a:xfrm>
          <a:prstGeom prst="rect">
            <a:avLst/>
          </a:prstGeom>
        </p:spPr>
      </p:pic>
      <p:pic>
        <p:nvPicPr>
          <p:cNvPr id="2" name="תמונה 1"/>
          <p:cNvPicPr>
            <a:picLocks noChangeAspect="1"/>
          </p:cNvPicPr>
          <p:nvPr/>
        </p:nvPicPr>
        <p:blipFill>
          <a:blip r:embed="rId5"/>
          <a:stretch>
            <a:fillRect/>
          </a:stretch>
        </p:blipFill>
        <p:spPr>
          <a:xfrm rot="1390953">
            <a:off x="5600082" y="3320151"/>
            <a:ext cx="2713636" cy="1691500"/>
          </a:xfrm>
          <a:prstGeom prst="rect">
            <a:avLst/>
          </a:prstGeom>
        </p:spPr>
      </p:pic>
    </p:spTree>
    <p:extLst>
      <p:ext uri="{BB962C8B-B14F-4D97-AF65-F5344CB8AC3E}">
        <p14:creationId xmlns:p14="http://schemas.microsoft.com/office/powerpoint/2010/main" val="3846647287"/>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הסבר אליפטי 5"/>
          <p:cNvSpPr/>
          <p:nvPr/>
        </p:nvSpPr>
        <p:spPr>
          <a:xfrm>
            <a:off x="6552489" y="208725"/>
            <a:ext cx="4057815" cy="1184366"/>
          </a:xfrm>
          <a:prstGeom prst="wedgeEllipseCallout">
            <a:avLst>
              <a:gd name="adj1" fmla="val 59918"/>
              <a:gd name="adj2" fmla="val -3677"/>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a:solidFill>
                  <a:srgbClr val="FF0000"/>
                </a:solidFill>
                <a:cs typeface="+mj-cs"/>
              </a:rPr>
              <a:t>פֿרױ</a:t>
            </a:r>
            <a:r>
              <a:rPr lang="he-IL" b="1" dirty="0">
                <a:solidFill>
                  <a:srgbClr val="FF0000"/>
                </a:solidFill>
                <a:cs typeface="+mj-cs"/>
              </a:rPr>
              <a:t>:</a:t>
            </a:r>
            <a:r>
              <a:rPr lang="he-IL" b="1" dirty="0">
                <a:solidFill>
                  <a:schemeClr val="tx1"/>
                </a:solidFill>
                <a:cs typeface="+mj-cs"/>
              </a:rPr>
              <a:t> </a:t>
            </a:r>
            <a:r>
              <a:rPr lang="he-IL" b="1" dirty="0" err="1">
                <a:solidFill>
                  <a:schemeClr val="tx1"/>
                </a:solidFill>
                <a:cs typeface="+mj-cs"/>
              </a:rPr>
              <a:t>זיך</a:t>
            </a:r>
            <a:r>
              <a:rPr lang="he-IL" b="1" dirty="0">
                <a:solidFill>
                  <a:schemeClr val="tx1"/>
                </a:solidFill>
                <a:cs typeface="+mj-cs"/>
              </a:rPr>
              <a:t> </a:t>
            </a:r>
            <a:r>
              <a:rPr lang="he-IL" b="1" dirty="0" err="1">
                <a:solidFill>
                  <a:schemeClr val="tx1"/>
                </a:solidFill>
                <a:cs typeface="+mj-cs"/>
              </a:rPr>
              <a:t>פֿאַרשמירן</a:t>
            </a:r>
            <a:r>
              <a:rPr lang="he-IL" b="1" dirty="0">
                <a:solidFill>
                  <a:schemeClr val="tx1"/>
                </a:solidFill>
                <a:cs typeface="+mj-cs"/>
              </a:rPr>
              <a:t> מיט </a:t>
            </a:r>
            <a:r>
              <a:rPr lang="he-IL" b="1" dirty="0" err="1">
                <a:solidFill>
                  <a:schemeClr val="tx1"/>
                </a:solidFill>
                <a:cs typeface="+mj-cs"/>
              </a:rPr>
              <a:t>בלאָטע</a:t>
            </a:r>
            <a:endParaRPr lang="he-IL" b="1" dirty="0">
              <a:solidFill>
                <a:schemeClr val="tx1"/>
              </a:solidFill>
              <a:cs typeface="+mj-cs"/>
            </a:endParaRPr>
          </a:p>
        </p:txBody>
      </p:sp>
      <p:sp>
        <p:nvSpPr>
          <p:cNvPr id="9" name="הסבר אליפטי 8"/>
          <p:cNvSpPr/>
          <p:nvPr/>
        </p:nvSpPr>
        <p:spPr>
          <a:xfrm>
            <a:off x="6548884" y="2141710"/>
            <a:ext cx="3238218" cy="1311610"/>
          </a:xfrm>
          <a:prstGeom prst="wedgeEllipseCallout">
            <a:avLst>
              <a:gd name="adj1" fmla="val 66426"/>
              <a:gd name="adj2" fmla="val 4855"/>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דאָקטער:</a:t>
            </a:r>
            <a:r>
              <a:rPr lang="he-IL" b="1" dirty="0">
                <a:solidFill>
                  <a:schemeClr val="tx1"/>
                </a:solidFill>
                <a:cs typeface="+mj-cs"/>
              </a:rPr>
              <a:t> יאָ.</a:t>
            </a:r>
          </a:p>
        </p:txBody>
      </p:sp>
      <p:sp>
        <p:nvSpPr>
          <p:cNvPr id="11" name="הסבר אליפטי 10"/>
          <p:cNvSpPr/>
          <p:nvPr/>
        </p:nvSpPr>
        <p:spPr>
          <a:xfrm>
            <a:off x="6513023" y="4325605"/>
            <a:ext cx="3699945" cy="1364045"/>
          </a:xfrm>
          <a:prstGeom prst="wedgeEllipseCallout">
            <a:avLst>
              <a:gd name="adj1" fmla="val 62234"/>
              <a:gd name="adj2" fmla="val 20662"/>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err="1">
                <a:solidFill>
                  <a:srgbClr val="FF0000"/>
                </a:solidFill>
                <a:cs typeface="+mj-cs"/>
              </a:rPr>
              <a:t>פֿרױ</a:t>
            </a:r>
            <a:r>
              <a:rPr lang="he-IL" b="1" dirty="0">
                <a:solidFill>
                  <a:srgbClr val="FF0000"/>
                </a:solidFill>
                <a:cs typeface="+mj-cs"/>
              </a:rPr>
              <a:t>:</a:t>
            </a:r>
            <a:r>
              <a:rPr lang="he-IL" b="1" dirty="0">
                <a:solidFill>
                  <a:schemeClr val="tx1"/>
                </a:solidFill>
                <a:cs typeface="+mj-cs"/>
              </a:rPr>
              <a:t> און פֿון "</a:t>
            </a:r>
            <a:r>
              <a:rPr lang="he-IL" b="1" dirty="0" err="1">
                <a:solidFill>
                  <a:schemeClr val="tx1"/>
                </a:solidFill>
                <a:cs typeface="+mj-cs"/>
              </a:rPr>
              <a:t>טויטן</a:t>
            </a:r>
            <a:r>
              <a:rPr lang="he-IL" b="1" dirty="0">
                <a:solidFill>
                  <a:schemeClr val="tx1"/>
                </a:solidFill>
                <a:cs typeface="+mj-cs"/>
              </a:rPr>
              <a:t> ים" </a:t>
            </a:r>
            <a:r>
              <a:rPr lang="he-IL" b="1" dirty="0" err="1">
                <a:solidFill>
                  <a:schemeClr val="tx1"/>
                </a:solidFill>
                <a:cs typeface="+mj-cs"/>
              </a:rPr>
              <a:t>קען</a:t>
            </a:r>
            <a:r>
              <a:rPr lang="he-IL" b="1" dirty="0">
                <a:solidFill>
                  <a:schemeClr val="tx1"/>
                </a:solidFill>
                <a:cs typeface="+mj-cs"/>
              </a:rPr>
              <a:t> </a:t>
            </a:r>
            <a:r>
              <a:rPr lang="he-IL" b="1" dirty="0" err="1">
                <a:solidFill>
                  <a:schemeClr val="tx1"/>
                </a:solidFill>
                <a:cs typeface="+mj-cs"/>
              </a:rPr>
              <a:t>אַרויס</a:t>
            </a:r>
            <a:r>
              <a:rPr lang="he-IL" b="1" dirty="0">
                <a:solidFill>
                  <a:schemeClr val="tx1"/>
                </a:solidFill>
                <a:cs typeface="+mj-cs"/>
              </a:rPr>
              <a:t> </a:t>
            </a:r>
            <a:r>
              <a:rPr lang="he-IL" b="1" dirty="0" err="1">
                <a:solidFill>
                  <a:schemeClr val="tx1"/>
                </a:solidFill>
                <a:cs typeface="+mj-cs"/>
              </a:rPr>
              <a:t>נאָך</a:t>
            </a:r>
            <a:r>
              <a:rPr lang="he-IL" b="1" dirty="0">
                <a:solidFill>
                  <a:schemeClr val="tx1"/>
                </a:solidFill>
                <a:cs typeface="+mj-cs"/>
              </a:rPr>
              <a:t> אַ חתונה!</a:t>
            </a:r>
          </a:p>
        </p:txBody>
      </p:sp>
      <p:cxnSp>
        <p:nvCxnSpPr>
          <p:cNvPr id="17" name="מחבר ישר 16"/>
          <p:cNvCxnSpPr/>
          <p:nvPr/>
        </p:nvCxnSpPr>
        <p:spPr>
          <a:xfrm>
            <a:off x="6261463" y="0"/>
            <a:ext cx="34834" cy="6858000"/>
          </a:xfrm>
          <a:prstGeom prst="line">
            <a:avLst/>
          </a:prstGeom>
        </p:spPr>
        <p:style>
          <a:lnRef idx="3">
            <a:schemeClr val="dk1"/>
          </a:lnRef>
          <a:fillRef idx="0">
            <a:schemeClr val="dk1"/>
          </a:fillRef>
          <a:effectRef idx="2">
            <a:schemeClr val="dk1"/>
          </a:effectRef>
          <a:fontRef idx="minor">
            <a:schemeClr val="tx1"/>
          </a:fontRef>
        </p:style>
      </p:cxnSp>
      <p:sp>
        <p:nvSpPr>
          <p:cNvPr id="21" name="הסבר אליפטי 20"/>
          <p:cNvSpPr/>
          <p:nvPr/>
        </p:nvSpPr>
        <p:spPr>
          <a:xfrm>
            <a:off x="1402078" y="208725"/>
            <a:ext cx="3290552" cy="1184366"/>
          </a:xfrm>
          <a:prstGeom prst="wedgeEllipseCallout">
            <a:avLst>
              <a:gd name="adj1" fmla="val 60617"/>
              <a:gd name="adj2" fmla="val 1470"/>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FF0000"/>
                </a:solidFill>
                <a:cs typeface="+mj-cs"/>
              </a:rPr>
              <a:t>אישה: </a:t>
            </a:r>
            <a:r>
              <a:rPr lang="he-IL" b="1" dirty="0">
                <a:solidFill>
                  <a:schemeClr val="tx1"/>
                </a:solidFill>
                <a:cs typeface="+mj-cs"/>
              </a:rPr>
              <a:t>תמרח את עצמך בבוץ.</a:t>
            </a:r>
          </a:p>
        </p:txBody>
      </p:sp>
      <p:sp>
        <p:nvSpPr>
          <p:cNvPr id="25" name="הסבר אליפטי 24"/>
          <p:cNvSpPr/>
          <p:nvPr/>
        </p:nvSpPr>
        <p:spPr>
          <a:xfrm>
            <a:off x="345113" y="2141710"/>
            <a:ext cx="3190929" cy="1184366"/>
          </a:xfrm>
          <a:prstGeom prst="wedgeEllipseCallout">
            <a:avLst>
              <a:gd name="adj1" fmla="val 65030"/>
              <a:gd name="adj2" fmla="val 5146"/>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0070C0"/>
                </a:solidFill>
                <a:cs typeface="+mj-cs"/>
              </a:rPr>
              <a:t>רופא:</a:t>
            </a:r>
            <a:r>
              <a:rPr lang="he-IL" b="1" dirty="0">
                <a:solidFill>
                  <a:schemeClr val="tx1"/>
                </a:solidFill>
                <a:cs typeface="+mj-cs"/>
              </a:rPr>
              <a:t> כן.</a:t>
            </a:r>
          </a:p>
        </p:txBody>
      </p:sp>
      <p:sp>
        <p:nvSpPr>
          <p:cNvPr id="27" name="הסבר אליפטי 26"/>
          <p:cNvSpPr/>
          <p:nvPr/>
        </p:nvSpPr>
        <p:spPr>
          <a:xfrm>
            <a:off x="932044" y="5449203"/>
            <a:ext cx="3401583" cy="1184366"/>
          </a:xfrm>
          <a:prstGeom prst="wedgeEllipseCallout">
            <a:avLst>
              <a:gd name="adj1" fmla="val 63743"/>
              <a:gd name="adj2" fmla="val -6619"/>
            </a:avLst>
          </a:prstGeom>
        </p:spPr>
        <p:style>
          <a:lnRef idx="2">
            <a:schemeClr val="dk1"/>
          </a:lnRef>
          <a:fillRef idx="1">
            <a:schemeClr val="lt1"/>
          </a:fillRef>
          <a:effectRef idx="0">
            <a:schemeClr val="dk1"/>
          </a:effectRef>
          <a:fontRef idx="minor">
            <a:schemeClr val="dk1"/>
          </a:fontRef>
        </p:style>
        <p:txBody>
          <a:bodyPr rtlCol="1" anchor="ctr"/>
          <a:lstStyle/>
          <a:p>
            <a:pPr algn="ctr"/>
            <a:r>
              <a:rPr lang="he-IL" b="1" dirty="0">
                <a:solidFill>
                  <a:srgbClr val="FF0000"/>
                </a:solidFill>
                <a:cs typeface="+mj-cs"/>
              </a:rPr>
              <a:t>אישה:</a:t>
            </a:r>
            <a:r>
              <a:rPr lang="he-IL" b="1" dirty="0">
                <a:solidFill>
                  <a:schemeClr val="tx1"/>
                </a:solidFill>
                <a:cs typeface="+mj-cs"/>
              </a:rPr>
              <a:t> ו"מים המוות" יכולה לצאת עוד חתונה!</a:t>
            </a:r>
          </a:p>
        </p:txBody>
      </p:sp>
      <p:pic>
        <p:nvPicPr>
          <p:cNvPr id="16" name="תמונה 15"/>
          <p:cNvPicPr>
            <a:picLocks noChangeAspect="1"/>
          </p:cNvPicPr>
          <p:nvPr/>
        </p:nvPicPr>
        <p:blipFill>
          <a:blip r:embed="rId2"/>
          <a:stretch>
            <a:fillRect/>
          </a:stretch>
        </p:blipFill>
        <p:spPr>
          <a:xfrm>
            <a:off x="3788629" y="2141710"/>
            <a:ext cx="1095392" cy="2183895"/>
          </a:xfrm>
          <a:prstGeom prst="rect">
            <a:avLst/>
          </a:prstGeom>
        </p:spPr>
      </p:pic>
      <p:pic>
        <p:nvPicPr>
          <p:cNvPr id="18" name="תמונה 17"/>
          <p:cNvPicPr>
            <a:picLocks noChangeAspect="1"/>
          </p:cNvPicPr>
          <p:nvPr/>
        </p:nvPicPr>
        <p:blipFill>
          <a:blip r:embed="rId3"/>
          <a:stretch>
            <a:fillRect/>
          </a:stretch>
        </p:blipFill>
        <p:spPr>
          <a:xfrm>
            <a:off x="10610303" y="4777731"/>
            <a:ext cx="1421471" cy="1964756"/>
          </a:xfrm>
          <a:prstGeom prst="rect">
            <a:avLst/>
          </a:prstGeom>
        </p:spPr>
      </p:pic>
      <p:pic>
        <p:nvPicPr>
          <p:cNvPr id="19" name="תמונה 18"/>
          <p:cNvPicPr>
            <a:picLocks noChangeAspect="1"/>
          </p:cNvPicPr>
          <p:nvPr/>
        </p:nvPicPr>
        <p:blipFill>
          <a:blip r:embed="rId3"/>
          <a:stretch>
            <a:fillRect/>
          </a:stretch>
        </p:blipFill>
        <p:spPr>
          <a:xfrm>
            <a:off x="4596359" y="4777731"/>
            <a:ext cx="1421471" cy="1964756"/>
          </a:xfrm>
          <a:prstGeom prst="rect">
            <a:avLst/>
          </a:prstGeom>
        </p:spPr>
      </p:pic>
      <p:pic>
        <p:nvPicPr>
          <p:cNvPr id="20" name="תמונה 19"/>
          <p:cNvPicPr>
            <a:picLocks noChangeAspect="1"/>
          </p:cNvPicPr>
          <p:nvPr/>
        </p:nvPicPr>
        <p:blipFill>
          <a:blip r:embed="rId3"/>
          <a:stretch>
            <a:fillRect/>
          </a:stretch>
        </p:blipFill>
        <p:spPr>
          <a:xfrm>
            <a:off x="4596359" y="208725"/>
            <a:ext cx="1421471" cy="1964756"/>
          </a:xfrm>
          <a:prstGeom prst="rect">
            <a:avLst/>
          </a:prstGeom>
        </p:spPr>
      </p:pic>
      <p:pic>
        <p:nvPicPr>
          <p:cNvPr id="23" name="תמונה 22"/>
          <p:cNvPicPr>
            <a:picLocks noChangeAspect="1"/>
          </p:cNvPicPr>
          <p:nvPr/>
        </p:nvPicPr>
        <p:blipFill>
          <a:blip r:embed="rId3"/>
          <a:stretch>
            <a:fillRect/>
          </a:stretch>
        </p:blipFill>
        <p:spPr>
          <a:xfrm>
            <a:off x="10610303" y="41471"/>
            <a:ext cx="1421471" cy="1964756"/>
          </a:xfrm>
          <a:prstGeom prst="rect">
            <a:avLst/>
          </a:prstGeom>
        </p:spPr>
      </p:pic>
      <p:pic>
        <p:nvPicPr>
          <p:cNvPr id="22" name="תמונה 21"/>
          <p:cNvPicPr>
            <a:picLocks noChangeAspect="1"/>
          </p:cNvPicPr>
          <p:nvPr/>
        </p:nvPicPr>
        <p:blipFill>
          <a:blip r:embed="rId4"/>
          <a:stretch>
            <a:fillRect/>
          </a:stretch>
        </p:blipFill>
        <p:spPr>
          <a:xfrm>
            <a:off x="10212968" y="2006393"/>
            <a:ext cx="1602456" cy="2158035"/>
          </a:xfrm>
          <a:prstGeom prst="rect">
            <a:avLst/>
          </a:prstGeom>
        </p:spPr>
      </p:pic>
      <p:pic>
        <p:nvPicPr>
          <p:cNvPr id="2" name="תמונה 1"/>
          <p:cNvPicPr>
            <a:picLocks noChangeAspect="1"/>
          </p:cNvPicPr>
          <p:nvPr/>
        </p:nvPicPr>
        <p:blipFill>
          <a:blip r:embed="rId5"/>
          <a:stretch>
            <a:fillRect/>
          </a:stretch>
        </p:blipFill>
        <p:spPr>
          <a:xfrm rot="20252410">
            <a:off x="5008504" y="2117281"/>
            <a:ext cx="2538183" cy="1689550"/>
          </a:xfrm>
          <a:prstGeom prst="rect">
            <a:avLst/>
          </a:prstGeom>
        </p:spPr>
      </p:pic>
      <p:pic>
        <p:nvPicPr>
          <p:cNvPr id="3" name="תמונה 2"/>
          <p:cNvPicPr>
            <a:picLocks noChangeAspect="1"/>
          </p:cNvPicPr>
          <p:nvPr/>
        </p:nvPicPr>
        <p:blipFill>
          <a:blip r:embed="rId6"/>
          <a:stretch>
            <a:fillRect/>
          </a:stretch>
        </p:blipFill>
        <p:spPr>
          <a:xfrm rot="935180">
            <a:off x="628854" y="2969892"/>
            <a:ext cx="2047341" cy="2546444"/>
          </a:xfrm>
          <a:prstGeom prst="rect">
            <a:avLst/>
          </a:prstGeom>
        </p:spPr>
      </p:pic>
    </p:spTree>
    <p:extLst>
      <p:ext uri="{BB962C8B-B14F-4D97-AF65-F5344CB8AC3E}">
        <p14:creationId xmlns:p14="http://schemas.microsoft.com/office/powerpoint/2010/main" val="3660397441"/>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זרם מדחף">
  <a:themeElements>
    <a:clrScheme name="זרם מדחף">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זרם מדחף">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זרם מדחף">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474</TotalTime>
  <Words>2031</Words>
  <Application>Microsoft Office PowerPoint</Application>
  <PresentationFormat>מותאם אישית</PresentationFormat>
  <Paragraphs>222</Paragraphs>
  <Slides>28</Slides>
  <Notes>0</Notes>
  <HiddenSlides>0</HiddenSlides>
  <MMClips>0</MMClips>
  <ScaleCrop>false</ScaleCrop>
  <HeadingPairs>
    <vt:vector size="4" baseType="variant">
      <vt:variant>
        <vt:lpstr>ערכת נושא</vt:lpstr>
      </vt:variant>
      <vt:variant>
        <vt:i4>1</vt:i4>
      </vt:variant>
      <vt:variant>
        <vt:lpstr>כותרות שקופיות</vt:lpstr>
      </vt:variant>
      <vt:variant>
        <vt:i4>28</vt:i4>
      </vt:variant>
    </vt:vector>
  </HeadingPairs>
  <TitlesOfParts>
    <vt:vector size="29" baseType="lpstr">
      <vt:lpstr>זרם מדחף</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מצגת של PowerPoint</dc:title>
  <dc:creator>user</dc:creator>
  <cp:lastModifiedBy>user</cp:lastModifiedBy>
  <cp:revision>72</cp:revision>
  <dcterms:created xsi:type="dcterms:W3CDTF">2018-02-13T10:22:43Z</dcterms:created>
  <dcterms:modified xsi:type="dcterms:W3CDTF">2018-03-16T16:46:53Z</dcterms:modified>
</cp:coreProperties>
</file>