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74" r:id="rId4"/>
    <p:sldId id="278" r:id="rId5"/>
    <p:sldId id="279" r:id="rId6"/>
    <p:sldId id="261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72" r:id="rId15"/>
    <p:sldId id="287" r:id="rId16"/>
    <p:sldId id="288" r:id="rId17"/>
    <p:sldId id="262" r:id="rId18"/>
    <p:sldId id="266" r:id="rId19"/>
    <p:sldId id="263" r:id="rId20"/>
    <p:sldId id="289" r:id="rId21"/>
    <p:sldId id="276" r:id="rId22"/>
    <p:sldId id="290" r:id="rId23"/>
    <p:sldId id="291" r:id="rId24"/>
    <p:sldId id="264" r:id="rId25"/>
    <p:sldId id="292" r:id="rId26"/>
    <p:sldId id="273" r:id="rId27"/>
    <p:sldId id="269" r:id="rId28"/>
    <p:sldId id="277" r:id="rId29"/>
    <p:sldId id="270" r:id="rId30"/>
    <p:sldId id="267" r:id="rId31"/>
    <p:sldId id="293" r:id="rId32"/>
    <p:sldId id="258" r:id="rId33"/>
    <p:sldId id="294" r:id="rId34"/>
    <p:sldId id="295" r:id="rId35"/>
    <p:sldId id="271" r:id="rId36"/>
    <p:sldId id="296" r:id="rId37"/>
    <p:sldId id="265" r:id="rId38"/>
    <p:sldId id="260" r:id="rId39"/>
    <p:sldId id="297" r:id="rId40"/>
    <p:sldId id="298" r:id="rId41"/>
    <p:sldId id="268" r:id="rId42"/>
    <p:sldId id="275" r:id="rId43"/>
    <p:sldId id="299" r:id="rId44"/>
    <p:sldId id="259" r:id="rId45"/>
    <p:sldId id="300" r:id="rId4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סגנון ביניים 2 - הדגשה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סגנון ביניים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סגנון ביניים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3/18/2017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3/18/2017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3/18/2017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3/18/2017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3/18/2017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3/18/2017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3/18/2017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תמונה פנורמית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ותרת ו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ציטוט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רטיס ש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עמודו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3/18/2017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עמודת 3 תמונו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3/18/2017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3/18/2017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hf sldNum="0" hdr="0" ftr="0" dt="0"/>
  <p:txStyles>
    <p:titleStyle>
      <a:lvl1pPr algn="l" defTabSz="457200" rtl="1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42900" indent="-3429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2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4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6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8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0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2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4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7.jpg"/><Relationship Id="rId4" Type="http://schemas.openxmlformats.org/officeDocument/2006/relationships/image" Target="../media/image86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-98854" y="1002315"/>
            <a:ext cx="11986053" cy="175432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5400" dirty="0" smtClean="0"/>
              <a:t>בעל מקצוע:</a:t>
            </a:r>
          </a:p>
          <a:p>
            <a:pPr algn="ctr"/>
            <a:r>
              <a:rPr lang="he-IL" sz="5400" dirty="0" err="1" smtClean="0"/>
              <a:t>פֿאַכמאַן</a:t>
            </a:r>
            <a:r>
              <a:rPr lang="he-IL" sz="5400" dirty="0"/>
              <a:t> </a:t>
            </a:r>
            <a:r>
              <a:rPr lang="he-IL" sz="5400" dirty="0" smtClean="0"/>
              <a:t>(</a:t>
            </a:r>
            <a:r>
              <a:rPr lang="he-IL" sz="5400" dirty="0" err="1" smtClean="0"/>
              <a:t>פֿאַכמענער</a:t>
            </a:r>
            <a:r>
              <a:rPr lang="he-IL" sz="5400" dirty="0" smtClean="0"/>
              <a:t> ) </a:t>
            </a:r>
            <a:endParaRPr lang="he-IL" sz="5400" dirty="0"/>
          </a:p>
        </p:txBody>
      </p:sp>
      <p:pic>
        <p:nvPicPr>
          <p:cNvPr id="1028" name="Picture 4" descr="תוצאת תמונה עבור בעל מקצוע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1475" y="3789334"/>
            <a:ext cx="5725922" cy="2323322"/>
          </a:xfrm>
          <a:prstGeom prst="rect">
            <a:avLst/>
          </a:prstGeom>
          <a:noFill/>
          <a:effectLst>
            <a:reflection stA="0" endPos="62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3778900" y="2879752"/>
            <a:ext cx="3526972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000" dirty="0" smtClean="0"/>
              <a:t>בעלי-מלאכה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7182836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004458" y="528918"/>
            <a:ext cx="8946541" cy="4195481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he-IL" sz="5400" dirty="0" err="1"/>
              <a:t>צוגעגיירט</a:t>
            </a:r>
            <a:r>
              <a:rPr lang="he-IL" sz="5400" dirty="0"/>
              <a:t> פֿון :</a:t>
            </a:r>
            <a:endParaRPr lang="en-US" sz="5400" dirty="0"/>
          </a:p>
          <a:p>
            <a:pPr marL="0" indent="0" algn="ctr">
              <a:buNone/>
            </a:pPr>
            <a:r>
              <a:rPr lang="he-IL" sz="5400" dirty="0"/>
              <a:t>אבי </a:t>
            </a:r>
            <a:r>
              <a:rPr lang="he-IL" sz="5400" dirty="0" err="1" smtClean="0"/>
              <a:t>בחשייב</a:t>
            </a:r>
            <a:endParaRPr lang="he-IL" sz="5400" dirty="0" smtClean="0"/>
          </a:p>
          <a:p>
            <a:pPr marL="0" indent="0" algn="ctr">
              <a:buNone/>
            </a:pPr>
            <a:r>
              <a:rPr lang="he-IL" sz="5400" dirty="0" smtClean="0"/>
              <a:t>2016-2017</a:t>
            </a:r>
          </a:p>
          <a:p>
            <a:pPr marL="0" indent="0" algn="ctr">
              <a:buNone/>
            </a:pPr>
            <a:r>
              <a:rPr lang="he-IL" sz="5400" dirty="0"/>
              <a:t>בתמיכת הרשות הלאומית לתרבות היידיש</a:t>
            </a:r>
          </a:p>
          <a:p>
            <a:pPr marL="0" indent="0" algn="ctr">
              <a:buNone/>
            </a:pPr>
            <a:endParaRPr lang="he-IL" sz="5400" dirty="0"/>
          </a:p>
        </p:txBody>
      </p:sp>
      <p:pic>
        <p:nvPicPr>
          <p:cNvPr id="4" name="Picture 4" descr="תוצאת תמונה עבור הרשות הלאומית לתרבות היידיש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6322" y="4816196"/>
            <a:ext cx="4879010" cy="1608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77499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3917498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גנן ( גַּנָּן ) גן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גערטנער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גערטנערס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1034" name="Picture 10" descr="תוצאת תמונה עבור גנן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5330" y="3130379"/>
            <a:ext cx="2855717" cy="2979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תוצאת תמונה עבור גנן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542" y="3130378"/>
            <a:ext cx="3305837" cy="2883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48582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9382381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דייג ( דַּיָּג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פֿישער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פֿישערס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5122" name="Picture 2" descr="תוצאת תמונה עבור דייג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846" y="2842054"/>
            <a:ext cx="10537138" cy="3417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32763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3808508"/>
              </p:ext>
            </p:extLst>
          </p:nvPr>
        </p:nvGraphicFramePr>
        <p:xfrm>
          <a:off x="1724091" y="774441"/>
          <a:ext cx="8688536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3373659"/>
                <a:gridCol w="2418698"/>
                <a:gridCol w="289617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[</a:t>
                      </a:r>
                      <a:r>
                        <a:rPr lang="he-IL" dirty="0" smtClean="0"/>
                        <a:t>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דיפלומט ( דִּיפּלוֹמַט ) מדינאי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דיפּלאָמאַט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דיפּלאָמאַטן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6150" name="Picture 6" descr="תוצאת תמונה עבור דיפלומטיה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852" y="2876035"/>
            <a:ext cx="8065787" cy="3419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44976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5117131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זמר ( זַמָּר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זינגער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זינגערס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2050" name="Picture 2" descr="תוצאת תמונה עבור זמר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2571" y="2970414"/>
            <a:ext cx="3820079" cy="3536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תוצאת תמונה עבור זמר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272" y="2649894"/>
            <a:ext cx="3524972" cy="4012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73114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72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27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3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30" tmFilter="0, 0; 0.125,0.2665; 0.25,0.4; 0.375,0.465; 0.5,0.5;  0.625,0.535; 0.75,0.6; 0.875,0.7335; 1,1">
                                          <p:stCondLst>
                                            <p:cond delay="83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15" tmFilter="0, 0; 0.125,0.2665; 0.25,0.4; 0.375,0.465; 0.5,0.5;  0.625,0.535; 0.75,0.6; 0.875,0.7335; 1,1">
                                          <p:stCondLst>
                                            <p:cond delay="1655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5" tmFilter="0, 0; 0.125,0.2665; 0.25,0.4; 0.375,0.465; 0.5,0.5;  0.625,0.535; 0.75,0.6; 0.875,0.7335; 1,1">
                                          <p:stCondLst>
                                            <p:cond delay="207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33">
                                          <p:stCondLst>
                                            <p:cond delay="813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208" decel="50000">
                                          <p:stCondLst>
                                            <p:cond delay="845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33">
                                          <p:stCondLst>
                                            <p:cond delay="164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208" decel="50000">
                                          <p:stCondLst>
                                            <p:cond delay="1673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33">
                                          <p:stCondLst>
                                            <p:cond delay="205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208" decel="50000">
                                          <p:stCondLst>
                                            <p:cond delay="2085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33">
                                          <p:stCondLst>
                                            <p:cond delay="226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208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1821749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חוקר ( חוֹקֵר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פֿאָרשער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פֿאָרשערס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7176" name="Picture 8" descr="תוצאת תמונה עבור חוקר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386" y="3518673"/>
            <a:ext cx="3015992" cy="3015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תוצאת תמונה עבור חוקר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3438" y="3518673"/>
            <a:ext cx="2594919" cy="3161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4931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3154256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חייט ( חַיָּט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שנייַדער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שנייַדערס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8196" name="Picture 4" descr="תוצאת תמונה עבור חייט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836" y="2703470"/>
            <a:ext cx="4581179" cy="4072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תוצאת תמונה עבור חייט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6104" y="2703470"/>
            <a:ext cx="3596996" cy="4154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38788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0718254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חשמלאי ( חַשְׁמַלַּאי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עלעקטריקער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עלעקטריקערס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9218" name="Picture 2" descr="תוצאת תמונה עבור חשמלאי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5013" y="3298621"/>
            <a:ext cx="4622371" cy="3081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תוצאת תמונה עבור חשמלאי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542" y="3298621"/>
            <a:ext cx="4241058" cy="2822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31193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75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75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75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75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0857170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טבח ( טַבָּח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קאָכער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קאָכערס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10244" name="Picture 4" descr="תוצאת תמונה עבור טבח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1878" y="2798954"/>
            <a:ext cx="2884187" cy="3797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תוצאת תמונה עבור טבח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411" y="2798954"/>
            <a:ext cx="2619632" cy="3834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9465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775808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טייס ( טַיָּס ) נווט : ש"ע 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פּילאָט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 smtClean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פּילאָטן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11266" name="Picture 2" descr="תוצאת תמונה עבור טייס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643" y="3479295"/>
            <a:ext cx="4585768" cy="2934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תוצאת תמונה עבור טייס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0516" y="3479295"/>
            <a:ext cx="4004534" cy="3001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62758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8316503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יזם ( יַזָּם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איניציאַטאָר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 smtClean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איניציאַטאָרן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12292" name="Picture 4" descr="תוצאת תמונה עבור יזם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7454" y="2929581"/>
            <a:ext cx="6846589" cy="3673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15571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1532995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כבאי ( כַּבַּאי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פֿייַערלעשער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 smtClean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פֿייַערלעשערס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1026" name="Picture 2" descr="תוצאת תמונה עבור כבאי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634" y="3052119"/>
            <a:ext cx="436245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תוצאת תמונה עבור כבאי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8022" y="3052119"/>
            <a:ext cx="4061253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30659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8092840"/>
              </p:ext>
            </p:extLst>
          </p:nvPr>
        </p:nvGraphicFramePr>
        <p:xfrm>
          <a:off x="1724091" y="774441"/>
          <a:ext cx="8157027" cy="1362270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מדען ( מַדְּעָן ) חוקר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פֿאָרשער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פֿאָרשערס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13314" name="Picture 2" descr="תוצאת תמונה עבור מדען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5525" y="2486607"/>
            <a:ext cx="3568959" cy="3568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תוצאת תמונה עבור מדען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985" y="2486606"/>
            <a:ext cx="3624521" cy="3568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965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6297132"/>
              </p:ext>
            </p:extLst>
          </p:nvPr>
        </p:nvGraphicFramePr>
        <p:xfrm>
          <a:off x="1724091" y="774441"/>
          <a:ext cx="8157027" cy="1362270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מהנדס ( מְהַנְדֵּס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אינזשיניער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אינזשיניערס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2050" name="Picture 2" descr="תוצאת תמונה עבור מהנדסים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851" y="3196281"/>
            <a:ext cx="10751322" cy="2982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40305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9967880"/>
              </p:ext>
            </p:extLst>
          </p:nvPr>
        </p:nvGraphicFramePr>
        <p:xfrm>
          <a:off x="1724091" y="774441"/>
          <a:ext cx="8157027" cy="1362270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מוכר ( מוֹכֵר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פֿאַרקויפֿער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פֿאַרקויפֿערס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3074" name="Picture 2" descr="תוצאת תמונה עבור מוכר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024" y="3163330"/>
            <a:ext cx="5078472" cy="2810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תוצאת תמונה עבור מוכר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7694" y="3163330"/>
            <a:ext cx="3707971" cy="2892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316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1647561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מורה ( מוֹרֶה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לערער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לערערס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5122" name="Picture 2" descr="תוצאת תמונה עבור מורה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334" y="2847072"/>
            <a:ext cx="4304458" cy="2955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תוצאת תמונה עבור מורה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009" y="2999060"/>
            <a:ext cx="4155167" cy="2651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8004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7882244"/>
              </p:ext>
            </p:extLst>
          </p:nvPr>
        </p:nvGraphicFramePr>
        <p:xfrm>
          <a:off x="1724091" y="774441"/>
          <a:ext cx="8157027" cy="1362270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מלחין ( מַלְחִין ) קומפוזיטור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קאָמפּאָניסט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קאָמפּאָניסטן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6146" name="Picture 2" descr="תוצאת תמונה עבור מלחין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1526" y="2810632"/>
            <a:ext cx="3474033" cy="3723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תוצאת תמונה עבור מלחין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304" y="2753091"/>
            <a:ext cx="3194115" cy="3838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8142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5567134"/>
              </p:ext>
            </p:extLst>
          </p:nvPr>
        </p:nvGraphicFramePr>
        <p:xfrm>
          <a:off x="1724091" y="774441"/>
          <a:ext cx="8157027" cy="1362270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מלמד ( מְלַמֵּד ) רבי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מלמד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מלמדים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sp>
        <p:nvSpPr>
          <p:cNvPr id="2" name="AutoShape 2" descr="תוצאת תמונה עבור רבי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 b="1" dirty="0"/>
          </a:p>
        </p:txBody>
      </p:sp>
      <p:sp>
        <p:nvSpPr>
          <p:cNvPr id="3" name="AutoShape 4" descr="תוצאת תמונה עבור רבי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4102" name="Picture 6" descr="תמונה קשורה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9225" y="2792185"/>
            <a:ext cx="9025746" cy="389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15496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0519503"/>
              </p:ext>
            </p:extLst>
          </p:nvPr>
        </p:nvGraphicFramePr>
        <p:xfrm>
          <a:off x="1724091" y="774441"/>
          <a:ext cx="8157027" cy="1362270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מלצר ( מֶלְצַר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קעלנער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קעלנערס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sp>
        <p:nvSpPr>
          <p:cNvPr id="2" name="AutoShape 2" descr="תוצאת תמונה עבור רבי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 b="1" dirty="0"/>
          </a:p>
        </p:txBody>
      </p:sp>
      <p:sp>
        <p:nvSpPr>
          <p:cNvPr id="3" name="AutoShape 4" descr="תוצאת תמונה עבור רבי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4098" name="Picture 2" descr="תוצאת תמונה עבור מלצר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2087" y="2134113"/>
            <a:ext cx="3819475" cy="3517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תוצאת תמונה עבור מלצר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3470" y="2134113"/>
            <a:ext cx="3138617" cy="3563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57228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5839187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מנהל ( מִנְהָל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אַדמיניסטראַציע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אַדמיניסטראַציעס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3074" name="Picture 2" descr="תוצאת תמונה עבור מנה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0958" y="3029464"/>
            <a:ext cx="428625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תוצאת תמונה עבור מנהל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141" y="3029464"/>
            <a:ext cx="4159508" cy="3647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6243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3040093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מנקה ( מְנַקָּה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רוימערין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רוימערינס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5122" name="Picture 2" descr="תוצאת תמונה עבור מנקה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2720" y="3076679"/>
            <a:ext cx="4515279" cy="3597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תוצאת תמונה עבור מנקה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559" y="3076679"/>
            <a:ext cx="5198224" cy="3597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7572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9589447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מנתח ( מְנַתֵּחַ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כירורג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כירורגן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6146" name="Picture 2" descr="תוצאת תמונה עבור מנתח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5715" y="3234827"/>
            <a:ext cx="4334046" cy="3293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תוצאת תמונה עבור מנתח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558" y="3234827"/>
            <a:ext cx="4875967" cy="3182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92939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1660234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מפיק ( מֵפִיק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פּראָדוצירער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פּראָדוצירערס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3074" name="Picture 2" descr="תוצאת תמונה עבור מפיק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976" y="2461727"/>
            <a:ext cx="4630832" cy="4088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76187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497855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מרגל ( מְרַגֵּל ) בלש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שפּיאָן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שפּיאָנען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7170" name="Picture 2" descr="תוצאת תמונה עבור מרג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1338" y="3158218"/>
            <a:ext cx="3164272" cy="3226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תוצאת תמונה עבור מרגל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3381" y="3158218"/>
            <a:ext cx="3312555" cy="3312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80570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0870604"/>
              </p:ext>
            </p:extLst>
          </p:nvPr>
        </p:nvGraphicFramePr>
        <p:xfrm>
          <a:off x="1724091" y="774441"/>
          <a:ext cx="8157027" cy="1362270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משורר ( מְשׁוֹרֵר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פּאָעט</a:t>
                      </a:r>
                      <a:r>
                        <a:rPr lang="he-IL" dirty="0" smtClean="0"/>
                        <a:t>  </a:t>
                      </a:r>
                      <a:r>
                        <a:rPr lang="he-IL" dirty="0" smtClean="0"/>
                        <a:t>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פּאָעטן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smtClean="0"/>
                        <a:t>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15362" name="Picture 2" descr="תוצאת תמונה עבור חיים נחמן ביאליק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5918" y="3141468"/>
            <a:ext cx="3627358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7788278" y="2372027"/>
            <a:ext cx="3471591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914400"/>
            <a:r>
              <a:rPr kumimoji="0" lang="en-US" altLang="he-I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 </a:t>
            </a:r>
            <a:r>
              <a:rPr lang="he-IL" sz="1600" dirty="0" smtClean="0"/>
              <a:t>חיים </a:t>
            </a:r>
            <a:r>
              <a:rPr lang="he-IL" sz="1600" dirty="0"/>
              <a:t>נחמן ביאליק (1873-1934)</a:t>
            </a:r>
            <a:endParaRPr lang="en-US" sz="1600" dirty="0"/>
          </a:p>
          <a:p>
            <a:pPr lvl="0" algn="ctr" defTabSz="914400"/>
            <a:r>
              <a:rPr lang="he-IL" altLang="he-IL" sz="1600" dirty="0" err="1">
                <a:solidFill>
                  <a:srgbClr val="000000"/>
                </a:solidFill>
              </a:rPr>
              <a:t>אונטער</a:t>
            </a:r>
            <a:r>
              <a:rPr lang="he-IL" altLang="he-IL" sz="1600" dirty="0">
                <a:solidFill>
                  <a:srgbClr val="000000"/>
                </a:solidFill>
              </a:rPr>
              <a:t> די </a:t>
            </a:r>
            <a:r>
              <a:rPr lang="he-IL" altLang="he-IL" sz="1600" dirty="0" err="1">
                <a:solidFill>
                  <a:srgbClr val="000000"/>
                </a:solidFill>
              </a:rPr>
              <a:t>גרינינקע</a:t>
            </a:r>
            <a:r>
              <a:rPr lang="he-IL" altLang="he-IL" sz="1600" dirty="0">
                <a:solidFill>
                  <a:srgbClr val="000000"/>
                </a:solidFill>
              </a:rPr>
              <a:t> </a:t>
            </a:r>
            <a:r>
              <a:rPr lang="he-IL" altLang="he-IL" sz="1600" dirty="0" err="1">
                <a:solidFill>
                  <a:srgbClr val="000000"/>
                </a:solidFill>
              </a:rPr>
              <a:t>בּוימעלעך</a:t>
            </a:r>
            <a:r>
              <a:rPr kumimoji="0" lang="en-US" altLang="he-I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/>
            </a:r>
            <a:br>
              <a:rPr kumimoji="0" lang="en-US" altLang="he-I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</a:br>
            <a:r>
              <a:rPr kumimoji="0" lang="he-IL" altLang="he-IL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שפּילען</a:t>
            </a:r>
            <a:r>
              <a:rPr kumimoji="0" lang="he-IL" altLang="he-I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he-IL" altLang="he-IL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זיך</a:t>
            </a:r>
            <a:r>
              <a:rPr kumimoji="0" lang="he-IL" altLang="he-I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he-IL" altLang="he-IL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משה'לעך</a:t>
            </a:r>
            <a:r>
              <a:rPr kumimoji="0" lang="he-IL" altLang="he-I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, </a:t>
            </a:r>
            <a:r>
              <a:rPr kumimoji="0" lang="he-IL" altLang="he-IL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שלמה'לעך</a:t>
            </a:r>
            <a:r>
              <a:rPr kumimoji="0" lang="he-IL" altLang="he-I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;</a:t>
            </a:r>
            <a:r>
              <a:rPr kumimoji="0" lang="en-US" altLang="he-I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/>
            </a:r>
            <a:br>
              <a:rPr kumimoji="0" lang="en-US" altLang="he-I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</a:br>
            <a:r>
              <a:rPr kumimoji="0" lang="he-IL" altLang="he-I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ציצית, </a:t>
            </a:r>
            <a:r>
              <a:rPr kumimoji="0" lang="he-IL" altLang="he-IL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קאַפּאָטקעלעך</a:t>
            </a:r>
            <a:r>
              <a:rPr kumimoji="0" lang="he-IL" altLang="he-I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, </a:t>
            </a:r>
            <a:r>
              <a:rPr kumimoji="0" lang="he-IL" altLang="he-IL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פּאה'לעך</a:t>
            </a:r>
            <a:r>
              <a:rPr kumimoji="0" lang="en-US" altLang="he-I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- </a:t>
            </a:r>
            <a:br>
              <a:rPr kumimoji="0" lang="en-US" altLang="he-I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</a:br>
            <a:r>
              <a:rPr kumimoji="0" lang="he-IL" altLang="he-IL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אידעלעך</a:t>
            </a:r>
            <a:r>
              <a:rPr kumimoji="0" lang="he-IL" altLang="he-I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פֿריש פֿון די </a:t>
            </a:r>
            <a:r>
              <a:rPr kumimoji="0" lang="he-IL" altLang="he-IL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אייעלעך</a:t>
            </a:r>
            <a:r>
              <a:rPr kumimoji="0" lang="en-US" altLang="he-I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.</a:t>
            </a:r>
            <a:endParaRPr kumimoji="0" lang="en-US" altLang="he-IL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altLang="he-IL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גופ</a:t>
            </a:r>
            <a:r>
              <a:rPr kumimoji="0" lang="he-IL" altLang="he-I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ֿ'</a:t>
            </a:r>
            <a:r>
              <a:rPr kumimoji="0" lang="he-IL" altLang="he-IL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לעך</a:t>
            </a:r>
            <a:r>
              <a:rPr kumimoji="0" lang="he-IL" altLang="he-I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– שטרוי, </a:t>
            </a:r>
            <a:r>
              <a:rPr kumimoji="0" lang="he-IL" altLang="he-IL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רויך</a:t>
            </a:r>
            <a:r>
              <a:rPr kumimoji="0" lang="he-IL" altLang="he-I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און </a:t>
            </a:r>
            <a:r>
              <a:rPr kumimoji="0" lang="he-IL" altLang="he-IL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פֿעדערלעך</a:t>
            </a:r>
            <a:r>
              <a:rPr kumimoji="0" lang="he-IL" altLang="he-I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,</a:t>
            </a:r>
            <a:r>
              <a:rPr kumimoji="0" lang="en-US" altLang="he-I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/>
            </a:r>
            <a:br>
              <a:rPr kumimoji="0" lang="en-US" altLang="he-I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</a:br>
            <a:r>
              <a:rPr kumimoji="0" lang="he-IL" altLang="he-I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נעם און </a:t>
            </a:r>
            <a:r>
              <a:rPr kumimoji="0" lang="he-IL" altLang="he-IL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צעבּלאָז</a:t>
            </a:r>
            <a:r>
              <a:rPr kumimoji="0" lang="he-IL" altLang="he-I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he-IL" altLang="he-IL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זיי</a:t>
            </a:r>
            <a:r>
              <a:rPr kumimoji="0" lang="he-IL" altLang="he-I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he-IL" altLang="he-IL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אויף</a:t>
            </a:r>
            <a:r>
              <a:rPr kumimoji="0" lang="he-IL" altLang="he-I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he-IL" altLang="he-IL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גלידערלעך</a:t>
            </a:r>
            <a:r>
              <a:rPr kumimoji="0" lang="en-US" altLang="he-I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- </a:t>
            </a:r>
            <a:br>
              <a:rPr kumimoji="0" lang="en-US" altLang="he-I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</a:br>
            <a:r>
              <a:rPr kumimoji="0" lang="he-IL" altLang="he-IL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כאַפּען</a:t>
            </a:r>
            <a:r>
              <a:rPr kumimoji="0" lang="he-IL" altLang="he-I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he-IL" altLang="he-IL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זיי</a:t>
            </a:r>
            <a:r>
              <a:rPr kumimoji="0" lang="he-IL" altLang="he-I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he-IL" altLang="he-IL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אויף</a:t>
            </a:r>
            <a:r>
              <a:rPr kumimoji="0" lang="he-IL" altLang="he-I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he-IL" altLang="he-IL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גרינגע</a:t>
            </a:r>
            <a:r>
              <a:rPr kumimoji="0" lang="he-IL" altLang="he-I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he-IL" altLang="he-IL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ווינטעלעך</a:t>
            </a:r>
            <a:r>
              <a:rPr kumimoji="0" lang="en-US" altLang="he-I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/>
            </a:r>
            <a:br>
              <a:rPr kumimoji="0" lang="en-US" altLang="he-I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</a:br>
            <a:r>
              <a:rPr kumimoji="0" lang="he-IL" altLang="he-I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און סע </a:t>
            </a:r>
            <a:r>
              <a:rPr kumimoji="0" lang="he-IL" altLang="he-IL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צעטראָגען</a:t>
            </a:r>
            <a:r>
              <a:rPr kumimoji="0" lang="he-IL" altLang="he-I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he-IL" altLang="he-IL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זיי</a:t>
            </a:r>
            <a:r>
              <a:rPr kumimoji="0" lang="he-IL" altLang="he-I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he-IL" altLang="he-IL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פֿייגלעך</a:t>
            </a:r>
            <a:r>
              <a:rPr kumimoji="0" lang="en-US" altLang="he-I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.</a:t>
            </a:r>
            <a:endParaRPr kumimoji="0" lang="en-US" altLang="he-IL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n-US" alt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he-I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מלבן 6"/>
          <p:cNvSpPr/>
          <p:nvPr/>
        </p:nvSpPr>
        <p:spPr>
          <a:xfrm>
            <a:off x="6878848" y="4641656"/>
            <a:ext cx="3855054" cy="2186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</a:pPr>
            <a:r>
              <a:rPr lang="he-IL" sz="16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נאָר</a:t>
            </a:r>
            <a:r>
              <a:rPr lang="he-IL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איין </a:t>
            </a:r>
            <a:r>
              <a:rPr lang="he-IL" sz="16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זאַך</a:t>
            </a:r>
            <a:r>
              <a:rPr lang="he-IL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he-IL" sz="16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פֿאַרמאָגען</a:t>
            </a:r>
            <a:r>
              <a:rPr lang="he-IL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he-IL" sz="16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זיי</a:t>
            </a:r>
            <a:r>
              <a:rPr lang="he-IL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– </a:t>
            </a:r>
            <a:r>
              <a:rPr lang="he-IL" sz="16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אויגעלעך</a:t>
            </a:r>
            <a:r>
              <a:rPr lang="he-IL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,</a:t>
            </a:r>
            <a:br>
              <a:rPr lang="he-IL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</a:br>
            <a:r>
              <a:rPr lang="he-IL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די </a:t>
            </a:r>
            <a:r>
              <a:rPr lang="he-IL" sz="16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אויגען</a:t>
            </a:r>
            <a:r>
              <a:rPr lang="he-IL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he-IL" sz="16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פֿאַרמאָגען</a:t>
            </a:r>
            <a:r>
              <a:rPr lang="he-IL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צוויי </a:t>
            </a:r>
            <a:r>
              <a:rPr lang="he-IL" sz="16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פּינטעלעך</a:t>
            </a:r>
            <a:r>
              <a:rPr lang="he-IL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,</a:t>
            </a:r>
            <a:br>
              <a:rPr lang="he-IL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</a:br>
            <a:r>
              <a:rPr lang="he-IL" sz="16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וואָס</a:t>
            </a:r>
            <a:r>
              <a:rPr lang="he-IL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he-IL" sz="16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גליהען</a:t>
            </a:r>
            <a:r>
              <a:rPr lang="he-IL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און </a:t>
            </a:r>
            <a:r>
              <a:rPr lang="he-IL" sz="16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פֿינקלען</a:t>
            </a:r>
            <a:r>
              <a:rPr lang="he-IL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און </a:t>
            </a:r>
            <a:r>
              <a:rPr lang="he-IL" sz="16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טוקען</a:t>
            </a:r>
            <a:r>
              <a:rPr lang="he-IL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he-IL" sz="16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זיך</a:t>
            </a:r>
            <a:r>
              <a:rPr lang="he-IL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,</a:t>
            </a:r>
            <a:br>
              <a:rPr lang="he-IL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</a:br>
            <a:r>
              <a:rPr lang="he-IL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און </a:t>
            </a:r>
            <a:r>
              <a:rPr lang="he-IL" sz="16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עפּעס</a:t>
            </a:r>
            <a:r>
              <a:rPr lang="he-IL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ווי </a:t>
            </a:r>
            <a:r>
              <a:rPr lang="he-IL" sz="16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נביאיש</a:t>
            </a:r>
            <a:r>
              <a:rPr lang="he-IL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און </a:t>
            </a:r>
            <a:r>
              <a:rPr lang="he-IL" sz="16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וואונדערליך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>
              <a:lnSpc>
                <a:spcPct val="107000"/>
              </a:lnSpc>
            </a:pPr>
            <a:r>
              <a:rPr lang="he-IL" sz="16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פֿאַרטראַכטען</a:t>
            </a:r>
            <a:r>
              <a:rPr lang="he-IL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he-IL" sz="16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זיך</a:t>
            </a:r>
            <a:r>
              <a:rPr lang="he-IL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he-IL" sz="16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טיף</a:t>
            </a:r>
            <a:r>
              <a:rPr lang="he-IL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און </a:t>
            </a:r>
            <a:r>
              <a:rPr lang="he-IL" sz="16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פֿאַרקוקען</a:t>
            </a:r>
            <a:r>
              <a:rPr lang="he-IL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he-IL" sz="16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זיך</a:t>
            </a:r>
            <a:r>
              <a:rPr lang="he-IL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/>
            </a:r>
            <a:br>
              <a:rPr lang="he-IL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</a:br>
            <a:r>
              <a:rPr lang="he-IL" sz="16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אויף</a:t>
            </a:r>
            <a:r>
              <a:rPr lang="he-IL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he-IL" sz="16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נעכטיגע</a:t>
            </a:r>
            <a:r>
              <a:rPr lang="he-IL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he-IL" sz="16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טעג</a:t>
            </a:r>
            <a:r>
              <a:rPr lang="he-IL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און </a:t>
            </a:r>
            <a:r>
              <a:rPr lang="he-IL" sz="16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אויף</a:t>
            </a:r>
            <a:r>
              <a:rPr lang="he-IL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he-IL" sz="16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פֿייגעלעך</a:t>
            </a:r>
            <a:r>
              <a:rPr lang="he-IL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-</a:t>
            </a:r>
            <a:br>
              <a:rPr lang="he-IL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</a:br>
            <a:r>
              <a:rPr lang="he-IL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אוי! </a:t>
            </a:r>
            <a:r>
              <a:rPr lang="he-IL" sz="16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מיר</a:t>
            </a:r>
            <a:r>
              <a:rPr lang="he-IL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he-IL" sz="16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זאָל</a:t>
            </a:r>
            <a:r>
              <a:rPr lang="he-IL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זייַן, אידישע </a:t>
            </a:r>
            <a:r>
              <a:rPr lang="he-IL" sz="16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קינדערלעך</a:t>
            </a:r>
            <a:r>
              <a:rPr lang="he-IL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,</a:t>
            </a:r>
            <a:br>
              <a:rPr lang="he-IL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</a:br>
            <a:r>
              <a:rPr lang="he-IL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פֿאַר </a:t>
            </a:r>
            <a:r>
              <a:rPr lang="he-IL" sz="16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אייַערע</a:t>
            </a:r>
            <a:r>
              <a:rPr lang="he-IL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כּשרה </a:t>
            </a:r>
            <a:r>
              <a:rPr lang="he-IL" sz="16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אויגעלעך</a:t>
            </a:r>
            <a:r>
              <a:rPr lang="he-IL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!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25508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727373"/>
              </p:ext>
            </p:extLst>
          </p:nvPr>
        </p:nvGraphicFramePr>
        <p:xfrm>
          <a:off x="1724091" y="774441"/>
          <a:ext cx="8157027" cy="1362270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נגן ( נַגָּן ) מנגן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שפּילער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שפּילערס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10242" name="Picture 2" descr="תוצאת תמונה עבור נגן כינור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8465" y="2536081"/>
            <a:ext cx="4461263" cy="3584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תוצאת תמונה עבור פסנתרן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9304" y="2536080"/>
            <a:ext cx="3114708" cy="3687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תוצאת תמונה עבור פסנתרן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114" y="2536080"/>
            <a:ext cx="2992974" cy="3780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31005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0394169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נגר ( נַגָּר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טישלער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 smtClean="0"/>
                    </a:p>
                    <a:p>
                      <a:pPr algn="ctr" rtl="1"/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טישלערס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1026" name="Picture 2" descr="תוצאת תמונה עבור נגר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7695" y="2650224"/>
            <a:ext cx="3810000" cy="3952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תוצאת תמונה עבור נגר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066" y="2650224"/>
            <a:ext cx="3555399" cy="3952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1700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4719776"/>
              </p:ext>
            </p:extLst>
          </p:nvPr>
        </p:nvGraphicFramePr>
        <p:xfrm>
          <a:off x="1724091" y="774441"/>
          <a:ext cx="8157027" cy="1362270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סופר ( סוֹפֵר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שריַיבער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 </a:t>
                      </a:r>
                      <a:r>
                        <a:rPr lang="he-IL" dirty="0" err="1" smtClean="0"/>
                        <a:t>שריַיבערס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9218" name="Picture 2" descr="תוצאת תמונה עבור ‪writer‬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8606" y="2649893"/>
            <a:ext cx="6123215" cy="4082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תוצאת תמונה עבור ‪writer‬‏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347" y="2667765"/>
            <a:ext cx="4939756" cy="4190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6751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6007005"/>
              </p:ext>
            </p:extLst>
          </p:nvPr>
        </p:nvGraphicFramePr>
        <p:xfrm>
          <a:off x="1724091" y="774441"/>
          <a:ext cx="8157027" cy="1362270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סנדלר ( סַנְדְּלָר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שוסטער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שוסטערס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8194" name="Picture 2" descr="תוצאת תמונה עבור סנדלר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644" y="2733870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תוצאת תמונה עבור סנדלר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0978" y="2733870"/>
            <a:ext cx="3203446" cy="3732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50949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5496873"/>
              </p:ext>
            </p:extLst>
          </p:nvPr>
        </p:nvGraphicFramePr>
        <p:xfrm>
          <a:off x="1724091" y="774441"/>
          <a:ext cx="8157027" cy="1362270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ספורטאי ( סְפּוֹרְטַאי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ספאָרטסמאַן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ספאָרטסלייַט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9218" name="Picture 2" descr="תוצאת תמונה עבור ספורטאי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9067" y="2854411"/>
            <a:ext cx="5238750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תוצאת תמונה עבור ספורטאי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666" y="2854411"/>
            <a:ext cx="5281399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71627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7717535"/>
              </p:ext>
            </p:extLst>
          </p:nvPr>
        </p:nvGraphicFramePr>
        <p:xfrm>
          <a:off x="1724090" y="774441"/>
          <a:ext cx="8138367" cy="1242913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2789"/>
                <a:gridCol w="2712789"/>
                <a:gridCol w="2712789"/>
              </a:tblGrid>
              <a:tr h="610146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02833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צורף ( </a:t>
                      </a:r>
                      <a:r>
                        <a:rPr lang="he-IL" dirty="0" err="1" smtClean="0"/>
                        <a:t>צוֺרֵף</a:t>
                      </a:r>
                      <a:r>
                        <a:rPr lang="he-IL" dirty="0" smtClean="0"/>
                        <a:t>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גאָלדשמיד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גאָלדשמידן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3074" name="Picture 2" descr="תוצאת תמונה עבור צורף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8204" y="2920480"/>
            <a:ext cx="4836820" cy="3442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תוצאת תמונה עבור צורף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65" y="2836506"/>
            <a:ext cx="4267200" cy="3526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18444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8705550"/>
              </p:ext>
            </p:extLst>
          </p:nvPr>
        </p:nvGraphicFramePr>
        <p:xfrm>
          <a:off x="1724090" y="774441"/>
          <a:ext cx="8138367" cy="1242913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2789"/>
                <a:gridCol w="2712789"/>
                <a:gridCol w="2712789"/>
              </a:tblGrid>
              <a:tr h="610146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02833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צייר ( צַיָּר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מאָלער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מאָלערס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10242" name="Picture 2" descr="תוצאת תמונה עבור צייר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7327" y="2655661"/>
            <a:ext cx="3444360" cy="4023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תוצאת תמונה עבור צייר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8581" y="2655661"/>
            <a:ext cx="4476750" cy="4023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69121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4983753"/>
              </p:ext>
            </p:extLst>
          </p:nvPr>
        </p:nvGraphicFramePr>
        <p:xfrm>
          <a:off x="1724090" y="774441"/>
          <a:ext cx="8138367" cy="1242913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2789"/>
                <a:gridCol w="2712789"/>
                <a:gridCol w="2712789"/>
              </a:tblGrid>
              <a:tr h="610146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02833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צלם ( צַלָּם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פֿאָטאָגראַף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פֿאָטאָגראַפֿן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11266" name="Picture 2" descr="תוצאת תמונה עבור צלם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1218" y="2181652"/>
            <a:ext cx="3460836" cy="358773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תוצאת תמונה עבור צלם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1337" y="2569844"/>
            <a:ext cx="4343985" cy="3199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0596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9841365"/>
              </p:ext>
            </p:extLst>
          </p:nvPr>
        </p:nvGraphicFramePr>
        <p:xfrm>
          <a:off x="1724091" y="774441"/>
          <a:ext cx="8157027" cy="1362270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קבלן ( קַבְּלָן ) עובד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פּאָדריאַטשיק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פּאָדריאַטשיקעס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14338" name="Picture 2" descr="תוצאת תמונה עבור קבלן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5474" y="2827176"/>
            <a:ext cx="4286250" cy="3034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תוצאת תמונה עבור קבלן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9224" y="2827176"/>
            <a:ext cx="428625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48278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4971126"/>
              </p:ext>
            </p:extLst>
          </p:nvPr>
        </p:nvGraphicFramePr>
        <p:xfrm>
          <a:off x="1724091" y="774441"/>
          <a:ext cx="8157027" cy="1362270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קופאי ( קֻפַּאי ) גזבר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קאַסיר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קאַסירערס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12290" name="Picture 2" descr="תוצאת תמונה עבור קופאי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2493" y="3253946"/>
            <a:ext cx="3767707" cy="3076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תוצאת תמונה עבור קופאי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7726" y="3253946"/>
            <a:ext cx="3602160" cy="320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11453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6283457"/>
              </p:ext>
            </p:extLst>
          </p:nvPr>
        </p:nvGraphicFramePr>
        <p:xfrm>
          <a:off x="1724091" y="774441"/>
          <a:ext cx="8157027" cy="1362270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קריין ( קַרְיָן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פֿאָרלייענער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פֿאָרלייענערס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7170" name="Picture 2" descr="תוצאת תמונה עבור קריין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27" y="2867963"/>
            <a:ext cx="3362065" cy="3762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תוצאת תמונה עבור קריין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2603" y="2867963"/>
            <a:ext cx="4286250" cy="389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3020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5014275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רופא ( רוֹפֵא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דאָקטער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דאָקטוירים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1026" name="Picture 2" descr="תוצאת תמונה עבור רופא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4" y="2726713"/>
            <a:ext cx="3530017" cy="3752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תוצאת תמונה עבור רופא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0353" y="2726713"/>
            <a:ext cx="3725958" cy="3725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83621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4723754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רוקח ( רוֹקֵחַ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אַפּטייקער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אַפּטייקערס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13314" name="Picture 2" descr="תוצאת תמונה עבור רוקח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321" y="2971199"/>
            <a:ext cx="44291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תוצאת תמונה עבור רוקח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325" y="2971199"/>
            <a:ext cx="4696513" cy="3034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61556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7984082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רפואה ( רְפוּאַת-חַיּוֹת ) וטרינריה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וועטרינאַריע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וועטרינאַריעס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14338" name="Picture 2" descr="תוצאת תמונה עבור וטרינר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9618" y="3555097"/>
            <a:ext cx="3749160" cy="2905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תוצאת תמונה עבור וטרינר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4958" y="3555097"/>
            <a:ext cx="3274057" cy="2905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50256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8688323"/>
              </p:ext>
            </p:extLst>
          </p:nvPr>
        </p:nvGraphicFramePr>
        <p:xfrm>
          <a:off x="1724091" y="774441"/>
          <a:ext cx="8157027" cy="1362270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רקדן ( רַקְדָּן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טענצער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טענצערס</a:t>
                      </a:r>
                      <a:r>
                        <a:rPr lang="he-IL" dirty="0" smtClean="0"/>
                        <a:t> : די 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11266" name="Picture 2" descr="תוצאת תמונה עבור רקדן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8424" y="2668058"/>
            <a:ext cx="4332449" cy="4085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תוצאת תמונה עבור רקדן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252" y="2668058"/>
            <a:ext cx="4957551" cy="3718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67484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2276085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שוטר ( שׁוֹטֵר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מיליציאָנער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מיליציאָנערן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2050" name="Picture 2" descr="תוצאת תמונה עבור שוטר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618" y="2852307"/>
            <a:ext cx="3105665" cy="3023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תוצאת תמונה עבור שוטר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3996" y="2852307"/>
            <a:ext cx="4086369" cy="3064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44785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9542599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שופט ( שׁוֹפֵט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ריכטער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ריכטערס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15362" name="Picture 2" descr="תוצאת תמונה עבור שופט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86" y="2902678"/>
            <a:ext cx="3625593" cy="3639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תוצאת תמונה עבור שופט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9370" y="2902678"/>
            <a:ext cx="3295650" cy="3295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6580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1606528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שחקן ( שַׂחְקָן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אַקטיאָר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אַקטיאָרן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4098" name="Picture 2" descr="תוצאת תמונה עבור שחקן קולנוע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7331" y="3526972"/>
            <a:ext cx="5037428" cy="2475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תוצאת תמונה עבור מורגן פרימן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240" y="3475265"/>
            <a:ext cx="2857500" cy="257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תמונה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102" y="3475265"/>
            <a:ext cx="2396897" cy="2579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472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2861318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תופרת ( תּוֹפֶרֶת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שנייַדערין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שנייַדערינס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16388" name="Picture 4" descr="תוצאת תמונה עבור תופר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148" y="2758646"/>
            <a:ext cx="4762500" cy="357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2" name="Picture 8" descr="תוצאת תמונה עבור תופר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917" y="2758646"/>
            <a:ext cx="3009602" cy="357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97588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יונים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331</TotalTime>
  <Words>1221</Words>
  <Application>Microsoft Office PowerPoint</Application>
  <PresentationFormat>מסך רחב</PresentationFormat>
  <Paragraphs>314</Paragraphs>
  <Slides>45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5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45</vt:i4>
      </vt:variant>
    </vt:vector>
  </HeadingPairs>
  <TitlesOfParts>
    <vt:vector size="51" baseType="lpstr">
      <vt:lpstr>Arial</vt:lpstr>
      <vt:lpstr>Calibri</vt:lpstr>
      <vt:lpstr>Century Gothic</vt:lpstr>
      <vt:lpstr>Times New Roman</vt:lpstr>
      <vt:lpstr>Wingdings 3</vt:lpstr>
      <vt:lpstr>יונים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user</dc:creator>
  <cp:lastModifiedBy>user</cp:lastModifiedBy>
  <cp:revision>37</cp:revision>
  <dcterms:created xsi:type="dcterms:W3CDTF">2017-01-14T03:36:33Z</dcterms:created>
  <dcterms:modified xsi:type="dcterms:W3CDTF">2017-03-18T10:16:49Z</dcterms:modified>
</cp:coreProperties>
</file>