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7" r:id="rId8"/>
    <p:sldId id="291" r:id="rId9"/>
    <p:sldId id="269" r:id="rId10"/>
    <p:sldId id="292" r:id="rId11"/>
    <p:sldId id="293" r:id="rId12"/>
    <p:sldId id="294" r:id="rId13"/>
    <p:sldId id="296" r:id="rId14"/>
    <p:sldId id="295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E1627A2D-D0E5-4C77-AB8F-E78F6715C223}">
          <p14:sldIdLst>
            <p14:sldId id="257"/>
            <p14:sldId id="258"/>
            <p14:sldId id="259"/>
            <p14:sldId id="260"/>
            <p14:sldId id="261"/>
            <p14:sldId id="262"/>
            <p14:sldId id="267"/>
            <p14:sldId id="291"/>
            <p14:sldId id="269"/>
            <p14:sldId id="292"/>
          </p14:sldIdLst>
        </p14:section>
        <p14:section name="מקטע ללא כותרת" id="{E81C48BB-E4F3-4F31-9811-5021DE02832D}">
          <p14:sldIdLst>
            <p14:sldId id="293"/>
            <p14:sldId id="294"/>
            <p14:sldId id="296"/>
            <p14:sldId id="295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73" d="100"/>
          <a:sy n="73" d="100"/>
        </p:scale>
        <p:origin x="7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153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5452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8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2485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7144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306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9740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713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853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4868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90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5A9FFD8-EF09-4D5F-B8A3-D1C00BF581FA}" type="datetimeFigureOut">
              <a:rPr lang="he-IL" smtClean="0"/>
              <a:t>כ"ט/סיון/תשע"ח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674E1FD-D0DA-4CF9-91B5-F2BEBA2DB394}" type="slidenum">
              <a:rPr lang="he-IL" smtClean="0"/>
              <a:t>‹#›</a:t>
            </a:fld>
            <a:endParaRPr lang="he-IL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716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001691" y="1408033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האָט איר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עפּעס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צו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דעקלאַרירן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1043121" y="4014242"/>
            <a:ext cx="2303419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מה אתה רוצה לשמוע?</a:t>
            </a:r>
            <a:endParaRPr lang="he-IL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6183086" y="123551"/>
            <a:ext cx="5913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(רופֿט אָן)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נעקסטער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</a:t>
            </a:r>
          </a:p>
          <a:p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(אַ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שײנע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פֿרױ, אַ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שײנקײט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אַ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פֿופֿציק־יעריקע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מיט אַ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שײנער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פֿריזור</a:t>
            </a:r>
            <a:r>
              <a:rPr lang="he-IL" sz="1600" dirty="0" smtClean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 smtClean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זײער</a:t>
            </a:r>
            <a:r>
              <a:rPr lang="he-IL" sz="1600" dirty="0" smtClean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עלעגאַנט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אָנגעטאָן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און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שמעקט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ַא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שטאַרקן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פּאַרפֿום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קומט </a:t>
            </a:r>
            <a:r>
              <a:rPr lang="he-IL" sz="1600" dirty="0" smtClean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צו מיט 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 </a:t>
            </a:r>
            <a:r>
              <a:rPr lang="he-IL" sz="1600" dirty="0" err="1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טשעמאָדאַן</a:t>
            </a:r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62420" y="1431064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האם יש לך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דבר־מה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להצהיר?</a:t>
            </a:r>
            <a:endParaRPr lang="he-IL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-280034" y="22658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המפקח: (קורא) הבא בתור!</a:t>
            </a:r>
          </a:p>
          <a:p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(אישה יפה, יפהפייה ממש, בסביבות גיל ה־50 עם תסרוקת מטופחת,</a:t>
            </a:r>
          </a:p>
          <a:p>
            <a:r>
              <a:rPr lang="he-IL" sz="1600" dirty="0">
                <a:solidFill>
                  <a:schemeClr val="dk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לבושה באלגנטיות ומבושמת בבושם עז מתקרבת עם מזוודה).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802878" y="4014243"/>
            <a:ext cx="2303419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פֿרױ: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װילט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איר </a:t>
            </a:r>
            <a:r>
              <a:rPr lang="he-IL" sz="1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הערן</a:t>
            </a:r>
            <a:r>
              <a:rPr lang="he-IL" sz="1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832" y="3365364"/>
            <a:ext cx="3132844" cy="348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514" y="3507355"/>
            <a:ext cx="3132844" cy="348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743" y="1002391"/>
            <a:ext cx="1669976" cy="250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743" y="1000457"/>
            <a:ext cx="1748205" cy="262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125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080068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צי איר האָט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עפּעס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צו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דערקלערן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1186131" y="3892322"/>
            <a:ext cx="2303419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</a:t>
            </a:r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מה יכול להיות לי?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אם יש לך מה להצהיר?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477805" y="3239589"/>
            <a:ext cx="2407922" cy="1638025"/>
          </a:xfrm>
          <a:prstGeom prst="wedgeEllipseCallout">
            <a:avLst>
              <a:gd name="adj1" fmla="val 71619"/>
              <a:gd name="adj2" fmla="val -993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פֿרױ: </a:t>
            </a:r>
            <a:r>
              <a:rPr lang="he-IL" sz="1600" b="1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b="1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קען</a:t>
            </a:r>
            <a:r>
              <a:rPr lang="he-IL" sz="1600" b="1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האָבן?</a:t>
            </a:r>
            <a:endParaRPr lang="he-IL" sz="1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534" y="127491"/>
            <a:ext cx="1765402" cy="264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194" y="0"/>
            <a:ext cx="1793586" cy="269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304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080068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װײס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נישט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איר האָט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עפּעס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1177423" y="3535680"/>
            <a:ext cx="2758851" cy="157863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אישה: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ועוד איך! בעלי משה, עליו השלום, שיבח אותי</a:t>
            </a:r>
          </a:p>
          <a:p>
            <a:pPr algn="ctr"/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תמיד שיש לי ערך רב.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680764" y="455704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זאת אינני יודע. יש לך איזה ערך?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010401" y="3622765"/>
            <a:ext cx="2799806" cy="177654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פֿרױ: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נאָך ווי!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מײַן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משה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עליו־השלום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תּמיד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מיך</a:t>
            </a:r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געלויבט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אַז איך האָב פֿיל </a:t>
            </a:r>
            <a:r>
              <a:rPr lang="he-IL" sz="1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002" y="284309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806" y="44228"/>
            <a:ext cx="1754234" cy="263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416" y="44228"/>
            <a:ext cx="1736030" cy="260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19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נײן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נײן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נײן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צי איר האָט</a:t>
            </a:r>
          </a:p>
          <a:p>
            <a:pPr algn="ctr"/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װערטזאַכן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בריליאַנטן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לאָמיר </a:t>
            </a:r>
            <a:r>
              <a:rPr lang="he-IL" sz="1600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זאָגן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 smtClean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אני בעצמי יהלום – כך היה בעלי יוסל, עליו</a:t>
            </a:r>
          </a:p>
          <a:p>
            <a:pPr algn="ctr"/>
            <a:r>
              <a:rPr lang="he-IL" sz="160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השלום, אומר – יהלום אמיתי.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לא, לא, לא! אני מתכוון אם יש לך דברי ערך,</a:t>
            </a:r>
          </a:p>
          <a:p>
            <a:pPr algn="ctr"/>
            <a:r>
              <a:rPr lang="he-IL" sz="160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יהלומים למשל?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אַלײן בין אַ בריליאַנט – אַזױ פֿלעגט מײַן יאָסל</a:t>
            </a:r>
          </a:p>
          <a:p>
            <a:pPr algn="ctr"/>
            <a:r>
              <a:rPr lang="he-IL" sz="160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עליו־השלום זאָגן. אַן אמתער בריליאַנט.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479" y="284309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0757" y="88536"/>
            <a:ext cx="1859971" cy="27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195" y="87914"/>
            <a:ext cx="1725110" cy="258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388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080068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איך מײן נישט אַזאַ גרױסן בריליאַנט, עפּעס</a:t>
            </a:r>
          </a:p>
          <a:p>
            <a:pPr algn="ctr"/>
            <a:r>
              <a:rPr lang="he-IL" sz="160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קלענער, װאָס מ'קען אין טאַש אַרײַנשטופּן</a:t>
            </a:r>
            <a:endParaRPr lang="he-IL" sz="1600" dirty="0" smtClean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1166538" y="3622765"/>
            <a:ext cx="2474870" cy="139882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מה פתאום?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1050879" y="208568"/>
            <a:ext cx="2664823" cy="1738648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אינני מתכוון ליהלום כול כך גדול, משהו קטן יותר,</a:t>
            </a:r>
          </a:p>
          <a:p>
            <a:pPr algn="ctr"/>
            <a:r>
              <a:rPr lang="he-IL" sz="160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שאפשר לדחוף לתוך תיק?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506787" y="3622765"/>
            <a:ext cx="2303419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פֿרױ: װאָס פּלוצעם?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347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4916" y="2240"/>
            <a:ext cx="1847389" cy="27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203" y="58292"/>
            <a:ext cx="1744858" cy="261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457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080068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אינספּעקטאָר: און גאָלד, האָט איר?</a:t>
            </a:r>
            <a:endParaRPr lang="he-IL" sz="1600" dirty="0" smtClean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1017431" y="3892322"/>
            <a:ext cx="2472119" cy="1362258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יאנקל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שלי, מנוחתו עדן, היה תמיד אומר לי שאני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כולי זהב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מפקח:מפקח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וזהב, יש לך?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080069" y="3622765"/>
            <a:ext cx="2730138" cy="163181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מײַן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יאַנקל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–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זאָל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ער רוען אין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גן־עדן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– האָט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תּמיד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געזאָגט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אַז איך בין אין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גאַנצן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שטיק</a:t>
            </a: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גאָלד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80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873" y="0"/>
            <a:ext cx="1807895" cy="271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4348" y="113009"/>
            <a:ext cx="1808404" cy="271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919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צי איר האָט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צירונג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גאָלד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מ'קען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גיך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פֿאַרקױפֿן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..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מה פתאום?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אני מתכוון לתכשיטי זהב, שאפשר למכרם</a:t>
            </a:r>
          </a:p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בקלות.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 smtClean="0"/>
              <a:t>פֿרוי</a:t>
            </a:r>
            <a:r>
              <a:rPr lang="he-IL" sz="1600" dirty="0" smtClean="0"/>
              <a:t> : </a:t>
            </a:r>
            <a:r>
              <a:rPr lang="he-IL" sz="1600" dirty="0" err="1" smtClean="0"/>
              <a:t>װאָס</a:t>
            </a:r>
            <a:r>
              <a:rPr lang="he-IL" sz="1600" dirty="0" smtClean="0"/>
              <a:t> </a:t>
            </a:r>
            <a:r>
              <a:rPr lang="he-IL" sz="1600" dirty="0" err="1"/>
              <a:t>פּלוצעם</a:t>
            </a:r>
            <a:r>
              <a:rPr lang="he-IL" sz="1600" dirty="0"/>
              <a:t>?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396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976" y="11563"/>
            <a:ext cx="1833309" cy="274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491" y="110196"/>
            <a:ext cx="1767554" cy="265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694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/>
              <a:t>: אַ </a:t>
            </a:r>
            <a:r>
              <a:rPr lang="he-IL" sz="1600" dirty="0" err="1"/>
              <a:t>מינק־פֿוטערמאַנטל</a:t>
            </a:r>
            <a:r>
              <a:rPr lang="he-IL" sz="1600" dirty="0"/>
              <a:t> האָט איר?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1112455" y="4226037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לא קר לי אף פעם.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פרוות מינק יש לך?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/>
              <a:t>ס'איז</a:t>
            </a:r>
            <a:r>
              <a:rPr lang="he-IL" sz="1600" dirty="0"/>
              <a:t> </a:t>
            </a:r>
            <a:r>
              <a:rPr lang="he-IL" sz="1600" dirty="0" err="1"/>
              <a:t>מיר</a:t>
            </a:r>
            <a:r>
              <a:rPr lang="he-IL" sz="1600" dirty="0"/>
              <a:t> </a:t>
            </a:r>
            <a:r>
              <a:rPr lang="he-IL" sz="1600" dirty="0" err="1"/>
              <a:t>קײן</a:t>
            </a:r>
            <a:r>
              <a:rPr lang="he-IL" sz="1600" dirty="0"/>
              <a:t> מאָל ניט </a:t>
            </a:r>
            <a:r>
              <a:rPr lang="he-IL" sz="1600" dirty="0" err="1"/>
              <a:t>קאַלט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945" y="2821855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5555" y="233061"/>
            <a:ext cx="1725862" cy="258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744" y="12035"/>
            <a:ext cx="1873213" cy="280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266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206441" y="-1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/>
              <a:t>נו, </a:t>
            </a:r>
            <a:r>
              <a:rPr lang="he-IL" sz="1600" dirty="0" err="1"/>
              <a:t>עס</a:t>
            </a:r>
            <a:r>
              <a:rPr lang="he-IL" sz="1600" dirty="0"/>
              <a:t> </a:t>
            </a:r>
            <a:r>
              <a:rPr lang="he-IL" sz="1600" dirty="0" err="1"/>
              <a:t>זעט</a:t>
            </a:r>
            <a:r>
              <a:rPr lang="he-IL" sz="1600" dirty="0"/>
              <a:t> </a:t>
            </a:r>
            <a:r>
              <a:rPr lang="he-IL" sz="1600" dirty="0" err="1"/>
              <a:t>אױס</a:t>
            </a:r>
            <a:r>
              <a:rPr lang="he-IL" sz="1600" dirty="0"/>
              <a:t>, איר האָט </a:t>
            </a:r>
            <a:r>
              <a:rPr lang="he-IL" sz="1600" dirty="0" err="1"/>
              <a:t>טאַקע</a:t>
            </a:r>
            <a:r>
              <a:rPr lang="he-IL" sz="1600" dirty="0"/>
              <a:t> </a:t>
            </a:r>
            <a:r>
              <a:rPr lang="he-IL" sz="1600" dirty="0" err="1"/>
              <a:t>גאָרנישט</a:t>
            </a:r>
            <a:r>
              <a:rPr lang="he-IL" sz="1600" dirty="0"/>
              <a:t> צו </a:t>
            </a:r>
            <a:r>
              <a:rPr lang="he-IL" sz="1600" dirty="0" err="1"/>
              <a:t>דערקלערן</a:t>
            </a:r>
            <a:r>
              <a:rPr lang="he-IL" sz="1600" dirty="0"/>
              <a:t>. </a:t>
            </a:r>
            <a:r>
              <a:rPr lang="he-IL" sz="1600" dirty="0" err="1"/>
              <a:t>נאָר</a:t>
            </a:r>
            <a:r>
              <a:rPr lang="he-IL" sz="1600" dirty="0"/>
              <a:t> </a:t>
            </a:r>
            <a:r>
              <a:rPr lang="he-IL" sz="1600" dirty="0" err="1"/>
              <a:t>דאָך</a:t>
            </a:r>
            <a:r>
              <a:rPr lang="he-IL" sz="1600" dirty="0"/>
              <a:t>, </a:t>
            </a:r>
            <a:r>
              <a:rPr lang="he-IL" sz="1600" dirty="0" err="1"/>
              <a:t>זײַט</a:t>
            </a:r>
            <a:r>
              <a:rPr lang="he-IL" sz="1600" dirty="0"/>
              <a:t> </a:t>
            </a:r>
            <a:r>
              <a:rPr lang="he-IL" sz="1600" dirty="0" err="1"/>
              <a:t>אַזױ</a:t>
            </a:r>
            <a:r>
              <a:rPr lang="he-IL" sz="1600" dirty="0"/>
              <a:t> </a:t>
            </a:r>
            <a:r>
              <a:rPr lang="he-IL" sz="1600" dirty="0" err="1"/>
              <a:t>גוט</a:t>
            </a:r>
            <a:r>
              <a:rPr lang="he-IL" sz="1600" dirty="0"/>
              <a:t> און </a:t>
            </a:r>
            <a:r>
              <a:rPr lang="he-IL" sz="1600" dirty="0" err="1"/>
              <a:t>עפֿנט</a:t>
            </a:r>
            <a:r>
              <a:rPr lang="he-IL" sz="1600" dirty="0"/>
              <a:t> </a:t>
            </a:r>
            <a:r>
              <a:rPr lang="he-IL" sz="1600" dirty="0" err="1"/>
              <a:t>אײַער</a:t>
            </a:r>
            <a:r>
              <a:rPr lang="he-IL" sz="1600" dirty="0"/>
              <a:t> </a:t>
            </a:r>
            <a:r>
              <a:rPr lang="he-IL" sz="1600" dirty="0" err="1"/>
              <a:t>טשעמאָדאַן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אני מוכרחה?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נו, נראה, שאין לך באמת על מה להצהיר, אך</a:t>
            </a:r>
          </a:p>
          <a:p>
            <a:pPr algn="ctr"/>
            <a:r>
              <a:rPr lang="he-IL" sz="160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למרות זאת, אבקשך לפתוח את המזוודה!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79924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/>
              <a:t>איך מוז?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821856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656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136" y="181844"/>
            <a:ext cx="1662490" cy="249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48" y="82125"/>
            <a:ext cx="1795448" cy="2693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259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הסבר אליפטי 1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/>
              <a:t>יאָ.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he-IL" sz="1600" dirty="0" smtClean="0"/>
              <a:t>(</a:t>
            </a:r>
            <a:r>
              <a:rPr lang="he-IL" sz="1600" dirty="0"/>
              <a:t>די </a:t>
            </a:r>
            <a:r>
              <a:rPr lang="he-IL" sz="1600" dirty="0" err="1"/>
              <a:t>פֿרױ</a:t>
            </a:r>
            <a:r>
              <a:rPr lang="he-IL" sz="1600" dirty="0"/>
              <a:t> </a:t>
            </a:r>
            <a:r>
              <a:rPr lang="he-IL" sz="1600" dirty="0" err="1"/>
              <a:t>עפֿנט</a:t>
            </a:r>
            <a:r>
              <a:rPr lang="he-IL" sz="1600" dirty="0"/>
              <a:t> </a:t>
            </a:r>
            <a:r>
              <a:rPr lang="he-IL" sz="1600" dirty="0" err="1"/>
              <a:t>דעם</a:t>
            </a:r>
            <a:r>
              <a:rPr lang="he-IL" sz="1600" dirty="0"/>
              <a:t> </a:t>
            </a:r>
            <a:r>
              <a:rPr lang="he-IL" sz="1600" dirty="0" err="1"/>
              <a:t>טשעמאָדאַן</a:t>
            </a:r>
            <a:r>
              <a:rPr lang="he-IL" sz="1600" dirty="0"/>
              <a:t> און </a:t>
            </a:r>
            <a:r>
              <a:rPr lang="he-IL" sz="1600" dirty="0" err="1"/>
              <a:t>דער</a:t>
            </a:r>
            <a:r>
              <a:rPr lang="he-IL" sz="1600" dirty="0"/>
              <a:t> </a:t>
            </a:r>
            <a:r>
              <a:rPr lang="he-IL" sz="1600" dirty="0" err="1"/>
              <a:t>אינספּעקטאָר</a:t>
            </a:r>
            <a:r>
              <a:rPr lang="he-IL" sz="1600" dirty="0"/>
              <a:t> </a:t>
            </a:r>
            <a:r>
              <a:rPr lang="he-IL" sz="1600" dirty="0" err="1"/>
              <a:t>געפֿינט</a:t>
            </a:r>
            <a:r>
              <a:rPr lang="he-IL" sz="1600" dirty="0"/>
              <a:t> אַ </a:t>
            </a:r>
            <a:r>
              <a:rPr lang="he-IL" sz="1600" dirty="0" err="1"/>
              <a:t>מינקפּעלץ</a:t>
            </a:r>
            <a:r>
              <a:rPr lang="he-IL" sz="1600" dirty="0" smtClean="0"/>
              <a:t>).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הסבר אליפטי 4"/>
          <p:cNvSpPr/>
          <p:nvPr/>
        </p:nvSpPr>
        <p:spPr>
          <a:xfrm>
            <a:off x="1045798" y="3310223"/>
            <a:ext cx="2540316" cy="2067524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את זה נתן לי במתנה משה שלי עליו השלום.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המפקח מכניס את ידו לתוך כיס המעיל ומוציא שני יהלומים גדולים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805134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כן.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(האישה פותחת את המזוודה והמפקח מוצא פרוות מינק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 </a:t>
            </a:r>
          </a:p>
          <a:p>
            <a:pPr algn="ctr"/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מה זה?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הסבר אליפטי 8"/>
          <p:cNvSpPr/>
          <p:nvPr/>
        </p:nvSpPr>
        <p:spPr>
          <a:xfrm>
            <a:off x="6974379" y="3622765"/>
            <a:ext cx="2835828" cy="267828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מײַן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משה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עליו־השלום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געגעבן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מתּנה.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שטופּט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אַרײַן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האַנט אין אַ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קעשענע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מינקפּעלץאון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נעמט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אַרױס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צװײ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גרױסע</a:t>
            </a:r>
            <a:r>
              <a:rPr lang="he-IL" sz="1600" dirty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בריליאַנטן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6206441" y="-8314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959" y="295445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978" y="196948"/>
            <a:ext cx="1752489" cy="262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373" y="248207"/>
            <a:ext cx="1684144" cy="252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596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84571" y="624732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און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987609" y="3301909"/>
            <a:ext cx="2540316" cy="1984397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את זה נתן לי יוסל שלי, עליו השלום, לפני מותו.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המפקח מכניס את ידו לכיס השני ומוציא כמה שרשראות זהב של 24</a:t>
            </a:r>
          </a:p>
          <a:p>
            <a:pPr algn="ctr"/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קאראט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  <a:endParaRPr lang="he-IL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וזה מה? 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6641870" y="3301909"/>
            <a:ext cx="3168336" cy="2908526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געגעבן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מײַן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יאָסל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עליו־השלום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פֿאַר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זײַן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טױט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שטופּט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אַרײַן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האַנט אין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צװײטער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קעשענע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און</a:t>
            </a:r>
          </a:p>
          <a:p>
            <a:pPr algn="ctr"/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נעמט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אַרױס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עטלעכע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קײטלעך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24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קאַראַט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גאָלד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748718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534" y="133443"/>
            <a:ext cx="1827784" cy="274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731" y="129596"/>
            <a:ext cx="1746081" cy="261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695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הסבר אליפטי 1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און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הסבר אליפטי 4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את זה נתן לי במתנה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יאנקל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שלי, זכרונו לברכה,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לפני מותו.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805134" y="492049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וזה?</a:t>
            </a:r>
          </a:p>
        </p:txBody>
      </p:sp>
      <p:sp>
        <p:nvSpPr>
          <p:cNvPr id="9" name="הסבר אליפטי 8"/>
          <p:cNvSpPr/>
          <p:nvPr/>
        </p:nvSpPr>
        <p:spPr>
          <a:xfrm>
            <a:off x="7138416" y="3622764"/>
            <a:ext cx="2625635" cy="179924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מײַן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יאַנקל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זכרונו־לבֿרכה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געשענקט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אײדער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ער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געשטאָרבן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2025" y="882"/>
            <a:ext cx="1783719" cy="267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53" y="124747"/>
            <a:ext cx="1700554" cy="255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737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װיפֿל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מענער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איר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געהאַט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?!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0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ארבעה.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כמה בעלים היו לך?!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79924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פֿיר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821856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571" y="182880"/>
            <a:ext cx="1841018" cy="276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715" y="158803"/>
            <a:ext cx="1775368" cy="266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43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455704"/>
            <a:ext cx="2708365" cy="170497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איך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װיל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עפּעס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פֿאַרשטײן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ערשטער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מאַן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אײַרער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געשענקט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מינקפּעלץ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יאָ?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אה! אה!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אני רוצה להבין </a:t>
            </a:r>
            <a:r>
              <a:rPr lang="he-IL" sz="1600" dirty="0" err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דבר־מה</a:t>
            </a:r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בעלך הראשון נתן לך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במתנה פרוות מינק, נכון?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79924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אַה! אַה!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609" y="3025412"/>
            <a:ext cx="3430862" cy="3815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3042881"/>
            <a:ext cx="3280220" cy="364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873" y="110196"/>
            <a:ext cx="1955123" cy="293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525" y="92727"/>
            <a:ext cx="1955123" cy="293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43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צװײטער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מאַן אַ פּאָר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בריליאַנטן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יאָ?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739833" y="4079761"/>
            <a:ext cx="2788092" cy="1390014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אה! אה!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722791" cy="155320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בעלך השני נתן לך שני יהלומים גדולים, כן?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267699" y="3622765"/>
            <a:ext cx="2625635" cy="166354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אַה! אַה!</a:t>
            </a:r>
          </a:p>
        </p:txBody>
      </p:sp>
      <p:pic>
        <p:nvPicPr>
          <p:cNvPr id="1026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370" y="284309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272" y="158935"/>
            <a:ext cx="1804723" cy="270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718" y="51219"/>
            <a:ext cx="1881284" cy="282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84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דריטער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געגעבן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עטלעכע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קײטלעך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24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קאַראַט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גאָלד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יאָ?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אה! אה!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544890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בעלך השלישי נתן לך כמה שרשראות זהב של 24</a:t>
            </a:r>
          </a:p>
          <a:p>
            <a:pPr algn="ctr"/>
            <a:r>
              <a:rPr lang="he-IL" sz="1600" dirty="0" err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קאראט</a:t>
            </a:r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כן? 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96408" y="359505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אַה! אַה!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8334" y="225083"/>
            <a:ext cx="1739418" cy="260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058" y="16413"/>
            <a:ext cx="1878532" cy="281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6882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זשע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פֿערטער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מאַן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געגעבן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640080" y="4079761"/>
            <a:ext cx="2887845" cy="2130674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אצבע משולשת! כלום ועוד כלום! קמצן כזה לא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ראית מימיך. בקושי הוצאתי ממנו אגורה. שיתענה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לו שם על משכבו.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אז מה נתן לך בעלך הרביעי?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6537328" y="3448185"/>
            <a:ext cx="3284715" cy="221553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אַ </a:t>
            </a:r>
            <a:r>
              <a:rPr lang="he-IL" sz="1600" dirty="0" err="1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פֿײַג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גאָרנישט־שבגאָרנישט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באַנדיט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אַזא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ַ</a:t>
            </a: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קאַרגער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הונט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איר אין לעבן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נישט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געזען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קױם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האָב איך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אַרױסגעשלעפּט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אים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גראָשן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זאָל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דאָרט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מוטשען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װו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ּ ער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ליגט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931" y="284309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8803" y="181556"/>
            <a:ext cx="1724784" cy="258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661" y="107197"/>
            <a:ext cx="1774357" cy="266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737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43205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איך זע דאָ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זילבערנע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מנורה.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כן, אבל היא כבר ישנה נושנה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אני רואה כאן גם מנורת כסף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יאָ, אָבער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שױן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זײער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אַלט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802" y="2843092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645" y="126830"/>
            <a:ext cx="1810841" cy="271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935" y="70359"/>
            <a:ext cx="1822261" cy="273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109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43205" y="65830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װי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אַלט?</a:t>
            </a: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אני יודעת? אולי בת </a:t>
            </a:r>
            <a:r>
              <a:rPr lang="he-IL" sz="1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150שנה</a:t>
            </a:r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מה זאת אומרת ישנה נושנה?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איך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װײס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 אפֿשר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צװײ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הונדערט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פֿופֿציק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יאָר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343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215" y="38795"/>
            <a:ext cx="1757856" cy="263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602" y="38795"/>
            <a:ext cx="1831639" cy="274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513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01841" y="516665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אַנטיק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ס'האָט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פֿיל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מען</a:t>
            </a:r>
          </a:p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מוז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דעקלאַרירן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און פֿאַר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דעם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באַצאָלט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מען.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3722313"/>
            <a:ext cx="2540316" cy="227116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(</a:t>
            </a:r>
            <a:r>
              <a:rPr lang="he-IL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האישה מתקרבת למפקח בבכי) 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רחם עלי. נשארתי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אלמנה בלא כלום. עד שאמצא את בעלי החמישי,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אני הרי צריכה לאכול ולשתות, לגור באיזשהו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מקום. מי יכלכל אותי?</a:t>
            </a:r>
            <a:endParaRPr lang="he-IL" sz="1600" dirty="0" smtClean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37032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אבל זה נחשב לעתיקות! זה שווה הרבה כסף! עלייך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להצהיר ולשלם עבור זה.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6600305" y="2992582"/>
            <a:ext cx="3209901" cy="2826327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dirty="0" err="1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דערנענטערט</a:t>
            </a:r>
            <a:r>
              <a:rPr lang="he-IL" sz="1600" dirty="0" smtClean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צום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מיט אַ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געװײן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 האָט</a:t>
            </a: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אױף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רחמנות. איך בין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געבליבן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אַן אַלמנה אָן</a:t>
            </a: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גאָרנישט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ביז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װעל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דעם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פֿינפֿטן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מאַן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טרעפֿן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מוז איך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עסן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טרינקען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װױנען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ערגעץ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װו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ּ.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אױסהאַלטן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117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7395" y="0"/>
            <a:ext cx="1859971" cy="27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540" y="294"/>
            <a:ext cx="1859775" cy="278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049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01841" y="516667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הײסט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דעם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"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פֿינפֿטן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מאַן"? איר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טראַכט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נאָך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הײראַטן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מדוע לא?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544890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מה זאת אומרת "בעלך החמישי"? את עוד חושבת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להינשא?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פֿאַרװאָס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נישט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901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7306" y="0"/>
            <a:ext cx="1837717" cy="275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164" y="195894"/>
            <a:ext cx="1707121" cy="256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7401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6724996" y="516666"/>
            <a:ext cx="3005607" cy="1777647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פֿיר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מענער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האָט איר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שוין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באַגראָבן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הערט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אױס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– פֿאַר די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דאָזיקע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װערטזאַכן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מוזט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באַצאָלן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און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גוט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באַצאָלן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340822" y="3689063"/>
            <a:ext cx="3253605" cy="259535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(האישה מתקרבת עוד יותר למפקח) רחם עלי, אני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מתחננת. כתוב שיש לרחם על האלמנה. אתה הרי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אדם עם נשמה, בעל לב. אתה תעשה בזאת מצווה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גדולה. אלוהים יעזור לך.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(המפקח מרגיש סחרחורת ומחנק מפאת הבושם העז)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453450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כי קברת כבר ארבעה בעלים. שמעי – עלייך לשלם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עבור כול דברי הערך האלה, ולשלם כהוגן.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6284422" y="2477193"/>
            <a:ext cx="4023359" cy="418130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(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דערנענטערט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נאָך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מער צום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 האָט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אױף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רחמנות, איך בעט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ס'שטײט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געשריבן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אַז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מ'דאַרף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רחמנות האָבן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אױף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אַן אַלמנה. איר</a:t>
            </a: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זײַט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מענטש, מיט אַ נשמה, מיט אַ האַרץ.</a:t>
            </a:r>
          </a:p>
          <a:p>
            <a:pPr algn="ctr"/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גרױסע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מיצװה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טאָן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endParaRPr lang="he-IL" sz="1600" dirty="0">
              <a:solidFill>
                <a:srgbClr val="CC009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העלפֿן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pPr algn="ctr"/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פֿילט אַז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ס'דרײט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אים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ָ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קאפ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ּ און ער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װערט</a:t>
            </a:r>
            <a:endParaRPr lang="he-IL" sz="1600" b="1" dirty="0">
              <a:solidFill>
                <a:schemeClr val="tx1">
                  <a:lumMod val="95000"/>
                  <a:lumOff val="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באַלד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דערשטיקט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דעם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שטאַרקן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פּאַרפֿום</a:t>
            </a:r>
            <a:r>
              <a:rPr lang="he-I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).</a:t>
            </a: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83" y="2867071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2017" y="2643587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096" y="10510"/>
            <a:ext cx="1859971" cy="27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79" y="176800"/>
            <a:ext cx="1793514" cy="269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5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גײט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אװעק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דאַנען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שנעל!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אײדער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איר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באַקומט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טױזנט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דאָלאַר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געלטשטראָף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206545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מה? אתה רוצה לתת לי אלף דולר?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395261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לכי מכאן! מהר! לפני שתקבלי קנס של אלף דולר!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װאָס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 איר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װילט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געבן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טױזנט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דאָלאַר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326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9689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967" y="0"/>
            <a:ext cx="1859971" cy="27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157" y="0"/>
            <a:ext cx="1836302" cy="275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16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7113678" y="516666"/>
            <a:ext cx="2708365" cy="1644013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אַ מכּה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װעל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געבן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גײט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אַװעק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פֿון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דאַנען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איר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הרגעט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אױס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די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מענער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הסבר אליפטי 6"/>
          <p:cNvSpPr/>
          <p:nvPr/>
        </p:nvSpPr>
        <p:spPr>
          <a:xfrm>
            <a:off x="987609" y="4079761"/>
            <a:ext cx="2540316" cy="1572894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אישה: (ממלמלת לעצמה) אלף דולר זה כלל לא רע.</a:t>
            </a: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5"/>
            <a:ext cx="2664823" cy="142019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מפקח: מכה אחת אפיים אתן לך! הסתלקי מכאן! את</a:t>
            </a:r>
          </a:p>
          <a:p>
            <a:pPr algn="ctr"/>
            <a:r>
              <a:rPr lang="he-IL" sz="16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הורגת את הגברים!</a:t>
            </a:r>
          </a:p>
        </p:txBody>
      </p:sp>
      <p:sp>
        <p:nvSpPr>
          <p:cNvPr id="14" name="הסבר אליפטי 13"/>
          <p:cNvSpPr/>
          <p:nvPr/>
        </p:nvSpPr>
        <p:spPr>
          <a:xfrm>
            <a:off x="7184571" y="3622765"/>
            <a:ext cx="2625635" cy="1593669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פֿרױ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(צו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אַלײן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)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טױזנט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דאָלאַר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גאָרניט</a:t>
            </a:r>
            <a:r>
              <a:rPr lang="he-IL" sz="1600" dirty="0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CC009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שלעכט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242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clipart-library.com/img/7645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931" y="2675579"/>
            <a:ext cx="3610528" cy="40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83" y="0"/>
            <a:ext cx="1744934" cy="261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397" y="0"/>
            <a:ext cx="1837717" cy="275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מחבר ישר 2"/>
          <p:cNvCxnSpPr/>
          <p:nvPr/>
        </p:nvCxnSpPr>
        <p:spPr>
          <a:xfrm>
            <a:off x="6183086" y="0"/>
            <a:ext cx="17417" cy="72455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הסבר אליפטי 3"/>
          <p:cNvSpPr/>
          <p:nvPr/>
        </p:nvSpPr>
        <p:spPr>
          <a:xfrm>
            <a:off x="6334298" y="516666"/>
            <a:ext cx="3487745" cy="2268098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אינספּעקטאָר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: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אַװעק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זאָג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איך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אײַך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אַנטשװינדן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זאָלט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איר! פֿון</a:t>
            </a: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אָנהײב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אָן האָט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געהאַט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שלעכטן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גערוך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װײ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איז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!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נאָך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דאָס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פֿעלט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–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זיך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פֿאַרטשעפּען</a:t>
            </a:r>
            <a:endParaRPr lang="he-IL" sz="16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מיט אַ "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שװאַרצער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אַלמנה". איך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װיל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he-IL" sz="16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נאָך</a:t>
            </a:r>
            <a:r>
              <a:rPr lang="he-IL" sz="16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לעבן!!!</a:t>
            </a:r>
            <a:endParaRPr lang="he-IL" sz="16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הסבר אליפטי 10"/>
          <p:cNvSpPr/>
          <p:nvPr/>
        </p:nvSpPr>
        <p:spPr>
          <a:xfrm>
            <a:off x="805134" y="516666"/>
            <a:ext cx="2664823" cy="1122452"/>
          </a:xfrm>
          <a:prstGeom prst="wedgeEllipseCallout">
            <a:avLst>
              <a:gd name="adj1" fmla="val 67082"/>
              <a:gd name="adj2" fmla="val -106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לא, לא, לא! אני מתכוון אם יש לך דברי ערך,</a:t>
            </a:r>
          </a:p>
          <a:p>
            <a:pPr algn="ctr"/>
            <a:r>
              <a:rPr lang="he-IL" sz="160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יהלומים למשל?</a:t>
            </a:r>
            <a:endParaRPr lang="he-IL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877" y="91672"/>
            <a:ext cx="1955123" cy="293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wcboe.org/cms/lib04/NJ01001185/Centricity/Domain/129/Animations/detective_writing_hg_cl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873" y="110196"/>
            <a:ext cx="1955123" cy="293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12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אינטגרל">
  <a:themeElements>
    <a:clrScheme name="אינטגרל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אינטגרל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אינטגרל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</TotalTime>
  <Words>1495</Words>
  <Application>Microsoft Office PowerPoint</Application>
  <PresentationFormat>מסך רחב</PresentationFormat>
  <Paragraphs>170</Paragraphs>
  <Slides>25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25</vt:i4>
      </vt:variant>
    </vt:vector>
  </HeadingPairs>
  <TitlesOfParts>
    <vt:vector size="31" baseType="lpstr">
      <vt:lpstr>Aharoni</vt:lpstr>
      <vt:lpstr>Levenim MT</vt:lpstr>
      <vt:lpstr>Tw Cen MT</vt:lpstr>
      <vt:lpstr>Tw Cen MT Condensed</vt:lpstr>
      <vt:lpstr>Wingdings 3</vt:lpstr>
      <vt:lpstr>אינטגרל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Windows User</cp:lastModifiedBy>
  <cp:revision>27</cp:revision>
  <dcterms:created xsi:type="dcterms:W3CDTF">2018-02-21T08:34:02Z</dcterms:created>
  <dcterms:modified xsi:type="dcterms:W3CDTF">2018-06-12T08:41:39Z</dcterms:modified>
</cp:coreProperties>
</file>