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2" r:id="rId2"/>
    <p:sldId id="263" r:id="rId3"/>
    <p:sldId id="259" r:id="rId4"/>
    <p:sldId id="258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819" autoAdjust="0"/>
    <p:restoredTop sz="94629" autoAdjust="0"/>
  </p:normalViewPr>
  <p:slideViewPr>
    <p:cSldViewPr>
      <p:cViewPr varScale="1">
        <p:scale>
          <a:sx n="87" d="100"/>
          <a:sy n="87" d="100"/>
        </p:scale>
        <p:origin x="-168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965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4190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4117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3336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16177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6136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01212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3685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6422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607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3854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B6BD2-9EFF-40FD-A6FC-F3003DB275CE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9F08B-309E-4F31-A68F-126C40562B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270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e.wikipedia.org/wiki/%D7%A2%D7%99%D7%AA%D7%95%D7%A0%D7%95%D7%AA_%D7%A2%D7%91%D7%A8%D7%99%D7%AA" TargetMode="External"/><Relationship Id="rId2" Type="http://schemas.openxmlformats.org/officeDocument/2006/relationships/hyperlink" Target="https://he.wikipedia.org/wiki/%D7%A9%D7%9E%D7%95%D7%90%D7%9C_%D7%99%D7%A2%D7%A7%D7%91_%D7%99%D7%A6%D7%A7%D7%9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e.wikipedia.org/wiki/%D7%93%D7%A2%D7%A8_%D7%9E%D7%90%D7%9E%D7%A2%D7%A0%D7%98" TargetMode="External"/><Relationship Id="rId5" Type="http://schemas.openxmlformats.org/officeDocument/2006/relationships/hyperlink" Target="https://he.wikipedia.org/wiki/%D7%A4%D7%95%D7%9C%D7%99%D7%9F_%D7%94%D7%A7%D7%95%D7%A0%D7%92%D7%A8%D7%A1%D7%90%D7%99%D7%AA" TargetMode="External"/><Relationship Id="rId4" Type="http://schemas.openxmlformats.org/officeDocument/2006/relationships/hyperlink" Target="https://he.wikipedia.org/wiki/%D7%94%D7%A6%D7%A4%D7%99%D7%A8%D7%9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91680" y="692696"/>
            <a:ext cx="6984776" cy="427809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latin typeface="Guttman Stam1" panose="02010401010101010101" pitchFamily="2" charset="-79"/>
                <a:cs typeface="Guttman Stam1" panose="02010401010101010101" pitchFamily="2" charset="-79"/>
              </a:rPr>
              <a:t>עיתונות יידיש:</a:t>
            </a:r>
          </a:p>
          <a:p>
            <a:r>
              <a:rPr lang="he-IL" sz="36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די יידישע </a:t>
            </a:r>
            <a:r>
              <a:rPr lang="he-IL" sz="3600" dirty="0" err="1" smtClean="0">
                <a:latin typeface="FrankRuehl" panose="020E0503060101010101" pitchFamily="34" charset="-79"/>
                <a:cs typeface="FrankRuehl" panose="020E0503060101010101" pitchFamily="34" charset="-79"/>
              </a:rPr>
              <a:t>צייַטונגען</a:t>
            </a:r>
            <a:r>
              <a:rPr lang="he-IL" sz="36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:</a:t>
            </a:r>
          </a:p>
          <a:p>
            <a:endParaRPr lang="he-IL" dirty="0"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endParaRPr lang="he-IL" dirty="0" smtClean="0"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endParaRPr lang="he-IL" dirty="0"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r>
              <a:rPr lang="he-IL" sz="2800" b="1" dirty="0" err="1" smtClean="0">
                <a:latin typeface="FrankRuehl" panose="020E0503060101010101" pitchFamily="34" charset="-79"/>
                <a:cs typeface="FrankRuehl" panose="020E0503060101010101" pitchFamily="34" charset="-79"/>
              </a:rPr>
              <a:t>צוגערייט</a:t>
            </a:r>
            <a:r>
              <a:rPr lang="he-IL" sz="2800" b="1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 פֿון</a:t>
            </a:r>
            <a:r>
              <a:rPr lang="he-IL" sz="28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: איתי </a:t>
            </a:r>
            <a:r>
              <a:rPr lang="he-IL" sz="2800" dirty="0" err="1" smtClean="0">
                <a:latin typeface="FrankRuehl" panose="020E0503060101010101" pitchFamily="34" charset="-79"/>
                <a:cs typeface="FrankRuehl" panose="020E0503060101010101" pitchFamily="34" charset="-79"/>
              </a:rPr>
              <a:t>אליאסי</a:t>
            </a:r>
            <a:endParaRPr lang="he-IL" sz="2800" dirty="0" smtClean="0"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r>
              <a:rPr lang="he-IL" sz="2800" b="1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2018-2019</a:t>
            </a:r>
          </a:p>
          <a:p>
            <a:r>
              <a:rPr lang="he-IL" sz="2800" b="1" dirty="0" err="1" smtClean="0">
                <a:latin typeface="FrankRuehl" panose="020E0503060101010101" pitchFamily="34" charset="-79"/>
                <a:cs typeface="FrankRuehl" panose="020E0503060101010101" pitchFamily="34" charset="-79"/>
              </a:rPr>
              <a:t>שולע</a:t>
            </a:r>
            <a:r>
              <a:rPr lang="he-IL" sz="2800" b="1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: </a:t>
            </a:r>
            <a:r>
              <a:rPr lang="he-IL" sz="2800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אורט חולון</a:t>
            </a:r>
          </a:p>
          <a:p>
            <a:endParaRPr lang="he-IL" dirty="0"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endParaRPr lang="he-IL" dirty="0" smtClean="0"/>
          </a:p>
          <a:p>
            <a:r>
              <a:rPr lang="he-IL" b="1" dirty="0" smtClean="0"/>
              <a:t>בתמיכת הרשות הלאומית לתרבות היידיש</a:t>
            </a:r>
            <a:endParaRPr lang="he-IL" b="1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970790"/>
            <a:ext cx="4238795" cy="139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2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9952" y="1268760"/>
            <a:ext cx="5760640" cy="20005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dirty="0" smtClean="0">
                <a:latin typeface="Guttman Stam1" panose="02010401010101010101" pitchFamily="2" charset="-79"/>
                <a:cs typeface="Guttman Stam1" panose="02010401010101010101" pitchFamily="2" charset="-79"/>
              </a:rPr>
              <a:t>שם העיתון:</a:t>
            </a:r>
          </a:p>
          <a:p>
            <a:pPr algn="ctr"/>
            <a:r>
              <a:rPr lang="he-IL" sz="3600" dirty="0" smtClean="0">
                <a:latin typeface="Guttman Stam1" panose="02010401010101010101" pitchFamily="2" charset="-79"/>
                <a:cs typeface="Guttman Stam1" panose="02010401010101010101" pitchFamily="2" charset="-79"/>
              </a:rPr>
              <a:t>די </a:t>
            </a:r>
            <a:r>
              <a:rPr lang="he-IL" sz="3600" dirty="0" err="1" smtClean="0">
                <a:latin typeface="Guttman Stam1" panose="02010401010101010101" pitchFamily="2" charset="-79"/>
                <a:cs typeface="Guttman Stam1" panose="02010401010101010101" pitchFamily="2" charset="-79"/>
              </a:rPr>
              <a:t>צייַטונג</a:t>
            </a:r>
            <a:r>
              <a:rPr lang="he-IL" sz="3600" dirty="0" smtClean="0">
                <a:latin typeface="Guttman Stam1" panose="02010401010101010101" pitchFamily="2" charset="-79"/>
                <a:cs typeface="Guttman Stam1" panose="02010401010101010101" pitchFamily="2" charset="-79"/>
              </a:rPr>
              <a:t>:</a:t>
            </a:r>
          </a:p>
          <a:p>
            <a:pPr algn="ctr"/>
            <a:r>
              <a:rPr lang="he-IL" sz="4800" dirty="0" smtClean="0">
                <a:latin typeface="Guttman Stam1" panose="02010401010101010101" pitchFamily="2" charset="-79"/>
                <a:cs typeface="Guttman Stam1" panose="02010401010101010101" pitchFamily="2" charset="-79"/>
              </a:rPr>
              <a:t>"</a:t>
            </a:r>
            <a:r>
              <a:rPr lang="he-IL" sz="4800" dirty="0" err="1" smtClean="0">
                <a:latin typeface="Guttman Stam1" panose="02010401010101010101" pitchFamily="2" charset="-79"/>
                <a:cs typeface="Guttman Stam1" panose="02010401010101010101" pitchFamily="2" charset="-79"/>
              </a:rPr>
              <a:t>הייַנט</a:t>
            </a:r>
            <a:r>
              <a:rPr lang="he-IL" sz="4800" dirty="0" smtClean="0">
                <a:latin typeface="Guttman Stam1" panose="02010401010101010101" pitchFamily="2" charset="-79"/>
                <a:cs typeface="Guttman Stam1" panose="02010401010101010101" pitchFamily="2" charset="-79"/>
              </a:rPr>
              <a:t>"</a:t>
            </a:r>
            <a:endParaRPr lang="he-IL" sz="4800" dirty="0">
              <a:latin typeface="Guttman Stam1" panose="02010401010101010101" pitchFamily="2" charset="-79"/>
              <a:cs typeface="Guttman Stam1" panose="02010401010101010101" pitchFamily="2" charset="-79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4429508" cy="3728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075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75656" y="908720"/>
            <a:ext cx="6400800" cy="4248472"/>
          </a:xfrm>
        </p:spPr>
        <p:txBody>
          <a:bodyPr>
            <a:normAutofit fontScale="92500" lnSpcReduction="20000"/>
          </a:bodyPr>
          <a:lstStyle/>
          <a:p>
            <a:r>
              <a:rPr lang="he-IL" dirty="0">
                <a:solidFill>
                  <a:schemeClr val="tx1"/>
                </a:solidFill>
              </a:rPr>
              <a:t>ממתי עד מתי </a:t>
            </a:r>
            <a:r>
              <a:rPr lang="he-IL" dirty="0" smtClean="0">
                <a:solidFill>
                  <a:schemeClr val="tx1"/>
                </a:solidFill>
              </a:rPr>
              <a:t>הופיע העיתון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he-IL" dirty="0" smtClean="0">
                <a:solidFill>
                  <a:schemeClr val="tx1"/>
                </a:solidFill>
              </a:rPr>
              <a:t>העיתון "</a:t>
            </a:r>
            <a:r>
              <a:rPr lang="he-IL" dirty="0" err="1" smtClean="0">
                <a:solidFill>
                  <a:schemeClr val="tx1"/>
                </a:solidFill>
              </a:rPr>
              <a:t>דער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dirty="0" err="1" smtClean="0">
                <a:solidFill>
                  <a:schemeClr val="tx1"/>
                </a:solidFill>
              </a:rPr>
              <a:t>הייַנט</a:t>
            </a:r>
            <a:r>
              <a:rPr lang="he-IL" dirty="0" smtClean="0">
                <a:solidFill>
                  <a:schemeClr val="tx1"/>
                </a:solidFill>
              </a:rPr>
              <a:t>" פורסם </a:t>
            </a:r>
            <a:r>
              <a:rPr lang="he-IL" dirty="0">
                <a:solidFill>
                  <a:schemeClr val="tx1"/>
                </a:solidFill>
              </a:rPr>
              <a:t>מ1939-1908</a:t>
            </a:r>
            <a:endParaRPr lang="en-US" dirty="0">
              <a:solidFill>
                <a:schemeClr val="tx1"/>
              </a:solidFill>
            </a:endParaRPr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r>
              <a:rPr lang="he-IL" dirty="0" smtClean="0">
                <a:solidFill>
                  <a:schemeClr val="tx1"/>
                </a:solidFill>
              </a:rPr>
              <a:t>פֿון </a:t>
            </a:r>
            <a:r>
              <a:rPr lang="he-IL" dirty="0" err="1">
                <a:solidFill>
                  <a:schemeClr val="tx1"/>
                </a:solidFill>
              </a:rPr>
              <a:t>ווען</a:t>
            </a:r>
            <a:r>
              <a:rPr lang="he-IL" dirty="0">
                <a:solidFill>
                  <a:schemeClr val="tx1"/>
                </a:solidFill>
              </a:rPr>
              <a:t> </a:t>
            </a:r>
            <a:r>
              <a:rPr lang="he-IL" dirty="0" smtClean="0">
                <a:solidFill>
                  <a:schemeClr val="tx1"/>
                </a:solidFill>
              </a:rPr>
              <a:t>האָט די </a:t>
            </a:r>
            <a:r>
              <a:rPr lang="he-IL" dirty="0" err="1" smtClean="0">
                <a:solidFill>
                  <a:schemeClr val="tx1"/>
                </a:solidFill>
              </a:rPr>
              <a:t>צייַטונג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dirty="0" err="1" smtClean="0">
                <a:solidFill>
                  <a:schemeClr val="tx1"/>
                </a:solidFill>
              </a:rPr>
              <a:t>דערשייַנט</a:t>
            </a:r>
            <a:endParaRPr lang="he-IL" dirty="0">
              <a:solidFill>
                <a:schemeClr val="tx1"/>
              </a:solidFill>
            </a:endParaRPr>
          </a:p>
          <a:p>
            <a:endParaRPr lang="he-IL" dirty="0" smtClean="0">
              <a:solidFill>
                <a:schemeClr val="tx1"/>
              </a:solidFill>
            </a:endParaRPr>
          </a:p>
          <a:p>
            <a:r>
              <a:rPr lang="he-IL" dirty="0" smtClean="0">
                <a:solidFill>
                  <a:schemeClr val="tx1"/>
                </a:solidFill>
              </a:rPr>
              <a:t>די </a:t>
            </a:r>
            <a:r>
              <a:rPr lang="he-IL" dirty="0" err="1" smtClean="0">
                <a:solidFill>
                  <a:schemeClr val="tx1"/>
                </a:solidFill>
              </a:rPr>
              <a:t>צייַטונג</a:t>
            </a:r>
            <a:r>
              <a:rPr lang="he-IL" dirty="0" smtClean="0">
                <a:solidFill>
                  <a:schemeClr val="tx1"/>
                </a:solidFill>
              </a:rPr>
              <a:t> "</a:t>
            </a:r>
            <a:r>
              <a:rPr lang="he-IL" dirty="0" err="1" smtClean="0">
                <a:solidFill>
                  <a:schemeClr val="tx1"/>
                </a:solidFill>
              </a:rPr>
              <a:t>דער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dirty="0" err="1" smtClean="0">
                <a:solidFill>
                  <a:schemeClr val="tx1"/>
                </a:solidFill>
              </a:rPr>
              <a:t>הייַנט</a:t>
            </a:r>
            <a:r>
              <a:rPr lang="he-IL" dirty="0" smtClean="0">
                <a:solidFill>
                  <a:schemeClr val="tx1"/>
                </a:solidFill>
              </a:rPr>
              <a:t>" האָט </a:t>
            </a:r>
            <a:r>
              <a:rPr lang="he-IL" dirty="0" err="1" smtClean="0">
                <a:solidFill>
                  <a:schemeClr val="tx1"/>
                </a:solidFill>
              </a:rPr>
              <a:t>דערשייַנט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he-IL" dirty="0" smtClean="0">
                <a:solidFill>
                  <a:schemeClr val="tx1"/>
                </a:solidFill>
              </a:rPr>
              <a:t>  </a:t>
            </a:r>
            <a:r>
              <a:rPr lang="he-IL" dirty="0">
                <a:solidFill>
                  <a:schemeClr val="tx1"/>
                </a:solidFill>
              </a:rPr>
              <a:t>פֿון 1908-1939</a:t>
            </a:r>
          </a:p>
        </p:txBody>
      </p:sp>
    </p:spTree>
    <p:extLst>
      <p:ext uri="{BB962C8B-B14F-4D97-AF65-F5344CB8AC3E}">
        <p14:creationId xmlns:p14="http://schemas.microsoft.com/office/powerpoint/2010/main" val="236691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971600" y="260648"/>
            <a:ext cx="7632848" cy="4392488"/>
          </a:xfrm>
        </p:spPr>
        <p:txBody>
          <a:bodyPr>
            <a:normAutofit fontScale="55000" lnSpcReduction="20000"/>
          </a:bodyPr>
          <a:lstStyle/>
          <a:p>
            <a:endParaRPr lang="he-IL" dirty="0" smtClean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endParaRPr lang="he-IL" dirty="0" smtClean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endParaRPr lang="he-IL" dirty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endParaRPr lang="he-IL" dirty="0" smtClean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r>
              <a:rPr lang="he-IL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העורכים בעיתון:</a:t>
            </a:r>
          </a:p>
          <a:p>
            <a:endParaRPr lang="he-IL" dirty="0" smtClean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שמואל יעקב יצקן (1920-1908), </a:t>
            </a:r>
            <a: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</a:b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אברהם </a:t>
            </a:r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גולדברג((1933-1881), </a:t>
            </a: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אהרון </a:t>
            </a:r>
            <a:r>
              <a:rPr lang="he-IL" sz="2800" dirty="0" err="1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איינהורן</a:t>
            </a: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, חיים פינקלשטיין, יצחק גרינבוים</a:t>
            </a:r>
          </a:p>
          <a:p>
            <a:endParaRPr lang="he-IL" sz="2800" dirty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endParaRPr lang="he-IL" sz="2800" dirty="0" smtClean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r>
              <a:rPr lang="he-IL" sz="36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די </a:t>
            </a:r>
            <a:r>
              <a:rPr lang="he-IL" sz="3600" dirty="0" err="1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רעדאַקטאָרן</a:t>
            </a:r>
            <a:r>
              <a:rPr lang="he-IL" sz="36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 פֿון </a:t>
            </a:r>
            <a:r>
              <a:rPr lang="he-IL" sz="3600" dirty="0" err="1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דער</a:t>
            </a:r>
            <a:r>
              <a:rPr lang="he-IL" sz="36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 </a:t>
            </a:r>
            <a:r>
              <a:rPr lang="he-IL" sz="3600" dirty="0" err="1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צייַטונג</a:t>
            </a:r>
            <a:r>
              <a:rPr lang="he-IL" sz="36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 </a:t>
            </a:r>
            <a:r>
              <a:rPr lang="he-IL" sz="3600" dirty="0" err="1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זייַנען</a:t>
            </a:r>
            <a:r>
              <a:rPr lang="he-IL" sz="36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:</a:t>
            </a:r>
          </a:p>
          <a:p>
            <a:endParaRPr lang="he-IL" sz="2800" dirty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  <a:p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שמואל יעקב </a:t>
            </a: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יצקן (</a:t>
            </a:r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1908-1920), </a:t>
            </a:r>
            <a: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</a:b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אברהם </a:t>
            </a:r>
            <a:r>
              <a:rPr lang="he-IL" sz="2800" dirty="0" err="1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גאָלדבערג</a:t>
            </a:r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 (1881-1933), </a:t>
            </a:r>
            <a: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</a:b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אהרן </a:t>
            </a:r>
            <a:r>
              <a:rPr lang="he-IL" sz="2800" dirty="0" err="1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אונכיין</a:t>
            </a:r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</a:b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חיים </a:t>
            </a:r>
            <a:r>
              <a:rPr lang="he-IL" sz="2800" dirty="0" err="1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פינקעלשטיין</a:t>
            </a:r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/>
            </a:r>
            <a:br>
              <a:rPr lang="en-US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</a:br>
            <a:r>
              <a:rPr lang="he-IL" sz="2800" dirty="0" smtClean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יצחק </a:t>
            </a:r>
            <a:r>
              <a:rPr lang="he-IL" sz="2800" dirty="0">
                <a:solidFill>
                  <a:schemeClr val="tx1"/>
                </a:solidFill>
                <a:latin typeface="Guttman Stam1" panose="02010401010101010101" pitchFamily="2" charset="-79"/>
                <a:cs typeface="Guttman Stam1" panose="02010401010101010101" pitchFamily="2" charset="-79"/>
              </a:rPr>
              <a:t>גרינבוים</a:t>
            </a:r>
            <a:endParaRPr lang="he-IL" sz="2800" dirty="0" smtClean="0">
              <a:solidFill>
                <a:schemeClr val="tx1"/>
              </a:solidFill>
              <a:latin typeface="Guttman Stam1" panose="02010401010101010101" pitchFamily="2" charset="-79"/>
              <a:cs typeface="Guttman Stam1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8349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259632" y="1052736"/>
            <a:ext cx="6400800" cy="3888432"/>
          </a:xfrm>
        </p:spPr>
        <p:txBody>
          <a:bodyPr>
            <a:noAutofit/>
          </a:bodyPr>
          <a:lstStyle/>
          <a:p>
            <a:r>
              <a:rPr lang="he-IL" sz="2400" dirty="0">
                <a:solidFill>
                  <a:schemeClr val="tx1"/>
                </a:solidFill>
              </a:rPr>
              <a:t>מי הסופרים </a:t>
            </a:r>
            <a:r>
              <a:rPr lang="he-IL" sz="2400" dirty="0" smtClean="0">
                <a:solidFill>
                  <a:schemeClr val="tx1"/>
                </a:solidFill>
              </a:rPr>
              <a:t>שפרסמו בעיתון ?</a:t>
            </a:r>
            <a:endParaRPr lang="en-US" sz="2400" dirty="0">
              <a:solidFill>
                <a:schemeClr val="tx1"/>
              </a:solidFill>
            </a:endParaRPr>
          </a:p>
          <a:p>
            <a:r>
              <a:rPr lang="he-IL" sz="2000" dirty="0">
                <a:solidFill>
                  <a:schemeClr val="tx1"/>
                </a:solidFill>
              </a:rPr>
              <a:t>שמואל יעקב יצקן (1920-1908),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אברהם </a:t>
            </a:r>
            <a:r>
              <a:rPr lang="he-IL" sz="2000" dirty="0">
                <a:solidFill>
                  <a:schemeClr val="tx1"/>
                </a:solidFill>
              </a:rPr>
              <a:t>גולדברג, 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אהרון </a:t>
            </a:r>
            <a:r>
              <a:rPr lang="he-IL" sz="2000" dirty="0" err="1">
                <a:solidFill>
                  <a:schemeClr val="tx1"/>
                </a:solidFill>
              </a:rPr>
              <a:t>איינהורן</a:t>
            </a:r>
            <a:r>
              <a:rPr lang="he-IL" sz="2000" dirty="0">
                <a:solidFill>
                  <a:schemeClr val="tx1"/>
                </a:solidFill>
              </a:rPr>
              <a:t>,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חיים </a:t>
            </a:r>
            <a:r>
              <a:rPr lang="he-IL" sz="2000" dirty="0">
                <a:solidFill>
                  <a:schemeClr val="tx1"/>
                </a:solidFill>
              </a:rPr>
              <a:t>פינקלשטיין</a:t>
            </a:r>
            <a:r>
              <a:rPr lang="he-IL" sz="2000" dirty="0" smtClean="0">
                <a:solidFill>
                  <a:schemeClr val="tx1"/>
                </a:solidFill>
              </a:rPr>
              <a:t>,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 </a:t>
            </a:r>
            <a:r>
              <a:rPr lang="he-IL" sz="2000" dirty="0">
                <a:solidFill>
                  <a:schemeClr val="tx1"/>
                </a:solidFill>
              </a:rPr>
              <a:t>יצחק גרינבוים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r>
              <a:rPr lang="he-IL" sz="2000" dirty="0" err="1" smtClean="0">
                <a:solidFill>
                  <a:schemeClr val="tx1"/>
                </a:solidFill>
              </a:rPr>
              <a:t>ווער</a:t>
            </a:r>
            <a:r>
              <a:rPr lang="he-IL" sz="2000" dirty="0" smtClean="0">
                <a:solidFill>
                  <a:schemeClr val="tx1"/>
                </a:solidFill>
              </a:rPr>
              <a:t> </a:t>
            </a:r>
            <a:r>
              <a:rPr lang="he-IL" sz="2000" dirty="0" err="1" smtClean="0">
                <a:solidFill>
                  <a:schemeClr val="tx1"/>
                </a:solidFill>
              </a:rPr>
              <a:t>זייַנען</a:t>
            </a:r>
            <a:r>
              <a:rPr lang="he-IL" sz="2000" dirty="0" smtClean="0">
                <a:solidFill>
                  <a:schemeClr val="tx1"/>
                </a:solidFill>
              </a:rPr>
              <a:t> די </a:t>
            </a:r>
            <a:r>
              <a:rPr lang="he-IL" sz="2000" dirty="0" err="1" smtClean="0">
                <a:solidFill>
                  <a:schemeClr val="tx1"/>
                </a:solidFill>
              </a:rPr>
              <a:t>שרייַבּערס</a:t>
            </a:r>
            <a:r>
              <a:rPr lang="he-IL" sz="2000" dirty="0" smtClean="0">
                <a:solidFill>
                  <a:schemeClr val="tx1"/>
                </a:solidFill>
              </a:rPr>
              <a:t> </a:t>
            </a:r>
            <a:r>
              <a:rPr lang="he-IL" sz="2000" dirty="0" err="1" smtClean="0">
                <a:solidFill>
                  <a:schemeClr val="tx1"/>
                </a:solidFill>
              </a:rPr>
              <a:t>וואָס</a:t>
            </a:r>
            <a:r>
              <a:rPr lang="he-IL" sz="2000" dirty="0" smtClean="0">
                <a:solidFill>
                  <a:schemeClr val="tx1"/>
                </a:solidFill>
              </a:rPr>
              <a:t> האָבּן </a:t>
            </a:r>
            <a:r>
              <a:rPr lang="he-IL" sz="2000" dirty="0" err="1" smtClean="0">
                <a:solidFill>
                  <a:schemeClr val="tx1"/>
                </a:solidFill>
              </a:rPr>
              <a:t>פּובּליצירט</a:t>
            </a:r>
            <a:r>
              <a:rPr lang="he-IL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?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די </a:t>
            </a:r>
            <a:r>
              <a:rPr lang="he-IL" sz="2000" dirty="0" err="1" smtClean="0">
                <a:solidFill>
                  <a:schemeClr val="tx1"/>
                </a:solidFill>
              </a:rPr>
              <a:t>שרייַבּערס</a:t>
            </a:r>
            <a:r>
              <a:rPr lang="he-IL" sz="2000" dirty="0">
                <a:solidFill>
                  <a:schemeClr val="tx1"/>
                </a:solidFill>
              </a:rPr>
              <a:t> </a:t>
            </a:r>
            <a:r>
              <a:rPr lang="he-IL" sz="2000" dirty="0" err="1">
                <a:solidFill>
                  <a:schemeClr val="tx1"/>
                </a:solidFill>
              </a:rPr>
              <a:t>וואָס</a:t>
            </a:r>
            <a:r>
              <a:rPr lang="he-IL" sz="2000" dirty="0">
                <a:solidFill>
                  <a:schemeClr val="tx1"/>
                </a:solidFill>
              </a:rPr>
              <a:t> האָבּן </a:t>
            </a:r>
            <a:r>
              <a:rPr lang="he-IL" sz="2000" dirty="0" err="1">
                <a:solidFill>
                  <a:schemeClr val="tx1"/>
                </a:solidFill>
              </a:rPr>
              <a:t>פּובּליצירט</a:t>
            </a:r>
            <a:r>
              <a:rPr lang="he-IL" sz="2000" dirty="0">
                <a:solidFill>
                  <a:schemeClr val="tx1"/>
                </a:solidFill>
              </a:rPr>
              <a:t> </a:t>
            </a:r>
            <a:r>
              <a:rPr lang="he-IL" sz="2000" dirty="0" err="1" smtClean="0">
                <a:solidFill>
                  <a:schemeClr val="tx1"/>
                </a:solidFill>
              </a:rPr>
              <a:t>זייַנען</a:t>
            </a:r>
            <a:r>
              <a:rPr lang="he-IL" sz="2000" dirty="0" smtClean="0">
                <a:solidFill>
                  <a:schemeClr val="tx1"/>
                </a:solidFill>
              </a:rPr>
              <a:t> </a:t>
            </a:r>
            <a:r>
              <a:rPr lang="he-IL" sz="2000" dirty="0" err="1" smtClean="0">
                <a:solidFill>
                  <a:schemeClr val="tx1"/>
                </a:solidFill>
              </a:rPr>
              <a:t>געווען</a:t>
            </a:r>
            <a:r>
              <a:rPr lang="he-IL" sz="2000" dirty="0" smtClean="0">
                <a:solidFill>
                  <a:schemeClr val="tx1"/>
                </a:solidFill>
              </a:rPr>
              <a:t>:</a:t>
            </a:r>
            <a:endParaRPr lang="he-IL" sz="2000" dirty="0">
              <a:solidFill>
                <a:schemeClr val="tx1"/>
              </a:solidFill>
            </a:endParaRPr>
          </a:p>
          <a:p>
            <a:r>
              <a:rPr lang="he-IL" sz="2000" dirty="0">
                <a:solidFill>
                  <a:schemeClr val="tx1"/>
                </a:solidFill>
              </a:rPr>
              <a:t>שמואל יעקב </a:t>
            </a:r>
            <a:r>
              <a:rPr lang="he-IL" sz="2000" dirty="0" err="1">
                <a:solidFill>
                  <a:schemeClr val="tx1"/>
                </a:solidFill>
              </a:rPr>
              <a:t>יצקאן</a:t>
            </a:r>
            <a:r>
              <a:rPr lang="he-IL" sz="2000" dirty="0">
                <a:solidFill>
                  <a:schemeClr val="tx1"/>
                </a:solidFill>
              </a:rPr>
              <a:t> (1908-1920),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אברהם </a:t>
            </a:r>
            <a:r>
              <a:rPr lang="he-IL" sz="2000" dirty="0" err="1">
                <a:solidFill>
                  <a:schemeClr val="tx1"/>
                </a:solidFill>
              </a:rPr>
              <a:t>גאָלדבערג</a:t>
            </a:r>
            <a:r>
              <a:rPr lang="he-IL" sz="2000" dirty="0">
                <a:solidFill>
                  <a:schemeClr val="tx1"/>
                </a:solidFill>
              </a:rPr>
              <a:t>,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אהרן </a:t>
            </a:r>
            <a:r>
              <a:rPr lang="he-IL" sz="2000" dirty="0" err="1" smtClean="0">
                <a:solidFill>
                  <a:schemeClr val="tx1"/>
                </a:solidFill>
              </a:rPr>
              <a:t>איינהורן</a:t>
            </a:r>
            <a:r>
              <a:rPr lang="he-IL" sz="2000" dirty="0" smtClean="0">
                <a:solidFill>
                  <a:schemeClr val="tx1"/>
                </a:solidFill>
              </a:rPr>
              <a:t>,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 </a:t>
            </a:r>
            <a:r>
              <a:rPr lang="he-IL" sz="2000" dirty="0">
                <a:solidFill>
                  <a:schemeClr val="tx1"/>
                </a:solidFill>
              </a:rPr>
              <a:t>חיים </a:t>
            </a:r>
            <a:r>
              <a:rPr lang="he-IL" sz="2000" dirty="0" err="1">
                <a:solidFill>
                  <a:schemeClr val="tx1"/>
                </a:solidFill>
              </a:rPr>
              <a:t>פינקעלשטיין</a:t>
            </a:r>
            <a:r>
              <a:rPr lang="he-IL" sz="2000" dirty="0">
                <a:solidFill>
                  <a:schemeClr val="tx1"/>
                </a:solidFill>
              </a:rPr>
              <a:t>,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he-IL" sz="2000" dirty="0" smtClean="0">
                <a:solidFill>
                  <a:schemeClr val="tx1"/>
                </a:solidFill>
              </a:rPr>
              <a:t>יצחק </a:t>
            </a:r>
            <a:r>
              <a:rPr lang="he-IL" sz="2000" dirty="0" err="1">
                <a:solidFill>
                  <a:schemeClr val="tx1"/>
                </a:solidFill>
              </a:rPr>
              <a:t>גרינפין</a:t>
            </a:r>
            <a:endParaRPr lang="he-IL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1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259632" y="764704"/>
            <a:ext cx="6400800" cy="4104456"/>
          </a:xfrm>
        </p:spPr>
        <p:txBody>
          <a:bodyPr>
            <a:normAutofit/>
          </a:bodyPr>
          <a:lstStyle/>
          <a:p>
            <a:endParaRPr lang="he-IL" dirty="0" smtClean="0">
              <a:solidFill>
                <a:schemeClr val="tx1"/>
              </a:solidFill>
            </a:endParaRPr>
          </a:p>
          <a:p>
            <a:r>
              <a:rPr lang="he-IL" dirty="0" smtClean="0">
                <a:solidFill>
                  <a:schemeClr val="tx1"/>
                </a:solidFill>
              </a:rPr>
              <a:t>מה היה מחירו של עיתון</a:t>
            </a:r>
          </a:p>
          <a:p>
            <a:r>
              <a:rPr lang="he-IL" sz="2600" dirty="0" smtClean="0">
                <a:solidFill>
                  <a:schemeClr val="tx1"/>
                </a:solidFill>
              </a:rPr>
              <a:t>מחיר </a:t>
            </a:r>
            <a:r>
              <a:rPr lang="he-IL" sz="2600" dirty="0">
                <a:solidFill>
                  <a:schemeClr val="tx1"/>
                </a:solidFill>
              </a:rPr>
              <a:t>העיתון היה 20 </a:t>
            </a:r>
            <a:r>
              <a:rPr lang="he-IL" sz="2600" dirty="0" err="1" smtClean="0">
                <a:solidFill>
                  <a:schemeClr val="tx1"/>
                </a:solidFill>
              </a:rPr>
              <a:t>גראָשען</a:t>
            </a:r>
            <a:endParaRPr lang="en-US" sz="2600" dirty="0">
              <a:solidFill>
                <a:schemeClr val="tx1"/>
              </a:solidFill>
            </a:endParaRPr>
          </a:p>
          <a:p>
            <a:endParaRPr lang="he-IL" dirty="0" smtClean="0"/>
          </a:p>
          <a:p>
            <a:endParaRPr lang="he-IL" dirty="0"/>
          </a:p>
          <a:p>
            <a:r>
              <a:rPr lang="he-IL" dirty="0" err="1" smtClean="0">
                <a:solidFill>
                  <a:schemeClr val="tx1"/>
                </a:solidFill>
              </a:rPr>
              <a:t>וויפֿל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dirty="0" smtClean="0">
                <a:solidFill>
                  <a:schemeClr val="tx1"/>
                </a:solidFill>
              </a:rPr>
              <a:t>האָט </a:t>
            </a:r>
            <a:r>
              <a:rPr lang="he-IL" dirty="0" err="1" smtClean="0">
                <a:solidFill>
                  <a:schemeClr val="tx1"/>
                </a:solidFill>
              </a:rPr>
              <a:t>געקאָסט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dirty="0" smtClean="0">
                <a:solidFill>
                  <a:schemeClr val="tx1"/>
                </a:solidFill>
              </a:rPr>
              <a:t>אַ </a:t>
            </a:r>
            <a:r>
              <a:rPr lang="he-IL" dirty="0" err="1" smtClean="0">
                <a:solidFill>
                  <a:schemeClr val="tx1"/>
                </a:solidFill>
              </a:rPr>
              <a:t>צייַטונג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he-IL" sz="2600" dirty="0" err="1">
                <a:solidFill>
                  <a:schemeClr val="tx1"/>
                </a:solidFill>
              </a:rPr>
              <a:t>דער</a:t>
            </a:r>
            <a:r>
              <a:rPr lang="he-IL" sz="2600" dirty="0">
                <a:solidFill>
                  <a:schemeClr val="tx1"/>
                </a:solidFill>
              </a:rPr>
              <a:t> </a:t>
            </a:r>
            <a:r>
              <a:rPr lang="he-IL" sz="2600" dirty="0" err="1">
                <a:solidFill>
                  <a:schemeClr val="tx1"/>
                </a:solidFill>
              </a:rPr>
              <a:t>פּרייַז</a:t>
            </a:r>
            <a:r>
              <a:rPr lang="he-IL" sz="2600" dirty="0">
                <a:solidFill>
                  <a:schemeClr val="tx1"/>
                </a:solidFill>
              </a:rPr>
              <a:t> </a:t>
            </a:r>
            <a:r>
              <a:rPr lang="he-IL" sz="2600" dirty="0" err="1">
                <a:solidFill>
                  <a:schemeClr val="tx1"/>
                </a:solidFill>
              </a:rPr>
              <a:t>איז</a:t>
            </a:r>
            <a:r>
              <a:rPr lang="he-IL" sz="2600" dirty="0">
                <a:solidFill>
                  <a:schemeClr val="tx1"/>
                </a:solidFill>
              </a:rPr>
              <a:t> </a:t>
            </a:r>
            <a:r>
              <a:rPr lang="he-IL" sz="2600" dirty="0" err="1">
                <a:solidFill>
                  <a:schemeClr val="tx1"/>
                </a:solidFill>
              </a:rPr>
              <a:t>געווען</a:t>
            </a:r>
            <a:r>
              <a:rPr lang="he-IL" sz="2600" dirty="0">
                <a:solidFill>
                  <a:schemeClr val="tx1"/>
                </a:solidFill>
              </a:rPr>
              <a:t> 20 </a:t>
            </a:r>
            <a:r>
              <a:rPr lang="he-IL" sz="2600" dirty="0" err="1">
                <a:solidFill>
                  <a:schemeClr val="tx1"/>
                </a:solidFill>
              </a:rPr>
              <a:t>גראָשען</a:t>
            </a:r>
            <a:endParaRPr lang="en-US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1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sz="1600" dirty="0" err="1"/>
              <a:t>הַיְינְט</a:t>
            </a:r>
            <a:r>
              <a:rPr lang="he-IL" sz="1600" dirty="0"/>
              <a:t> (בכתיב </a:t>
            </a:r>
            <a:r>
              <a:rPr lang="he-IL" sz="1600" dirty="0" err="1"/>
              <a:t>יידי</a:t>
            </a:r>
            <a:r>
              <a:rPr lang="he-IL" sz="1600" dirty="0"/>
              <a:t>: </a:t>
            </a:r>
            <a:r>
              <a:rPr lang="he-IL" sz="1600" dirty="0" err="1"/>
              <a:t>הײַנט</a:t>
            </a:r>
            <a:r>
              <a:rPr lang="he-IL" sz="1600" dirty="0" smtClean="0"/>
              <a:t>; יידיש: </a:t>
            </a:r>
            <a:r>
              <a:rPr lang="he-IL" sz="1600" dirty="0"/>
              <a:t>"היום") </a:t>
            </a:r>
            <a:r>
              <a:rPr lang="he-IL" sz="1600" dirty="0" smtClean="0"/>
              <a:t>היה עיתון יומי ביידיש שיצא </a:t>
            </a:r>
            <a:r>
              <a:rPr lang="he-IL" sz="1600" dirty="0"/>
              <a:t>לאור </a:t>
            </a:r>
            <a:r>
              <a:rPr lang="he-IL" sz="1600" dirty="0" smtClean="0"/>
              <a:t>בוורשה</a:t>
            </a:r>
            <a:r>
              <a:rPr lang="he-IL" sz="1600" dirty="0"/>
              <a:t> בין </a:t>
            </a:r>
            <a:r>
              <a:rPr lang="he-IL" sz="1600" dirty="0" smtClean="0"/>
              <a:t>השנים</a:t>
            </a:r>
          </a:p>
          <a:p>
            <a:pPr marL="0" indent="0">
              <a:buNone/>
            </a:pPr>
            <a:r>
              <a:rPr lang="he-IL" sz="1600" dirty="0"/>
              <a:t> </a:t>
            </a:r>
            <a:r>
              <a:rPr lang="he-IL" sz="1600" dirty="0" smtClean="0"/>
              <a:t>1906-1936.</a:t>
            </a:r>
            <a:endParaRPr lang="he-IL" sz="1600" dirty="0"/>
          </a:p>
          <a:p>
            <a:pPr marL="0" indent="0">
              <a:buNone/>
            </a:pPr>
            <a:r>
              <a:rPr lang="he-IL" sz="1600" dirty="0"/>
              <a:t>העיתון נוסד </a:t>
            </a:r>
            <a:r>
              <a:rPr lang="he-IL" sz="1600" dirty="0" smtClean="0"/>
              <a:t>בשנת 1906, </a:t>
            </a:r>
            <a:r>
              <a:rPr lang="he-IL" sz="1600" dirty="0"/>
              <a:t>תחת השם "</a:t>
            </a:r>
            <a:r>
              <a:rPr lang="he-IL" sz="1600" dirty="0" err="1"/>
              <a:t>יידישעס</a:t>
            </a:r>
            <a:r>
              <a:rPr lang="he-IL" sz="1600" dirty="0"/>
              <a:t> </a:t>
            </a:r>
            <a:r>
              <a:rPr lang="he-IL" sz="1600" dirty="0" err="1"/>
              <a:t>טאַגעסבלאַט</a:t>
            </a:r>
            <a:r>
              <a:rPr lang="he-IL" sz="1600" dirty="0"/>
              <a:t>" </a:t>
            </a:r>
            <a:r>
              <a:rPr lang="he-IL" sz="1600" dirty="0" smtClean="0"/>
              <a:t>(</a:t>
            </a:r>
            <a:r>
              <a:rPr lang="he-IL" sz="1600" dirty="0" err="1" smtClean="0"/>
              <a:t>ביידיש"הדף</a:t>
            </a:r>
            <a:r>
              <a:rPr lang="he-IL" sz="1600" dirty="0" smtClean="0"/>
              <a:t> </a:t>
            </a:r>
            <a:r>
              <a:rPr lang="he-IL" sz="1600" dirty="0"/>
              <a:t>היומי </a:t>
            </a:r>
            <a:r>
              <a:rPr lang="he-IL" sz="1600" dirty="0" err="1"/>
              <a:t>היידישאי</a:t>
            </a:r>
            <a:r>
              <a:rPr lang="he-IL" sz="1600" dirty="0"/>
              <a:t>"), על ידי </a:t>
            </a:r>
            <a:r>
              <a:rPr lang="he-IL" sz="1600" dirty="0" smtClean="0">
                <a:hlinkClick r:id="rId2" tooltip="שמואל יעקב יצקן"/>
              </a:rPr>
              <a:t>שמואל </a:t>
            </a:r>
            <a:r>
              <a:rPr lang="he-IL" sz="1600" dirty="0">
                <a:hlinkClick r:id="rId2" tooltip="שמואל יעקב יצקן"/>
              </a:rPr>
              <a:t>יעקב </a:t>
            </a:r>
            <a:r>
              <a:rPr lang="he-IL" sz="1600" dirty="0" err="1">
                <a:hlinkClick r:id="rId2" tooltip="שמואל יעקב יצקן"/>
              </a:rPr>
              <a:t>יצקאן</a:t>
            </a:r>
            <a:r>
              <a:rPr lang="he-IL" sz="1600" dirty="0"/>
              <a:t>, לשעבר כותב ב</a:t>
            </a:r>
            <a:r>
              <a:rPr lang="he-IL" sz="1600" dirty="0">
                <a:hlinkClick r:id="rId3" tooltip="עיתונות עברית"/>
              </a:rPr>
              <a:t>עיתון העברי</a:t>
            </a:r>
            <a:r>
              <a:rPr lang="he-IL" sz="1600" dirty="0"/>
              <a:t> "</a:t>
            </a:r>
            <a:r>
              <a:rPr lang="he-IL" sz="1600" dirty="0">
                <a:hlinkClick r:id="rId4" tooltip="הצפירה"/>
              </a:rPr>
              <a:t>הצפירה</a:t>
            </a:r>
            <a:r>
              <a:rPr lang="he-IL" sz="1600" dirty="0"/>
              <a:t>".</a:t>
            </a:r>
          </a:p>
          <a:p>
            <a:pPr marL="0" indent="0">
              <a:buNone/>
            </a:pPr>
            <a:r>
              <a:rPr lang="he-IL" sz="1600" dirty="0" smtClean="0"/>
              <a:t>ב-1908</a:t>
            </a:r>
            <a:r>
              <a:rPr lang="he-IL" sz="1600" dirty="0"/>
              <a:t> שונה שם העיתון </a:t>
            </a:r>
            <a:r>
              <a:rPr lang="he-IL" sz="1600" dirty="0" err="1"/>
              <a:t>ל"היינט</a:t>
            </a:r>
            <a:r>
              <a:rPr lang="he-IL" sz="1600" dirty="0"/>
              <a:t>", ועד מהרה מיצב את עצמו כעיתון היידיש הגדול ב</a:t>
            </a:r>
            <a:r>
              <a:rPr lang="he-IL" sz="1600" dirty="0">
                <a:hlinkClick r:id="rId5" tooltip="פולין הקונגרסאית"/>
              </a:rPr>
              <a:t>פולין </a:t>
            </a:r>
            <a:r>
              <a:rPr lang="he-IL" sz="1600" dirty="0" err="1">
                <a:hlinkClick r:id="rId5" tooltip="פולין הקונגרסאית"/>
              </a:rPr>
              <a:t>הקונגרסאית</a:t>
            </a:r>
            <a:r>
              <a:rPr lang="he-IL" sz="1600" dirty="0"/>
              <a:t>. העיתון פרסם סיפורים בהמשכים, וקבע שיא בתפוצת עיתון ביידיש. עד שנת </a:t>
            </a:r>
            <a:r>
              <a:rPr lang="he-IL" sz="1600" dirty="0" smtClean="0"/>
              <a:t>1913</a:t>
            </a:r>
            <a:r>
              <a:rPr lang="he-IL" sz="1600" dirty="0"/>
              <a:t> הגיע העיתון להיקף של 150,000 גיליונות. מתחרהו העיקרי היה היומון </a:t>
            </a:r>
            <a:r>
              <a:rPr lang="he-IL" sz="1600" dirty="0" err="1"/>
              <a:t>הוורשאי</a:t>
            </a:r>
            <a:r>
              <a:rPr lang="he-IL" sz="1600" dirty="0"/>
              <a:t> </a:t>
            </a:r>
            <a:r>
              <a:rPr lang="he-IL" sz="1600" dirty="0" err="1"/>
              <a:t>היידי</a:t>
            </a:r>
            <a:r>
              <a:rPr lang="he-IL" sz="1600" dirty="0"/>
              <a:t> "</a:t>
            </a:r>
            <a:r>
              <a:rPr lang="he-IL" sz="1600" dirty="0" err="1">
                <a:hlinkClick r:id="rId6" tooltip="דער מאמענט"/>
              </a:rPr>
              <a:t>דער</a:t>
            </a:r>
            <a:r>
              <a:rPr lang="he-IL" sz="1600" dirty="0">
                <a:hlinkClick r:id="rId6" tooltip="דער מאמענט"/>
              </a:rPr>
              <a:t> </a:t>
            </a:r>
            <a:r>
              <a:rPr lang="he-IL" sz="1600" dirty="0" err="1">
                <a:hlinkClick r:id="rId6" tooltip="דער מאמענט"/>
              </a:rPr>
              <a:t>מאָמענט</a:t>
            </a:r>
            <a:r>
              <a:rPr lang="he-IL" sz="1600" dirty="0"/>
              <a:t>", שנוסד </a:t>
            </a:r>
            <a:r>
              <a:rPr lang="he-IL" sz="1600" dirty="0" smtClean="0"/>
              <a:t>ב-1910.</a:t>
            </a:r>
            <a:endParaRPr lang="he-IL" sz="1600" dirty="0"/>
          </a:p>
          <a:p>
            <a:pPr marL="0" indent="0">
              <a:buNone/>
            </a:pPr>
            <a:r>
              <a:rPr lang="he-IL" sz="1600" dirty="0"/>
              <a:t>עד </a:t>
            </a:r>
            <a:r>
              <a:rPr lang="he-IL" sz="1600" dirty="0" smtClean="0"/>
              <a:t>1932</a:t>
            </a:r>
            <a:r>
              <a:rPr lang="he-IL" sz="1600" dirty="0"/>
              <a:t> פעל "</a:t>
            </a:r>
            <a:r>
              <a:rPr lang="he-IL" sz="1600" dirty="0" err="1"/>
              <a:t>היינט</a:t>
            </a:r>
            <a:r>
              <a:rPr lang="he-IL" sz="1600" dirty="0"/>
              <a:t>" כחברה פרטית. באותה שנה הקימו עובדי העיתון </a:t>
            </a:r>
            <a:r>
              <a:rPr lang="he-IL" sz="1600" dirty="0" err="1" smtClean="0"/>
              <a:t>קופראטיב</a:t>
            </a:r>
            <a:r>
              <a:rPr lang="he-IL" sz="1600" dirty="0"/>
              <a:t> בשם </a:t>
            </a:r>
            <a:r>
              <a:rPr lang="he-IL" sz="1600" dirty="0" smtClean="0"/>
              <a:t>"אלט-נוי", </a:t>
            </a:r>
            <a:r>
              <a:rPr lang="he-IL" sz="1600" dirty="0"/>
              <a:t>אשר הוציא את העיתון. בשנת </a:t>
            </a:r>
            <a:r>
              <a:rPr lang="he-IL" sz="1600" dirty="0" smtClean="0"/>
              <a:t>1932</a:t>
            </a:r>
            <a:r>
              <a:rPr lang="he-IL" sz="1600" dirty="0"/>
              <a:t> מונה </a:t>
            </a:r>
            <a:r>
              <a:rPr lang="he-IL" sz="1600" dirty="0" smtClean="0"/>
              <a:t>אלפרד </a:t>
            </a:r>
            <a:r>
              <a:rPr lang="he-IL" sz="1600" dirty="0" err="1" smtClean="0"/>
              <a:t>קיטנר</a:t>
            </a:r>
            <a:r>
              <a:rPr lang="he-IL" sz="1600" dirty="0" smtClean="0"/>
              <a:t> </a:t>
            </a:r>
            <a:r>
              <a:rPr lang="he-IL" sz="1600" dirty="0"/>
              <a:t> לעורך העיתון.</a:t>
            </a:r>
          </a:p>
          <a:p>
            <a:pPr marL="0" indent="0">
              <a:buNone/>
            </a:pPr>
            <a:r>
              <a:rPr lang="he-IL" sz="1600" dirty="0"/>
              <a:t>באוקטובר </a:t>
            </a:r>
            <a:r>
              <a:rPr lang="he-IL" sz="1600" dirty="0" smtClean="0"/>
              <a:t>1938פרסמו </a:t>
            </a:r>
            <a:r>
              <a:rPr lang="he-IL" sz="1600" dirty="0"/>
              <a:t>שלטונות </a:t>
            </a:r>
            <a:r>
              <a:rPr lang="he-IL" sz="1600" dirty="0" smtClean="0"/>
              <a:t>המנדט-הבריטי</a:t>
            </a:r>
            <a:r>
              <a:rPr lang="he-IL" sz="1600" dirty="0"/>
              <a:t> </a:t>
            </a:r>
            <a:r>
              <a:rPr lang="he-IL" sz="1600" dirty="0" smtClean="0"/>
              <a:t>ארץ-ישראל </a:t>
            </a:r>
            <a:r>
              <a:rPr lang="he-IL" sz="1600" dirty="0"/>
              <a:t> איסור על הפצת העיתון בתחומי ארץ ישראל למשך 3 </a:t>
            </a:r>
            <a:r>
              <a:rPr lang="he-IL" sz="1600" dirty="0" smtClean="0"/>
              <a:t>חודשים.</a:t>
            </a:r>
            <a:endParaRPr lang="he-IL" sz="1600" dirty="0"/>
          </a:p>
          <a:p>
            <a:pPr marL="0" indent="0">
              <a:buNone/>
            </a:pPr>
            <a:r>
              <a:rPr lang="he-IL" sz="1600" dirty="0"/>
              <a:t>עם פרוץ </a:t>
            </a:r>
            <a:r>
              <a:rPr lang="he-IL" sz="1600" dirty="0" err="1" smtClean="0"/>
              <a:t>מלחנת</a:t>
            </a:r>
            <a:r>
              <a:rPr lang="he-IL" sz="1600" dirty="0" smtClean="0"/>
              <a:t> העולם השנייה</a:t>
            </a:r>
            <a:r>
              <a:rPr lang="he-IL" sz="1600" dirty="0"/>
              <a:t> נסגר העיתון. המהדורה האחרונה של העיתון הודפסה </a:t>
            </a:r>
            <a:r>
              <a:rPr lang="he-IL" sz="1600" dirty="0" smtClean="0"/>
              <a:t>ב-22 בספטמבר 1939, </a:t>
            </a:r>
            <a:r>
              <a:rPr lang="he-IL" sz="1600" dirty="0"/>
              <a:t>וכללה פרק מספר </a:t>
            </a:r>
            <a:r>
              <a:rPr lang="he-IL" sz="1600" dirty="0" smtClean="0"/>
              <a:t>"תהילים"</a:t>
            </a:r>
            <a:r>
              <a:rPr lang="he-IL" sz="1600" dirty="0"/>
              <a:t> בתרגום ליידיש</a:t>
            </a: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4845956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93</Words>
  <Application>Microsoft Office PowerPoint</Application>
  <PresentationFormat>‫הצגה על המסך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היינט</dc:title>
  <dc:creator>user</dc:creator>
  <cp:lastModifiedBy>admin</cp:lastModifiedBy>
  <cp:revision>11</cp:revision>
  <dcterms:created xsi:type="dcterms:W3CDTF">2018-11-17T06:39:32Z</dcterms:created>
  <dcterms:modified xsi:type="dcterms:W3CDTF">2019-04-29T14:27:50Z</dcterms:modified>
</cp:coreProperties>
</file>