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323" r:id="rId3"/>
    <p:sldId id="325" r:id="rId4"/>
    <p:sldId id="257" r:id="rId5"/>
    <p:sldId id="258" r:id="rId6"/>
    <p:sldId id="259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324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4" r:id="rId46"/>
    <p:sldId id="312" r:id="rId47"/>
    <p:sldId id="314" r:id="rId48"/>
    <p:sldId id="315" r:id="rId49"/>
    <p:sldId id="316" r:id="rId50"/>
    <p:sldId id="317" r:id="rId51"/>
    <p:sldId id="318" r:id="rId52"/>
    <p:sldId id="319" r:id="rId53"/>
    <p:sldId id="320" r:id="rId54"/>
    <p:sldId id="321" r:id="rId55"/>
    <p:sldId id="322" r:id="rId56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2139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13737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2184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6558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77112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4525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7631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4130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48713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6827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1951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9193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135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96462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426695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629091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185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A26CEF6-AE0F-481F-9078-02B5F3223356}" type="datetimeFigureOut">
              <a:rPr lang="he-IL" smtClean="0"/>
              <a:t>י"ט/שבט/תשע"ז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AA09D99-8C19-49BC-B419-82567F4972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51459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809574" y="-673444"/>
            <a:ext cx="8001000" cy="2971801"/>
          </a:xfrm>
        </p:spPr>
        <p:txBody>
          <a:bodyPr/>
          <a:lstStyle/>
          <a:p>
            <a:pPr algn="ctr"/>
            <a:r>
              <a:rPr lang="he-IL" dirty="0" smtClean="0"/>
              <a:t>די מלבושים</a:t>
            </a:r>
            <a:br>
              <a:rPr lang="he-IL" dirty="0" smtClean="0"/>
            </a:br>
            <a:r>
              <a:rPr lang="he-IL" dirty="0" smtClean="0"/>
              <a:t>בגדים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1028" name="Picture 4" descr="תוצאת תמונה עבור בגד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147" y="2739474"/>
            <a:ext cx="4950361" cy="257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331" y="271784"/>
            <a:ext cx="4327718" cy="2783987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015" y="3055771"/>
            <a:ext cx="5438132" cy="371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71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84212" y="685800"/>
            <a:ext cx="11787874" cy="3615267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he-IL" sz="3600" b="1" dirty="0" err="1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צוגעגיירט</a:t>
            </a:r>
            <a:r>
              <a:rPr lang="he-IL" sz="36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 פֿון :</a:t>
            </a:r>
            <a:endParaRPr lang="en-US" sz="3600" b="1" dirty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ct val="150000"/>
              </a:lnSpc>
            </a:pPr>
            <a:r>
              <a:rPr lang="he-IL" sz="36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בן יוצר</a:t>
            </a:r>
            <a:r>
              <a:rPr lang="en-US" sz="36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36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6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תשע"ז 2017</a:t>
            </a:r>
            <a:endParaRPr lang="he-IL" sz="3600" b="1" dirty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endParaRPr lang="he-IL" dirty="0"/>
          </a:p>
        </p:txBody>
      </p:sp>
      <p:pic>
        <p:nvPicPr>
          <p:cNvPr id="4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39" y="4569379"/>
            <a:ext cx="482453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מלבן 4"/>
          <p:cNvSpPr/>
          <p:nvPr/>
        </p:nvSpPr>
        <p:spPr>
          <a:xfrm>
            <a:off x="2843808" y="3805516"/>
            <a:ext cx="61135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בתמיכת הרשות הלאומית לתרבות היידיש</a:t>
            </a:r>
          </a:p>
        </p:txBody>
      </p:sp>
    </p:spTree>
    <p:extLst>
      <p:ext uri="{BB962C8B-B14F-4D97-AF65-F5344CB8AC3E}">
        <p14:creationId xmlns:p14="http://schemas.microsoft.com/office/powerpoint/2010/main" val="241281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8000">
        <p15:prstTrans prst="wind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07282" y="4301067"/>
            <a:ext cx="8534400" cy="1507067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29704" y="109151"/>
            <a:ext cx="7808999" cy="3243649"/>
          </a:xfrm>
        </p:spPr>
        <p:txBody>
          <a:bodyPr>
            <a:normAutofit/>
          </a:bodyPr>
          <a:lstStyle/>
          <a:p>
            <a:r>
              <a:rPr lang="he-IL" sz="32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יש להשתמש באוזניות </a:t>
            </a:r>
            <a:r>
              <a:rPr lang="en-US" sz="32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32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2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מען </a:t>
            </a:r>
            <a:r>
              <a:rPr lang="he-IL" sz="3200" kern="0" dirty="0" err="1" smtClean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דאַרף</a:t>
            </a:r>
            <a:r>
              <a:rPr lang="he-IL" sz="3200" kern="0" dirty="0" smtClean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kern="0" dirty="0" err="1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נוצן</a:t>
            </a:r>
            <a:r>
              <a:rPr lang="he-IL" sz="32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3200" kern="0" dirty="0" err="1" smtClean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הער-טרייַבלעך</a:t>
            </a:r>
            <a:endParaRPr lang="he-IL" sz="3200" kern="0" dirty="0" smtClean="0">
              <a:solidFill>
                <a:sysClr val="windowText" lastClr="00000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32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נא ללחוץ על הוראת שמע</a:t>
            </a:r>
          </a:p>
        </p:txBody>
      </p:sp>
      <p:pic>
        <p:nvPicPr>
          <p:cNvPr id="4" name="Picture 2" descr="http://img.zap.co.il/pics/new/167201211950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878" y="3030594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95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169476"/>
              </p:ext>
            </p:extLst>
          </p:nvPr>
        </p:nvGraphicFramePr>
        <p:xfrm>
          <a:off x="2852923" y="222423"/>
          <a:ext cx="7213714" cy="12069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791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67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1214"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בְּגָדִים </a:t>
                      </a:r>
                      <a:r>
                        <a:rPr lang="he-IL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) </a:t>
                      </a:r>
                      <a:endParaRPr lang="he-IL" sz="1100" b="0" i="0" u="none" strike="noStrike" dirty="0" smtClean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  <a:p>
                      <a:pPr algn="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בגדים-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תחתוניים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אונטער-קלייד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אונטער-קליידער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 descr="תוצאת תמונה עבור בגדים תחתונ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133" y="1698465"/>
            <a:ext cx="4921618" cy="297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תוצאת תמונה עבור תחתונים לגב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422" y="1552402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058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8000">
        <p15:prstTrans prst="prestig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8856531"/>
              </p:ext>
            </p:extLst>
          </p:nvPr>
        </p:nvGraphicFramePr>
        <p:xfrm>
          <a:off x="2747892" y="458144"/>
          <a:ext cx="7213714" cy="12069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791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67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1214"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בְּגָדִים ) </a:t>
                      </a:r>
                      <a:endParaRPr kumimoji="0" lang="he-IL" sz="2400" b="0" i="0" kern="1200" dirty="0" smtClean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algn="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בגדים-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תחתוניים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אונטער-ראָק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endParaRPr kumimoji="0" lang="he-IL" sz="2400" b="0" i="0" kern="1200" dirty="0" smtClean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algn="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אונטער-ראָקן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 </a:t>
                      </a:r>
                      <a:endParaRPr kumimoji="0" lang="he-IL" sz="2400" b="0" i="0" kern="1200" dirty="0" smtClean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algn="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052" name="Picture 4" descr="תוצאת תמונה עבור בגדים תחתונ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554" y="1719718"/>
            <a:ext cx="7216345" cy="399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6922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8252881"/>
              </p:ext>
            </p:extLst>
          </p:nvPr>
        </p:nvGraphicFramePr>
        <p:xfrm>
          <a:off x="2949145" y="418825"/>
          <a:ext cx="7105158" cy="132392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388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3315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331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6033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3590"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עֶלְיוֹן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אייבערבגד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אייבערבגדים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056" name="Picture 8" descr="תוצאת תמונה עבור בגד עליון חגיג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464" y="1837436"/>
            <a:ext cx="5272827" cy="3558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719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0431158"/>
              </p:ext>
            </p:extLst>
          </p:nvPr>
        </p:nvGraphicFramePr>
        <p:xfrm>
          <a:off x="2586681" y="829086"/>
          <a:ext cx="7213714" cy="119706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791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5601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2799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בְּגָדִים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</a:p>
                    <a:p>
                      <a:pPr algn="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בגדים משומשים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אַלטוואַרג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122" name="Picture 2" descr="תוצאת תמונה עבור בגדים משומש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492" y="2059459"/>
            <a:ext cx="7226735" cy="414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979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5822853"/>
              </p:ext>
            </p:extLst>
          </p:nvPr>
        </p:nvGraphicFramePr>
        <p:xfrm>
          <a:off x="2471353" y="454260"/>
          <a:ext cx="7595285" cy="154307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208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872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8720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4022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02851"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) לבוש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defTabSz="914400" rtl="1" eaLnBrk="1" fontAlgn="b" latinLnBrk="0" hangingPunct="1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גאַרניטער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6146" name="Picture 2" descr="תוצאת תמונה עבור לבו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455" y="2099920"/>
            <a:ext cx="7620000" cy="368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092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1523708"/>
              </p:ext>
            </p:extLst>
          </p:nvPr>
        </p:nvGraphicFramePr>
        <p:xfrm>
          <a:off x="1935892" y="461318"/>
          <a:ext cx="8163697" cy="128474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1113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261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261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4369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3206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</a:p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בגדים כבסים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he-IL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וועש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מצ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7170" name="Picture 2" descr="תוצאת תמונה עבור בגדים לכביסה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403" y="1721601"/>
            <a:ext cx="4868564" cy="315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174" name="Picture 6" descr="תוצאת תמונה עבור בגדים לכביס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96" y="1721601"/>
            <a:ext cx="6672649" cy="237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תוצאת תמונה עבור בגדים לכביסה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726" y="4019186"/>
            <a:ext cx="3181519" cy="27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852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0557204"/>
              </p:ext>
            </p:extLst>
          </p:nvPr>
        </p:nvGraphicFramePr>
        <p:xfrm>
          <a:off x="2594242" y="401975"/>
          <a:ext cx="7644714" cy="136879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0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186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630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2775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0592"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) לבוש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מלבוש : 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מלבושים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9218" name="Picture 2" descr="תוצאת תמונה עבור לבו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725" y="1896183"/>
            <a:ext cx="6854418" cy="308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240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2994796"/>
              </p:ext>
            </p:extLst>
          </p:nvPr>
        </p:nvGraphicFramePr>
        <p:xfrm>
          <a:off x="2306596" y="461319"/>
          <a:ext cx="7701454" cy="148147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982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20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411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4043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2746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</a:p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בגדים לבוש : ש"ע / ד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מלבושים : 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מלבושימלעך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242" name="Picture 2" descr="תוצאת תמונה עבור בגדי ילד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937" y="2025177"/>
            <a:ext cx="7727112" cy="412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4733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751733"/>
              </p:ext>
            </p:extLst>
          </p:nvPr>
        </p:nvGraphicFramePr>
        <p:xfrm>
          <a:off x="2257167" y="790833"/>
          <a:ext cx="7249297" cy="149068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411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166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914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4964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0942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</a:p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לבוש : ש"ע / ד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מלבושל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מלבושלעך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1266" name="Picture 2" descr="תוצאת תמונה עבור בגדי ילד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992" y="2476295"/>
            <a:ext cx="7368381" cy="415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119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0371013"/>
              </p:ext>
            </p:extLst>
          </p:nvPr>
        </p:nvGraphicFramePr>
        <p:xfrm>
          <a:off x="2323069" y="522617"/>
          <a:ext cx="7570575" cy="138394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852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4265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4265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1074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73201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</a:p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לבוש : ש"ע / א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מלבושעלע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מלבושעלעך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2290" name="Picture 2" descr="תוצאת תמונה עבור בגדי תינוקות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306" y="1914801"/>
            <a:ext cx="7545861" cy="39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811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2605514"/>
              </p:ext>
            </p:extLst>
          </p:nvPr>
        </p:nvGraphicFramePr>
        <p:xfrm>
          <a:off x="3023285" y="153344"/>
          <a:ext cx="7447007" cy="110046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468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302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698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6524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4709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) בגדים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קלייד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קליידער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3318" name="Picture 6" descr="תוצאת תמונה עבור שמל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745" y="1666103"/>
            <a:ext cx="4286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תוצאת תמונה עבור בגדי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1" y="1300849"/>
            <a:ext cx="3810000" cy="3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2331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0441088"/>
              </p:ext>
            </p:extLst>
          </p:nvPr>
        </p:nvGraphicFramePr>
        <p:xfrm>
          <a:off x="2281878" y="467463"/>
          <a:ext cx="8622126" cy="110680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860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680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6804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1640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41042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) </a:t>
                      </a:r>
                      <a:endParaRPr kumimoji="0" lang="he-IL" sz="2400" b="0" i="0" kern="1200" dirty="0" smtClean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בגדים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ש"ע / ד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קליידל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קליידלעך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0383" y="1611956"/>
            <a:ext cx="4883322" cy="4641656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680" y="1611956"/>
            <a:ext cx="4714703" cy="471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739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4496938"/>
              </p:ext>
            </p:extLst>
          </p:nvPr>
        </p:nvGraphicFramePr>
        <p:xfrm>
          <a:off x="2084173" y="153344"/>
          <a:ext cx="7521146" cy="148598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697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617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896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67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20226"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בֶּגֶד ) </a:t>
                      </a:r>
                      <a:endParaRPr kumimoji="0" lang="he-IL" sz="2400" b="0" i="0" kern="1200" dirty="0" smtClean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marL="0" algn="ctr" defTabSz="914400" rtl="1" eaLnBrk="1" fontAlgn="b" latinLnBrk="0" hangingPunct="1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בגדים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ש"ע / א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קליידעלע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 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קליידעלעך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050" name="Picture 2" descr="תמונה קש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845" y="1701628"/>
            <a:ext cx="4723885" cy="472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617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3536869"/>
              </p:ext>
            </p:extLst>
          </p:nvPr>
        </p:nvGraphicFramePr>
        <p:xfrm>
          <a:off x="1606380" y="153345"/>
          <a:ext cx="9835977" cy="110680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486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436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4366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7662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6858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 ( בְּגָדִים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</a:p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בגדים משומשים : בִּיטוּי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אַלטע שמאַטעס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 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מצ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050" name="Picture 2" descr="תוצאת תמונה עבור בגדים משומש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488" y="1369541"/>
            <a:ext cx="71437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066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9633803"/>
              </p:ext>
            </p:extLst>
          </p:nvPr>
        </p:nvGraphicFramePr>
        <p:xfrm>
          <a:off x="1738184" y="153344"/>
          <a:ext cx="8279027" cy="118696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059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723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1007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9407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1204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גופיה ( גּוּפִיָּה ) </a:t>
                      </a:r>
                      <a:endParaRPr kumimoji="0" lang="he-IL" sz="2400" b="0" i="0" kern="1200" dirty="0" smtClean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גופייה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אונטערהעמד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 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אונטערהעמדער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879" y="1394253"/>
            <a:ext cx="5007705" cy="5007705"/>
          </a:xfrm>
          <a:prstGeom prst="rect">
            <a:avLst/>
          </a:prstGeom>
        </p:spPr>
      </p:pic>
      <p:pic>
        <p:nvPicPr>
          <p:cNvPr id="7" name="Picture 2" descr="תוצאת תמונה עבור גופי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584" y="1394253"/>
            <a:ext cx="2263440" cy="4189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30" y="1394253"/>
            <a:ext cx="3688749" cy="43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446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247557"/>
              </p:ext>
            </p:extLst>
          </p:nvPr>
        </p:nvGraphicFramePr>
        <p:xfrm>
          <a:off x="2067698" y="153344"/>
          <a:ext cx="8600302" cy="146951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768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110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1123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67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03750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גופיה ( גּוּפִיָּה ) </a:t>
                      </a:r>
                      <a:endParaRPr kumimoji="0" lang="he-IL" sz="2400" b="0" i="0" kern="1200" dirty="0" smtClean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גופייה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ש"ע / ד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לייַבל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לייַבלעך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 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Picture 2" descr="תוצאת תמונה עבור גופייה עם שרוולים ארוכ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619" y="1716989"/>
            <a:ext cx="3427884" cy="3427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2312" y="1718625"/>
            <a:ext cx="2267198" cy="2263171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1223" y="4077567"/>
            <a:ext cx="2486468" cy="248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1601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0650163"/>
              </p:ext>
            </p:extLst>
          </p:nvPr>
        </p:nvGraphicFramePr>
        <p:xfrm>
          <a:off x="1014155" y="160338"/>
          <a:ext cx="10008073" cy="175049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916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854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1309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2912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21372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גלימה ( גְּלִימָה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סאַליאָפ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ּ 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סאַליאָפּעס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1717" y="2189535"/>
            <a:ext cx="3870443" cy="3870443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6258" y="3446843"/>
            <a:ext cx="2912393" cy="2912393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716" y="2152911"/>
            <a:ext cx="2969660" cy="2969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6132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0508484"/>
              </p:ext>
            </p:extLst>
          </p:nvPr>
        </p:nvGraphicFramePr>
        <p:xfrm>
          <a:off x="1185799" y="153344"/>
          <a:ext cx="9193877" cy="130071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982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9082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047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1998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0730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מעיל חצאית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 מְעִיל )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: 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ש"ע / ד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רעקל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רעקלעך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 :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2970" y="1778923"/>
            <a:ext cx="2337954" cy="4544256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507" y="1706683"/>
            <a:ext cx="2334970" cy="4541914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933" y="1706683"/>
            <a:ext cx="2334970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8529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7295323"/>
              </p:ext>
            </p:extLst>
          </p:nvPr>
        </p:nvGraphicFramePr>
        <p:xfrm>
          <a:off x="1383957" y="153344"/>
          <a:ext cx="8971005" cy="13871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650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246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2813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67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21372"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גרב ( גֶּרֶב ) גרביים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זאָק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</a:t>
                      </a:r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kumimoji="0" lang="he-IL" sz="2400" b="0" i="0" kern="1200" dirty="0" err="1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זאָקן</a:t>
                      </a:r>
                      <a:r>
                        <a:rPr kumimoji="0" lang="he-IL" sz="2400" b="0" i="0" kern="1200" dirty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6146" name="Picture 2" descr="תוצאת תמונה עבור גר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229" y="2107127"/>
            <a:ext cx="238125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093" y="1723387"/>
            <a:ext cx="2377646" cy="2712955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62" y="1906298"/>
            <a:ext cx="2377646" cy="27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31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9163796"/>
              </p:ext>
            </p:extLst>
          </p:nvPr>
        </p:nvGraphicFramePr>
        <p:xfrm>
          <a:off x="1589903" y="153344"/>
          <a:ext cx="9564129" cy="13871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4514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28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5901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67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21372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גרב ( גֶּרֶב ) גרביים : ש"ע / ד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זעקל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דאָס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  <a:r>
                        <a:rPr lang="he-IL" sz="24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זעקלעך:די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170" name="Picture 2" descr="תוצאת תמונה עבור גר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81" y="1566519"/>
            <a:ext cx="4572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7385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6317084"/>
              </p:ext>
            </p:extLst>
          </p:nvPr>
        </p:nvGraphicFramePr>
        <p:xfrm>
          <a:off x="1260389" y="70965"/>
          <a:ext cx="9415848" cy="110680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92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561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614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022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גרב ( גֶּרֶב ) </a:t>
                      </a:r>
                      <a:endParaRPr lang="he-IL" sz="2400" b="0" i="0" u="none" strike="noStrike" dirty="0" smtClean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algn="ctr" rtl="1" fontAlgn="b"/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גרביים 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: ש"ע / א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זעקעלע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דאָס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זעקעלעך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8194" name="Picture 2" descr="תמונה קש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95" y="1284201"/>
            <a:ext cx="4429125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9966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9529613"/>
              </p:ext>
            </p:extLst>
          </p:nvPr>
        </p:nvGraphicFramePr>
        <p:xfrm>
          <a:off x="1713471" y="95679"/>
          <a:ext cx="8592064" cy="1053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92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323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4629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776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גרב ( גֶּרֶב ) גרביים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סקאַרפּעט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סקאַרפּעטן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9218" name="Picture 2" descr="תוצאת תמונה עבור גר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220" y="1253910"/>
            <a:ext cx="4184834" cy="263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75" y="3450484"/>
            <a:ext cx="3113050" cy="1961102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22" y="1375893"/>
            <a:ext cx="3120544" cy="196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904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4274955"/>
              </p:ext>
            </p:extLst>
          </p:nvPr>
        </p:nvGraphicFramePr>
        <p:xfrm>
          <a:off x="1433384" y="95680"/>
          <a:ext cx="9366421" cy="100499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92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067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2891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3923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גרב ( גֶּרֶב ) פוזמק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שטרימפ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ּ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מצ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he-IL" dirty="0"/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242" name="Picture 2" descr="תוצאת תמונה עבור גרב פוזמק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057" y="1210962"/>
            <a:ext cx="2430072" cy="366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6414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6338265"/>
              </p:ext>
            </p:extLst>
          </p:nvPr>
        </p:nvGraphicFramePr>
        <p:xfrm>
          <a:off x="2850292" y="158346"/>
          <a:ext cx="6936259" cy="98671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226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722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413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8720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095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גרביון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שטרימפ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ּ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מצ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endParaRPr kumimoji="0" lang="he-IL" sz="2400" b="0" i="0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3" name="AutoShape 2" descr="תוצאת תמונה עבור גרביון"/>
          <p:cNvSpPr>
            <a:spLocks noChangeAspect="1" noChangeArrowheads="1"/>
          </p:cNvSpPr>
          <p:nvPr/>
        </p:nvSpPr>
        <p:spPr bwMode="auto">
          <a:xfrm>
            <a:off x="6766439" y="3797342"/>
            <a:ext cx="423083" cy="42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1268" name="Picture 4" descr="תוצאת תמונה עבור גרביו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517" y="1313070"/>
            <a:ext cx="3815766" cy="3815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תוצאת תמונה עבור גרביו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803" y="1313070"/>
            <a:ext cx="3888175" cy="388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3035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4032622"/>
              </p:ext>
            </p:extLst>
          </p:nvPr>
        </p:nvGraphicFramePr>
        <p:xfrm>
          <a:off x="1301578" y="208609"/>
          <a:ext cx="10358052" cy="92721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357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471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752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300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049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חולצה ( 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חוּלְצָה 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אייבערהעמד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דאָס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אייבערהעמדער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9458" name="Picture 2" descr="תוצאת תמונה עבור חולצה מכופתרת קצ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645" y="1295399"/>
            <a:ext cx="4589420" cy="413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תוצאת תמונה עבור חולצה מכופתרת קצ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662" y="1358942"/>
            <a:ext cx="4714875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2207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9690884"/>
              </p:ext>
            </p:extLst>
          </p:nvPr>
        </p:nvGraphicFramePr>
        <p:xfrm>
          <a:off x="1491049" y="219247"/>
          <a:ext cx="9374659" cy="86201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728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009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0091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1637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529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חולצה ( חוּלְצָה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בלוזע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: די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בלוזעס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0482" name="Picture 2" descr="תוצאת תמונה עבור חולצת נש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126" y="1144758"/>
            <a:ext cx="4132761" cy="474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798" y="2611931"/>
            <a:ext cx="2606420" cy="2990848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99" y="1174841"/>
            <a:ext cx="2353499" cy="270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919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1664069"/>
              </p:ext>
            </p:extLst>
          </p:nvPr>
        </p:nvGraphicFramePr>
        <p:xfrm>
          <a:off x="1276865" y="160338"/>
          <a:ext cx="9877167" cy="139537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643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564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5640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8577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חולצה 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 חוּלְצָה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בלוזקע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: די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בלוזקעס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2501" y="1682064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9814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8663322"/>
              </p:ext>
            </p:extLst>
          </p:nvPr>
        </p:nvGraphicFramePr>
        <p:xfrm>
          <a:off x="2385424" y="197707"/>
          <a:ext cx="8249624" cy="113682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557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469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469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6504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1777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חולצה ( חוּלְצָה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העמד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דאָס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העמדער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3314" name="Picture 2" descr="תוצאת תמונה עבור חולצ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950" y="1494539"/>
            <a:ext cx="4457614" cy="401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תוצאת תמונה עבור חולצות מכופתרות לגברי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689" y="1494539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9225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6821711"/>
              </p:ext>
            </p:extLst>
          </p:nvPr>
        </p:nvGraphicFramePr>
        <p:xfrm>
          <a:off x="460375" y="78530"/>
          <a:ext cx="10558287" cy="147595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92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49857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4946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6481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חזייה (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חָזִיָּה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ברוסטהאַלטער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ברוסטהאַלטערס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4338" name="Picture 2" descr="תוצאת תמונה עבור חזי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317" y="2004341"/>
            <a:ext cx="4017155" cy="340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1625829"/>
            <a:ext cx="2740756" cy="2320701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665" y="3946530"/>
            <a:ext cx="3162347" cy="267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7885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7374587"/>
              </p:ext>
            </p:extLst>
          </p:nvPr>
        </p:nvGraphicFramePr>
        <p:xfrm>
          <a:off x="1055716" y="153345"/>
          <a:ext cx="10707916" cy="166920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0809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134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134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8599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8321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חזייה (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חָזִיָּה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וועסטל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דאָס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וועסטלעך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5362" name="Picture 2" descr="תמונה קש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632" y="2089984"/>
            <a:ext cx="4820078" cy="446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5138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8835365"/>
              </p:ext>
            </p:extLst>
          </p:nvPr>
        </p:nvGraphicFramePr>
        <p:xfrm>
          <a:off x="1030778" y="160338"/>
          <a:ext cx="9893268" cy="131800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704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613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613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2780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020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מקטורן ( מִקְטֹרֶן ) חזייה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זשילעט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זשילעטן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6386" name="Picture 2" descr="תוצאת תמונה עבור מקטורן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20" y="1539047"/>
            <a:ext cx="2498587" cy="2270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076" y="1712235"/>
            <a:ext cx="3695211" cy="3361451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220" y="3809268"/>
            <a:ext cx="2633953" cy="239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7102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9297601"/>
              </p:ext>
            </p:extLst>
          </p:nvPr>
        </p:nvGraphicFramePr>
        <p:xfrm>
          <a:off x="1429587" y="341583"/>
          <a:ext cx="8986059" cy="103493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4247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06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066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2785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7077">
                <a:tc>
                  <a:txBody>
                    <a:bodyPr/>
                    <a:lstStyle/>
                    <a:p>
                      <a:pPr algn="ctr"/>
                      <a:r>
                        <a:rPr lang="he-IL" dirty="0"/>
                        <a:t>מעיל ( מְעִיל קָצָר ) זָ'קֶט : ש"ע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/>
                        <a:t>יאַקע</a:t>
                      </a:r>
                      <a:r>
                        <a:rPr lang="he-IL" dirty="0"/>
                        <a:t> </a:t>
                      </a:r>
                      <a:r>
                        <a:rPr lang="he-IL" dirty="0" smtClean="0"/>
                        <a:t>: </a:t>
                      </a:r>
                      <a:r>
                        <a:rPr lang="he-IL" dirty="0"/>
                        <a:t>די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יאַקעס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די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587" y="1607122"/>
            <a:ext cx="4147751" cy="4147751"/>
          </a:xfrm>
          <a:prstGeom prst="rect">
            <a:avLst/>
          </a:prstGeom>
        </p:spPr>
      </p:pic>
      <p:pic>
        <p:nvPicPr>
          <p:cNvPr id="5122" name="Picture 2" descr="תוצאת תמונה עבור גק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626" y="1607122"/>
            <a:ext cx="4572000" cy="411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5388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9170503"/>
              </p:ext>
            </p:extLst>
          </p:nvPr>
        </p:nvGraphicFramePr>
        <p:xfrm>
          <a:off x="1055716" y="153344"/>
          <a:ext cx="10707916" cy="156739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0809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134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134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9430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308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חזייה (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חָזִיָּה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) : 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ש"ע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סטאַניק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סטאַניקעס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698" y="1854385"/>
            <a:ext cx="2199644" cy="2199644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6731" y="2070771"/>
            <a:ext cx="3141310" cy="3141310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716" y="3641426"/>
            <a:ext cx="2402379" cy="2402379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9014" y="2128960"/>
            <a:ext cx="2058719" cy="205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787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5989680"/>
              </p:ext>
            </p:extLst>
          </p:nvPr>
        </p:nvGraphicFramePr>
        <p:xfrm>
          <a:off x="980370" y="160338"/>
          <a:ext cx="9860017" cy="123621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92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67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0030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8648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49722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חזייה (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חָזִיָּה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) : 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ש"ע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סערדאַק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סערדאַקעס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7410" name="Picture 2" descr="תוצאת תמונה עבור ווס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987" y="2044105"/>
            <a:ext cx="2819400" cy="377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116" y="1603361"/>
            <a:ext cx="2007092" cy="2679013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8981" y="1823907"/>
            <a:ext cx="2089986" cy="2789657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507" y="4201178"/>
            <a:ext cx="1990467" cy="2656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7849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0374305"/>
              </p:ext>
            </p:extLst>
          </p:nvPr>
        </p:nvGraphicFramePr>
        <p:xfrm>
          <a:off x="822610" y="160338"/>
          <a:ext cx="10560709" cy="11587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0248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679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6792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9159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חזייה (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חָזִיָּה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לְגברִים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קאַמיזעלקע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: די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  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קאַמיזעלקעס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8434" name="Picture 2" descr="תוצאת תמונה עבור ווס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406" y="1513719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275" y="1297325"/>
            <a:ext cx="2385885" cy="2385885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246" y="3594102"/>
            <a:ext cx="2573942" cy="257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8622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4437657"/>
              </p:ext>
            </p:extLst>
          </p:nvPr>
        </p:nvGraphicFramePr>
        <p:xfrm>
          <a:off x="1351006" y="160338"/>
          <a:ext cx="9737124" cy="141272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92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834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612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7168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562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חזייה (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חָזִיָּה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לְגברִים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קאַמעזעלקע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קאַמעזעלקעס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9458" name="Picture 2" descr="תוצאת תמונה עבור ווסט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299" y="2227821"/>
            <a:ext cx="4211219" cy="284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תוצאת תמונה עבור ווסט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969" y="1754633"/>
            <a:ext cx="3387885" cy="2288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תוצאת תמונה עבור ווסט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304" y="4043139"/>
            <a:ext cx="3329601" cy="224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3665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6839166"/>
              </p:ext>
            </p:extLst>
          </p:nvPr>
        </p:nvGraphicFramePr>
        <p:xfrm>
          <a:off x="1474573" y="153344"/>
          <a:ext cx="9457039" cy="127144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666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839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064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3039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677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חזייה (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חָזִיָּה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לְנָשִׁים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קאָרסאַזש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קאָרסאַזשן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26" name="Picture 2" descr="תוצאת תמונה עבור מחוך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13" y="1636322"/>
            <a:ext cx="3722211" cy="276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138" y="1458097"/>
            <a:ext cx="3829666" cy="2848794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929" y="3945578"/>
            <a:ext cx="3915202" cy="291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8672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7464335"/>
              </p:ext>
            </p:extLst>
          </p:nvPr>
        </p:nvGraphicFramePr>
        <p:xfrm>
          <a:off x="739833" y="153344"/>
          <a:ext cx="10743713" cy="136078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909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87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4340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974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628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חזייה 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חָזִיָּה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לְנָשִׁים ) מחוך : ש"ע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קאָרסעט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קאָרסעטן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3937178"/>
            <a:ext cx="2828050" cy="2828050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8" y="1866281"/>
            <a:ext cx="4688230" cy="4688230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15" y="1642535"/>
            <a:ext cx="2763210" cy="276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028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6916102"/>
              </p:ext>
            </p:extLst>
          </p:nvPr>
        </p:nvGraphicFramePr>
        <p:xfrm>
          <a:off x="460375" y="74648"/>
          <a:ext cx="10586751" cy="13913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1984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969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7913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5028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2083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חלוק אמבטיה ( חָלוּק ) חלוק-רחצה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באָד-כאַלאַט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באָד-כאַלאַטן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26" name="Picture 2" descr="תוצאת תמונה עבור חלוק אמבטי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506" y="1468789"/>
            <a:ext cx="3560411" cy="3560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תוצאת תמונה עבור חלוק אמבטי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084" y="1720734"/>
            <a:ext cx="2625436" cy="315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937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9604599"/>
              </p:ext>
            </p:extLst>
          </p:nvPr>
        </p:nvGraphicFramePr>
        <p:xfrm>
          <a:off x="460374" y="160339"/>
          <a:ext cx="9921725" cy="121126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813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701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701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7909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2171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חלוק ( חֲלוּק רַחְצָה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כאַלאַט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כאַלאַטן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237" y="1607248"/>
            <a:ext cx="4391025" cy="4276725"/>
          </a:xfrm>
          <a:prstGeom prst="rect">
            <a:avLst/>
          </a:prstGeom>
        </p:spPr>
      </p:pic>
      <p:pic>
        <p:nvPicPr>
          <p:cNvPr id="4098" name="Picture 2" descr="תוצאת תמונה עבור חלוק אמבטי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012" y="1545395"/>
            <a:ext cx="3219392" cy="482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79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3878885"/>
              </p:ext>
            </p:extLst>
          </p:nvPr>
        </p:nvGraphicFramePr>
        <p:xfrm>
          <a:off x="807309" y="502967"/>
          <a:ext cx="11186983" cy="125131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010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057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801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9529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4595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טלית ( טַלִית קָטָן ) </a:t>
                      </a:r>
                      <a:r>
                        <a:rPr lang="en-US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/>
                      </a:r>
                      <a:br>
                        <a:rPr lang="en-US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</a:b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ארבע-כנפות 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אַרבּע־כּנפֿות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</a:t>
                      </a:r>
                      <a:r>
                        <a:rPr lang="he-IL" sz="24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/ </a:t>
                      </a:r>
                      <a:r>
                        <a:rPr lang="he-IL" sz="24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דאָס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אַרבּע־כּנפֿותן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די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6146" name="Picture 2" descr="תוצאת תמונה עבור טלית קט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802" y="2620577"/>
            <a:ext cx="19050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558" y="2267294"/>
            <a:ext cx="4498116" cy="338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08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1131250"/>
              </p:ext>
            </p:extLst>
          </p:nvPr>
        </p:nvGraphicFramePr>
        <p:xfrm>
          <a:off x="2240294" y="350569"/>
          <a:ext cx="8122906" cy="133565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957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35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1356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8030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5349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טלית ( טַלִית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טלית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טליתים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2164" y="1868986"/>
            <a:ext cx="4125054" cy="4644325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272" y="2372196"/>
            <a:ext cx="2580078" cy="3637906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458" y="1990956"/>
            <a:ext cx="2177535" cy="3070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43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2666019"/>
              </p:ext>
            </p:extLst>
          </p:nvPr>
        </p:nvGraphicFramePr>
        <p:xfrm>
          <a:off x="1828801" y="753981"/>
          <a:ext cx="9296399" cy="130925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430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766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766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1235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690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כובע ( כּוֹבַע ) : ש"ע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הוט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הוטן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0798" y="2511350"/>
            <a:ext cx="3497906" cy="4337404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4484" y="3109758"/>
            <a:ext cx="2959356" cy="2959356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1082" y="2760464"/>
            <a:ext cx="2541990" cy="253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93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2706086"/>
              </p:ext>
            </p:extLst>
          </p:nvPr>
        </p:nvGraphicFramePr>
        <p:xfrm>
          <a:off x="774357" y="351052"/>
          <a:ext cx="10906897" cy="159176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1568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750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750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2810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6366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כובע ( כּוֹבַע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שְׁטְרַיְמְל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)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שטרימל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שטרייַמעל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דאָס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שטרייַמעלעך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 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8856" y="2506933"/>
            <a:ext cx="3906537" cy="3017244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9127" y="2506933"/>
            <a:ext cx="3999729" cy="2752198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472" y="2276274"/>
            <a:ext cx="3388752" cy="413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846177"/>
              </p:ext>
            </p:extLst>
          </p:nvPr>
        </p:nvGraphicFramePr>
        <p:xfrm>
          <a:off x="1367481" y="153344"/>
          <a:ext cx="10396151" cy="16588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9621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170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1700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3748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21372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כיפה ( כִּפָּה ) : ש"ע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יאַרמלקע : די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יאַרמלקעס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די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242" name="Picture 2" descr="תוצאת תמונה עבור כיפ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184" y="2065038"/>
            <a:ext cx="4110681" cy="363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477" y="1869474"/>
            <a:ext cx="3995351" cy="4762500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975" y="1869474"/>
            <a:ext cx="3151746" cy="27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88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846562"/>
              </p:ext>
            </p:extLst>
          </p:nvPr>
        </p:nvGraphicFramePr>
        <p:xfrm>
          <a:off x="1202724" y="153344"/>
          <a:ext cx="10560908" cy="144574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0249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679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679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339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4235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מגבעת ( כּובַע מִגְבַּעַת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צילינדער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צילינדערס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: די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0913" y="1880288"/>
            <a:ext cx="4256904" cy="4256904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3503" y="2020330"/>
            <a:ext cx="3997410" cy="4362450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2364646"/>
            <a:ext cx="3086014" cy="401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67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0023278"/>
              </p:ext>
            </p:extLst>
          </p:nvPr>
        </p:nvGraphicFramePr>
        <p:xfrm>
          <a:off x="988541" y="235723"/>
          <a:ext cx="9564129" cy="118215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624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917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476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492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2073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מגף ( מַגָּף ) מגפיים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שטיוועל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he-IL" dirty="0"/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2290" name="Picture 2" descr="תוצאת תמונה עבור מגפי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534" y="1355406"/>
            <a:ext cx="3963431" cy="396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378" y="1355406"/>
            <a:ext cx="3782112" cy="3945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8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537608"/>
              </p:ext>
            </p:extLst>
          </p:nvPr>
        </p:nvGraphicFramePr>
        <p:xfrm>
          <a:off x="1795850" y="598187"/>
          <a:ext cx="9572367" cy="123119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6064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395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263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982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1366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צעיף ( צָעִיף ) מטפחת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טוך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טיכער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3316" name="Picture 4" descr="תוצאת תמונה עבור צעי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429" y="2582856"/>
            <a:ext cx="388620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402" y="2154318"/>
            <a:ext cx="3944508" cy="4044284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975" y="2121451"/>
            <a:ext cx="3275483" cy="327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994484"/>
              </p:ext>
            </p:extLst>
          </p:nvPr>
        </p:nvGraphicFramePr>
        <p:xfrm>
          <a:off x="1894703" y="153344"/>
          <a:ext cx="8476735" cy="135639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949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631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41870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158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481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מכנס ( מִכְנָס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הויז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he-IL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הויזן</a:t>
                      </a:r>
                      <a:r>
                        <a:rPr lang="he-IL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6553" y="1590418"/>
            <a:ext cx="5000625" cy="5094588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904" y="1487444"/>
            <a:ext cx="5370556" cy="53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5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2768774"/>
              </p:ext>
            </p:extLst>
          </p:nvPr>
        </p:nvGraphicFramePr>
        <p:xfrm>
          <a:off x="1523996" y="153344"/>
          <a:ext cx="9308760" cy="14322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477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805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805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2925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0300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מעיל ( מְעִיל ) מעטה : ש"ע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מאַנטל : 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he-IL" sz="2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מאַנטלען</a:t>
                      </a:r>
                      <a:r>
                        <a:rPr lang="he-IL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: די</a:t>
                      </a:r>
                      <a:endParaRPr lang="he-IL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5364" name="Picture 4" descr="תוצאת תמונה עבור מעיל עור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645" y="1703784"/>
            <a:ext cx="3798587" cy="375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תוצאת תמונה עבור מעיל עו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732" y="1703784"/>
            <a:ext cx="4185766" cy="4269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08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7983197"/>
              </p:ext>
            </p:extLst>
          </p:nvPr>
        </p:nvGraphicFramePr>
        <p:xfrm>
          <a:off x="1474573" y="153344"/>
          <a:ext cx="9448801" cy="13871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34160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131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940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67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21372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עניבה ( עֲנִיבָה ) : ש"ע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קראַוואַט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דער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קראַוואַטן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6386" name="Picture 2" descr="תוצאת תמונה עבור עניב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811" y="1607536"/>
            <a:ext cx="2970856" cy="3955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תמונה קש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441" y="1607536"/>
            <a:ext cx="4546129" cy="4546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5042714"/>
              </p:ext>
            </p:extLst>
          </p:nvPr>
        </p:nvGraphicFramePr>
        <p:xfrm>
          <a:off x="996777" y="70666"/>
          <a:ext cx="11129319" cy="116776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3669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896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2727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5932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4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4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4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4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4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2415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שמלת-נשף ( 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שִׂמְלַת-נֶשֶׁף ) </a:t>
                      </a:r>
                      <a:r>
                        <a:rPr lang="he-IL" sz="24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: 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ש"ע / ד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באַלקליידל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דאָס</a:t>
                      </a:r>
                      <a:endParaRPr lang="he-IL" sz="2400" b="0" i="0" u="none" strike="noStrike" dirty="0">
                        <a:solidFill>
                          <a:srgbClr val="333333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</a:t>
                      </a:r>
                      <a:r>
                        <a:rPr lang="he-IL" sz="24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באַלקליידלעך</a:t>
                      </a:r>
                      <a:r>
                        <a:rPr lang="he-IL" sz="2400" b="0" i="0" u="none" strike="noStrike" dirty="0">
                          <a:solidFill>
                            <a:srgbClr val="333333"/>
                          </a:solidFill>
                          <a:effectLst/>
                          <a:latin typeface="Tahoma" panose="020B0604030504040204" pitchFamily="34" charset="0"/>
                        </a:rPr>
                        <a:t> : די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AutoShape 4" descr="תוצאת תמונה עבור בגדים לכביסה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5708" y="1408669"/>
            <a:ext cx="4913871" cy="4913871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781" y="1408669"/>
            <a:ext cx="4972420" cy="50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17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פרוסות">
  <a:themeElements>
    <a:clrScheme name="פרוסות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פרוסות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פרוסות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578</TotalTime>
  <Words>1452</Words>
  <Application>Microsoft Office PowerPoint</Application>
  <PresentationFormat>מסך רחב</PresentationFormat>
  <Paragraphs>430</Paragraphs>
  <Slides>55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55</vt:i4>
      </vt:variant>
    </vt:vector>
  </HeadingPairs>
  <TitlesOfParts>
    <vt:vector size="62" baseType="lpstr">
      <vt:lpstr>Arial</vt:lpstr>
      <vt:lpstr>Century Gothic</vt:lpstr>
      <vt:lpstr>David</vt:lpstr>
      <vt:lpstr>Gisha</vt:lpstr>
      <vt:lpstr>Tahoma</vt:lpstr>
      <vt:lpstr>Wingdings 3</vt:lpstr>
      <vt:lpstr>פרוסות</vt:lpstr>
      <vt:lpstr>די מלבושים בגדים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54</cp:revision>
  <dcterms:created xsi:type="dcterms:W3CDTF">2017-01-01T00:27:32Z</dcterms:created>
  <dcterms:modified xsi:type="dcterms:W3CDTF">2017-02-15T12:21:34Z</dcterms:modified>
</cp:coreProperties>
</file>