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70" r:id="rId3"/>
    <p:sldId id="271" r:id="rId4"/>
    <p:sldId id="256" r:id="rId5"/>
    <p:sldId id="258" r:id="rId6"/>
    <p:sldId id="259" r:id="rId7"/>
    <p:sldId id="26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109" d="100"/>
          <a:sy n="109" d="100"/>
        </p:scale>
        <p:origin x="63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588994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09145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94582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57599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609453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82842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368793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0357833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69610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372308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298554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B71A9-ED8B-4C52-A068-9B2726F6BA5A}" type="datetimeFigureOut">
              <a:rPr lang="he-IL" smtClean="0"/>
              <a:t>י'/אייר/תשע"ח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9FBBC-DDB8-4D06-ACC2-6C9186B918FF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98366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10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1704483" y="148103"/>
            <a:ext cx="1032846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אין אַ רעסטאָראַן - במסעדה</a:t>
            </a:r>
            <a:endParaRPr lang="he-IL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439615" y="-36370"/>
            <a:ext cx="3067442" cy="2097392"/>
          </a:xfrm>
          <a:prstGeom prst="rect">
            <a:avLst/>
          </a:prstGeom>
        </p:spPr>
      </p:pic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5"/>
          <a:srcRect b="6057"/>
          <a:stretch/>
        </p:blipFill>
        <p:spPr>
          <a:xfrm>
            <a:off x="2149929" y="1376944"/>
            <a:ext cx="8151223" cy="45944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Richard Clayderman - Love Story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84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" y="5998029"/>
            <a:ext cx="609600" cy="609600"/>
          </a:xfrm>
          <a:prstGeom prst="rect">
            <a:avLst/>
          </a:prstGeom>
        </p:spPr>
      </p:pic>
      <p:sp>
        <p:nvSpPr>
          <p:cNvPr id="4" name="מלבן 3"/>
          <p:cNvSpPr/>
          <p:nvPr/>
        </p:nvSpPr>
        <p:spPr>
          <a:xfrm>
            <a:off x="1316345" y="5379499"/>
            <a:ext cx="302037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רזיה אָדם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987583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:dissolve/>
      </p:transition>
    </mc:Choice>
    <mc:Fallback xmlns="">
      <p:transition spd="slow" advClick="0" advTm="5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לבן 2"/>
          <p:cNvSpPr/>
          <p:nvPr/>
        </p:nvSpPr>
        <p:spPr>
          <a:xfrm>
            <a:off x="1628503" y="582861"/>
            <a:ext cx="9309463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צוגעגיירט פֿון : </a:t>
            </a:r>
            <a:r>
              <a:rPr lang="he-I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רוני </a:t>
            </a:r>
            <a:r>
              <a:rPr lang="he-I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עוז</a:t>
            </a:r>
          </a:p>
          <a:p>
            <a:r>
              <a:rPr lang="he-I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די </a:t>
            </a:r>
            <a:r>
              <a:rPr lang="he-IL" sz="5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שולע</a:t>
            </a:r>
            <a:r>
              <a:rPr lang="he-I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: </a:t>
            </a:r>
            <a:r>
              <a:rPr lang="he-I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אורט </a:t>
            </a:r>
            <a:r>
              <a:rPr lang="he-IL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חולון </a:t>
            </a:r>
          </a:p>
          <a:p>
            <a:r>
              <a:rPr lang="he-IL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תשע"ח  2017-2018 </a:t>
            </a:r>
            <a:endParaRPr lang="he-IL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Gisha" panose="020B0502040204020203" pitchFamily="34" charset="-79"/>
              <a:cs typeface="Gisha" panose="020B0502040204020203" pitchFamily="34" charset="-79"/>
            </a:endParaRPr>
          </a:p>
        </p:txBody>
      </p:sp>
      <p:sp>
        <p:nvSpPr>
          <p:cNvPr id="4" name="מלבן 3"/>
          <p:cNvSpPr/>
          <p:nvPr/>
        </p:nvSpPr>
        <p:spPr>
          <a:xfrm>
            <a:off x="187043" y="4394462"/>
            <a:ext cx="5782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בתמיכת הרשות הלאומית לתרבות היידיש</a:t>
            </a: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8065" y="4856127"/>
            <a:ext cx="4877223" cy="16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01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7000">
        <p:fade/>
      </p:transition>
    </mc:Choice>
    <mc:Fallback xmlns="">
      <p:transition spd="med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95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וכן 2"/>
          <p:cNvSpPr txBox="1">
            <a:spLocks/>
          </p:cNvSpPr>
          <p:nvPr/>
        </p:nvSpPr>
        <p:spPr>
          <a:xfrm>
            <a:off x="1942013" y="248492"/>
            <a:ext cx="9117872" cy="1162297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r" defTabSz="457200" rtl="1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e-IL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יש להשתמש באוזניות </a:t>
            </a:r>
            <a:r>
              <a:rPr lang="en-US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/>
            </a:r>
            <a:br>
              <a:rPr lang="en-US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</a:br>
            <a:r>
              <a:rPr lang="he-IL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מען דאַרף </a:t>
            </a:r>
            <a:r>
              <a:rPr lang="he-IL" sz="3200" kern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נוצן</a:t>
            </a:r>
            <a:r>
              <a:rPr lang="he-IL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 </a:t>
            </a:r>
            <a:r>
              <a:rPr lang="he-IL" sz="3200" kern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הער-טרייַב</a:t>
            </a:r>
            <a:r>
              <a:rPr lang="en-US" sz="3200" kern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ּ</a:t>
            </a:r>
            <a:r>
              <a:rPr lang="he-IL" sz="3200" kern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David" pitchFamily="34" charset="-79"/>
              </a:rPr>
              <a:t>לעך</a:t>
            </a:r>
            <a:endParaRPr lang="he-IL" sz="3200" kern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David" pitchFamily="34" charset="-79"/>
            </a:endParaRPr>
          </a:p>
        </p:txBody>
      </p:sp>
      <p:sp>
        <p:nvSpPr>
          <p:cNvPr id="3" name="מלבן 2"/>
          <p:cNvSpPr/>
          <p:nvPr/>
        </p:nvSpPr>
        <p:spPr>
          <a:xfrm>
            <a:off x="5792270" y="5140235"/>
            <a:ext cx="580319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e-IL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לצורך הפעלת השמע יש ללחוץ כל פעם מחדש</a:t>
            </a:r>
          </a:p>
          <a:p>
            <a:r>
              <a:rPr lang="he-IL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על הרמקול בפינה השמאלית התחתונה </a:t>
            </a:r>
            <a:endParaRPr lang="he-IL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5" name="תמונה 4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17016" y="1089661"/>
            <a:ext cx="5197544" cy="4050574"/>
          </a:xfrm>
          <a:prstGeom prst="rect">
            <a:avLst/>
          </a:prstGeom>
        </p:spPr>
      </p:pic>
      <p:sp>
        <p:nvSpPr>
          <p:cNvPr id="6" name="פיצוץ 2 5"/>
          <p:cNvSpPr/>
          <p:nvPr/>
        </p:nvSpPr>
        <p:spPr>
          <a:xfrm>
            <a:off x="511127" y="3114948"/>
            <a:ext cx="3518262" cy="3074126"/>
          </a:xfrm>
          <a:prstGeom prst="irregularSeal2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להעברת שקופית יש</a:t>
            </a:r>
            <a:r>
              <a:rPr lang="en-US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 </a:t>
            </a:r>
            <a:r>
              <a:rPr lang="he-IL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Gisha" panose="020B0502040204020203" pitchFamily="34" charset="-79"/>
                <a:cs typeface="Gisha" panose="020B0502040204020203" pitchFamily="34" charset="-79"/>
              </a:rPr>
              <a:t>ללחוץ כל פעם מחדש על </a:t>
            </a:r>
            <a:r>
              <a:rPr lang="en-US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Kristen ITC" panose="03050502040202030202" pitchFamily="66" charset="0"/>
              </a:rPr>
              <a:t>ENTER</a:t>
            </a:r>
            <a:endParaRPr lang="he-IL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Kristen ITC" panose="0305050204020203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94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/>
          <p:cNvSpPr/>
          <p:nvPr/>
        </p:nvSpPr>
        <p:spPr>
          <a:xfrm>
            <a:off x="6858820" y="74362"/>
            <a:ext cx="49610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1600" b="1" dirty="0" smtClean="0">
                <a:solidFill>
                  <a:srgbClr val="7030A0"/>
                </a:solidFill>
                <a:cs typeface="+mj-cs"/>
              </a:rPr>
              <a:t>(אַן אַלטער ייד, אפֿשר אַ נײַנציקער אָדער מער, אױסגעפּוצט מיט אַן עלעגאַנטן אָנצוג, מיט אַ קראַװאַט, זיצט בײַ אַ טיש אין אַ רעסטאָראַן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sz="1600" b="1" dirty="0" smtClean="0">
                <a:solidFill>
                  <a:srgbClr val="7030A0"/>
                </a:solidFill>
                <a:cs typeface="+mj-cs"/>
              </a:rPr>
              <a:t>אין תּל־אָבֿיבֿ. אַ יונגע קעלנערין קומט צו).</a:t>
            </a:r>
            <a:endParaRPr lang="he-IL" sz="1600" b="1" dirty="0">
              <a:solidFill>
                <a:srgbClr val="7030A0"/>
              </a:solidFill>
              <a:cs typeface="+mj-cs"/>
            </a:endParaRPr>
          </a:p>
        </p:txBody>
      </p:sp>
      <p:sp>
        <p:nvSpPr>
          <p:cNvPr id="6" name="הסבר אליפטי 5"/>
          <p:cNvSpPr/>
          <p:nvPr/>
        </p:nvSpPr>
        <p:spPr>
          <a:xfrm>
            <a:off x="7488355" y="983788"/>
            <a:ext cx="3145280" cy="1184366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קעלנערין:</a:t>
            </a:r>
            <a:r>
              <a:rPr lang="he-IL" sz="1600" dirty="0" smtClean="0">
                <a:cs typeface="+mj-cs"/>
              </a:rPr>
              <a:t> אַ גוטן אָװנט. </a:t>
            </a:r>
            <a:r>
              <a:rPr lang="en-US" sz="1600" dirty="0" smtClean="0">
                <a:cs typeface="+mj-cs"/>
              </a:rPr>
              <a:t/>
            </a:r>
            <a:br>
              <a:rPr lang="en-US" sz="1600" dirty="0" smtClean="0">
                <a:cs typeface="+mj-cs"/>
              </a:rPr>
            </a:br>
            <a:r>
              <a:rPr lang="he-IL" sz="1600" dirty="0" smtClean="0">
                <a:cs typeface="+mj-cs"/>
              </a:rPr>
              <a:t>איך קען אײַך עפּעס דערלאַנגען?</a:t>
            </a:r>
            <a:endParaRPr lang="he-IL" sz="1600" dirty="0">
              <a:cs typeface="+mj-cs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41070" y="935417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9574800" y="2492811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7271996" y="2324583"/>
            <a:ext cx="2277017" cy="1184366"/>
          </a:xfrm>
          <a:prstGeom prst="wedgeEllipseCallout">
            <a:avLst>
              <a:gd name="adj1" fmla="val 67218"/>
              <a:gd name="adj2" fmla="val 1323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ייִד: </a:t>
            </a:r>
            <a:r>
              <a:rPr lang="he-IL" sz="1600" dirty="0">
                <a:cs typeface="+mj-cs"/>
              </a:rPr>
              <a:t>װאָס האָט איר?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41070" y="4103182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8168640" y="4209441"/>
            <a:ext cx="2570455" cy="1184366"/>
          </a:xfrm>
          <a:prstGeom prst="wedgeEllipseCallout">
            <a:avLst>
              <a:gd name="adj1" fmla="val 65283"/>
              <a:gd name="adj2" fmla="val 220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קעלנערין:</a:t>
            </a:r>
            <a:r>
              <a:rPr lang="he-IL" sz="1600" dirty="0" smtClean="0">
                <a:cs typeface="+mj-cs"/>
              </a:rPr>
              <a:t> איך װעל אײַך געבן אַ מעניו.</a:t>
            </a:r>
            <a:endParaRPr lang="he-IL" sz="1600" dirty="0">
              <a:cs typeface="+mj-cs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854775" y="643303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מלבן 19"/>
          <p:cNvSpPr/>
          <p:nvPr/>
        </p:nvSpPr>
        <p:spPr>
          <a:xfrm>
            <a:off x="74704" y="6295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e-IL" sz="1600" b="1" dirty="0">
                <a:solidFill>
                  <a:srgbClr val="7030A0"/>
                </a:solidFill>
                <a:cs typeface="+mj-cs"/>
              </a:rPr>
              <a:t>(יהודי ישיש כבן תשעים או יותר, מגונדר בחליפה אלגנטית ועניבה יושב ליד שולחן במסעדה בתל אביב. מלצרית צעירה ניגשת אליו).</a:t>
            </a:r>
          </a:p>
        </p:txBody>
      </p:sp>
      <p:sp>
        <p:nvSpPr>
          <p:cNvPr id="21" name="הסבר אליפטי 20"/>
          <p:cNvSpPr/>
          <p:nvPr/>
        </p:nvSpPr>
        <p:spPr>
          <a:xfrm>
            <a:off x="1494378" y="783813"/>
            <a:ext cx="3290552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</a:t>
            </a:r>
            <a:r>
              <a:rPr lang="he-IL" sz="1600" dirty="0" smtClean="0">
                <a:cs typeface="+mj-cs"/>
              </a:rPr>
              <a:t> ערב טוב. </a:t>
            </a:r>
            <a:r>
              <a:rPr lang="en-US" sz="1600" dirty="0" smtClean="0">
                <a:cs typeface="+mj-cs"/>
              </a:rPr>
              <a:t/>
            </a:r>
            <a:br>
              <a:rPr lang="en-US" sz="1600" dirty="0" smtClean="0">
                <a:cs typeface="+mj-cs"/>
              </a:rPr>
            </a:br>
            <a:r>
              <a:rPr lang="he-IL" sz="1600" dirty="0" smtClean="0">
                <a:cs typeface="+mj-cs"/>
              </a:rPr>
              <a:t>אפשר להגיש לך דבר־מה?</a:t>
            </a:r>
            <a:endParaRPr lang="he-IL" sz="1600" dirty="0">
              <a:cs typeface="+mj-cs"/>
            </a:endParaRPr>
          </a:p>
        </p:txBody>
      </p: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0699" y="2502413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431947" y="2244634"/>
            <a:ext cx="2204775" cy="1184366"/>
          </a:xfrm>
          <a:prstGeom prst="wedgeEllipseCallout">
            <a:avLst>
              <a:gd name="adj1" fmla="val 66992"/>
              <a:gd name="adj2" fmla="val 2132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מה יש לכם?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45697" y="4092513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1708989" y="4415286"/>
            <a:ext cx="2827429" cy="1184366"/>
          </a:xfrm>
          <a:prstGeom prst="wedgeEllipseCallout">
            <a:avLst>
              <a:gd name="adj1" fmla="val 63435"/>
              <a:gd name="adj2" fmla="val -1470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אני אתן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לך </a:t>
            </a:r>
            <a:r>
              <a:rPr lang="he-IL" sz="1600" dirty="0">
                <a:cs typeface="+mj-cs"/>
              </a:rPr>
              <a:t>תפריט.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65134">
            <a:off x="6564929" y="3749479"/>
            <a:ext cx="1998795" cy="2761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7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723017" y="1860115"/>
            <a:ext cx="3466620" cy="1529638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rgbClr val="FF0066"/>
                </a:solidFill>
                <a:cs typeface="+mj-cs"/>
              </a:rPr>
              <a:t>קעלנערין: </a:t>
            </a:r>
            <a:r>
              <a:rPr lang="he-IL" sz="1600" dirty="0" smtClean="0">
                <a:cs typeface="+mj-cs"/>
              </a:rPr>
              <a:t>האָבן</a:t>
            </a:r>
            <a:r>
              <a:rPr lang="he-IL" sz="1600" dirty="0">
                <a:cs typeface="+mj-cs"/>
              </a:rPr>
              <a:t>, האָבן מיר אַ סך, נאָר אַזױ װעט איר אַלײן</a:t>
            </a:r>
          </a:p>
          <a:p>
            <a:pPr algn="ctr"/>
            <a:r>
              <a:rPr lang="he-IL" sz="1600" dirty="0">
                <a:cs typeface="+mj-cs"/>
              </a:rPr>
              <a:t>לײענען, און קענען זיך אױסקלײַבן װאָס איר װילט.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4974" y="1935978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7559041" y="311000"/>
            <a:ext cx="2838172" cy="1184366"/>
          </a:xfrm>
          <a:prstGeom prst="wedgeEllipseCallout">
            <a:avLst>
              <a:gd name="adj1" fmla="val 67218"/>
              <a:gd name="adj2" fmla="val -992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ייִד: </a:t>
            </a:r>
            <a:r>
              <a:rPr lang="he-IL" sz="1600" dirty="0" smtClean="0">
                <a:cs typeface="+mj-cs"/>
              </a:rPr>
              <a:t>װאָס! איר װײסט ניט װאָס איר האָט?</a:t>
            </a:r>
            <a:endParaRPr lang="he-IL" sz="1600" dirty="0">
              <a:cs typeface="+mj-cs"/>
            </a:endParaRP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321" y="414417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2012905" y="311000"/>
            <a:ext cx="2633497" cy="1184366"/>
          </a:xfrm>
          <a:prstGeom prst="wedgeEllipseCallout">
            <a:avLst>
              <a:gd name="adj1" fmla="val 69307"/>
              <a:gd name="adj2" fmla="val 882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 smtClean="0">
                <a:cs typeface="+mj-cs"/>
              </a:rPr>
              <a:t>מה! את לא יודעת מה יש לכם?</a:t>
            </a:r>
            <a:endParaRPr lang="he-IL" sz="1600" dirty="0">
              <a:cs typeface="+mj-cs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2547" y="1935977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740229" y="2244634"/>
            <a:ext cx="3373779" cy="1412966"/>
          </a:xfrm>
          <a:prstGeom prst="wedgeEllipseCallout">
            <a:avLst>
              <a:gd name="adj1" fmla="val 63435"/>
              <a:gd name="adj2" fmla="val -1470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יש לנו הרבה, אבל כך תוכל לקרוא בעצמך ולבחור</a:t>
            </a:r>
          </a:p>
          <a:p>
            <a:pPr algn="ctr"/>
            <a:r>
              <a:rPr lang="he-IL" sz="1600" dirty="0">
                <a:cs typeface="+mj-cs"/>
              </a:rPr>
              <a:t>את מה שאתה רוצה.</a:t>
            </a: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4" y="4605641"/>
            <a:ext cx="1437459" cy="1704975"/>
          </a:xfrm>
          <a:prstGeom prst="rect">
            <a:avLst/>
          </a:prstGeom>
        </p:spPr>
      </p:pic>
      <p:sp>
        <p:nvSpPr>
          <p:cNvPr id="19" name="הסבר אליפטי 18"/>
          <p:cNvSpPr/>
          <p:nvPr/>
        </p:nvSpPr>
        <p:spPr>
          <a:xfrm>
            <a:off x="6541642" y="3805344"/>
            <a:ext cx="3628407" cy="1600595"/>
          </a:xfrm>
          <a:prstGeom prst="wedgeEllipseCallout">
            <a:avLst>
              <a:gd name="adj1" fmla="val 68593"/>
              <a:gd name="adj2" fmla="val 2362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נו שױן, גיט מיר </a:t>
            </a:r>
            <a:r>
              <a:rPr lang="he-IL" sz="1600" dirty="0" smtClean="0">
                <a:cs typeface="+mj-cs"/>
              </a:rPr>
              <a:t>דעם מעניו</a:t>
            </a:r>
            <a:r>
              <a:rPr lang="he-IL" sz="1600" dirty="0">
                <a:cs typeface="+mj-cs"/>
              </a:rPr>
              <a:t>! </a:t>
            </a:r>
            <a:r>
              <a:rPr lang="he-IL" sz="1600" dirty="0" smtClean="0">
                <a:cs typeface="+mj-cs"/>
              </a:rPr>
              <a:t>(דער ייד </a:t>
            </a:r>
            <a:r>
              <a:rPr lang="he-IL" sz="1600" dirty="0">
                <a:cs typeface="+mj-cs"/>
              </a:rPr>
              <a:t>קוקט </a:t>
            </a:r>
            <a:r>
              <a:rPr lang="he-IL" sz="1600" dirty="0" smtClean="0">
                <a:cs typeface="+mj-cs"/>
              </a:rPr>
              <a:t>איבער דעם </a:t>
            </a:r>
            <a:r>
              <a:rPr lang="he-IL" sz="1600" dirty="0">
                <a:cs typeface="+mj-cs"/>
              </a:rPr>
              <a:t>מעניו)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אַ </a:t>
            </a:r>
            <a:r>
              <a:rPr lang="he-IL" sz="1600" dirty="0">
                <a:cs typeface="+mj-cs"/>
              </a:rPr>
              <a:t>יױך מיט לאָקשן האָט איר?</a:t>
            </a: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121" y="4552425"/>
            <a:ext cx="1432684" cy="1707028"/>
          </a:xfrm>
          <a:prstGeom prst="rect">
            <a:avLst/>
          </a:prstGeom>
        </p:spPr>
      </p:pic>
      <p:sp>
        <p:nvSpPr>
          <p:cNvPr id="24" name="הסבר אליפטי 23"/>
          <p:cNvSpPr/>
          <p:nvPr/>
        </p:nvSpPr>
        <p:spPr>
          <a:xfrm>
            <a:off x="679268" y="4478623"/>
            <a:ext cx="3318575" cy="1565126"/>
          </a:xfrm>
          <a:prstGeom prst="wedgeEllipseCallout">
            <a:avLst>
              <a:gd name="adj1" fmla="val 69307"/>
              <a:gd name="adj2" fmla="val -1176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 smtClean="0">
                <a:cs typeface="+mj-cs"/>
              </a:rPr>
              <a:t>נו טוב, תני לי תפריט! (הישיש קורא את התפריט) </a:t>
            </a:r>
          </a:p>
          <a:p>
            <a:pPr algn="ctr"/>
            <a:r>
              <a:rPr lang="he-IL" sz="1600" dirty="0" smtClean="0">
                <a:cs typeface="+mj-cs"/>
              </a:rPr>
              <a:t>מרק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עוף עם אטריות, יש לכם?</a:t>
            </a:r>
            <a:endParaRPr lang="he-IL" sz="1600" dirty="0">
              <a:cs typeface="+mj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02229">
            <a:off x="6692609" y="5113214"/>
            <a:ext cx="2589359" cy="1575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408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7536618" y="366667"/>
            <a:ext cx="2945731" cy="1184366"/>
          </a:xfrm>
          <a:prstGeom prst="wedgeEllipseCallout">
            <a:avLst>
              <a:gd name="adj1" fmla="val 70080"/>
              <a:gd name="adj2" fmla="val -905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קעלנערין: </a:t>
            </a:r>
            <a:r>
              <a:rPr lang="he-IL" sz="1600" dirty="0">
                <a:cs typeface="+mj-cs"/>
              </a:rPr>
              <a:t>ס'שטײט געשריבן אין מעניו?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06533" y="0"/>
            <a:ext cx="1175929" cy="2273463"/>
          </a:xfrm>
          <a:prstGeom prst="rect">
            <a:avLst/>
          </a:prstGeom>
        </p:spPr>
      </p:pic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2273" y="366667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הסבר אליפטי 20"/>
          <p:cNvSpPr/>
          <p:nvPr/>
        </p:nvSpPr>
        <p:spPr>
          <a:xfrm>
            <a:off x="1054295" y="544548"/>
            <a:ext cx="3290552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זה כתוב בתפריט?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8" r="17003" b="4954"/>
          <a:stretch/>
        </p:blipFill>
        <p:spPr bwMode="auto">
          <a:xfrm>
            <a:off x="7390015" y="1876338"/>
            <a:ext cx="3742342" cy="46412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8" r="25356" b="3896"/>
          <a:stretch/>
        </p:blipFill>
        <p:spPr bwMode="auto">
          <a:xfrm>
            <a:off x="1197033" y="1931358"/>
            <a:ext cx="3715789" cy="4531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21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2"/>
          <a:srcRect r="12259"/>
          <a:stretch/>
        </p:blipFill>
        <p:spPr>
          <a:xfrm>
            <a:off x="10543802" y="750462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7198822" y="996751"/>
            <a:ext cx="2852441" cy="1184366"/>
          </a:xfrm>
          <a:prstGeom prst="wedgeEllipseCallout">
            <a:avLst>
              <a:gd name="adj1" fmla="val 73786"/>
              <a:gd name="adj2" fmla="val -3519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ייִד: </a:t>
            </a:r>
            <a:r>
              <a:rPr lang="he-IL" sz="1600" dirty="0">
                <a:cs typeface="+mj-cs"/>
              </a:rPr>
              <a:t>נײן, דערפֿאַר פֿרעג איך אײַך.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74566" y="3314911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6977887" y="3769619"/>
            <a:ext cx="3294310" cy="1364045"/>
          </a:xfrm>
          <a:prstGeom prst="wedgeEllipseCallout">
            <a:avLst>
              <a:gd name="adj1" fmla="val 67302"/>
              <a:gd name="adj2" fmla="val -2643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קעלנערין: </a:t>
            </a:r>
            <a:r>
              <a:rPr lang="he-IL" sz="1600" dirty="0">
                <a:cs typeface="+mj-cs"/>
              </a:rPr>
              <a:t>אַז ס'שטײט ניט געשריבן אין מעניו האָבן מיר </a:t>
            </a:r>
            <a:r>
              <a:rPr lang="he-IL" sz="1600" dirty="0" smtClean="0">
                <a:cs typeface="+mj-cs"/>
              </a:rPr>
              <a:t>דאָס ניט</a:t>
            </a:r>
            <a:r>
              <a:rPr lang="he-IL" sz="1600" dirty="0">
                <a:cs typeface="+mj-cs"/>
              </a:rPr>
              <a:t>.</a:t>
            </a: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6721" y="735420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980075" y="678888"/>
            <a:ext cx="2204775" cy="1184366"/>
          </a:xfrm>
          <a:prstGeom prst="wedgeEllipseCallout">
            <a:avLst>
              <a:gd name="adj1" fmla="val 72522"/>
              <a:gd name="adj2" fmla="val 735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לא, </a:t>
            </a:r>
            <a:r>
              <a:rPr lang="he-IL" sz="1600" dirty="0" smtClean="0">
                <a:cs typeface="+mj-cs"/>
              </a:rPr>
              <a:t>לכן</a:t>
            </a:r>
          </a:p>
          <a:p>
            <a:pPr algn="ctr"/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אני שואל. 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96178" y="3537916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1219862" y="3949298"/>
            <a:ext cx="2827429" cy="1184366"/>
          </a:xfrm>
          <a:prstGeom prst="wedgeEllipseCallout">
            <a:avLst>
              <a:gd name="adj1" fmla="val 70799"/>
              <a:gd name="adj2" fmla="val -1644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אם זה לא כתוב בתפריט אז אין לנו.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2089">
            <a:off x="6504555" y="1398099"/>
            <a:ext cx="1784524" cy="225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3255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723017" y="1860115"/>
            <a:ext cx="3466620" cy="1529638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מיר האָבן אַ כינעזישע יױך – "גונג װאַן טאַנג" מיט</a:t>
            </a:r>
          </a:p>
          <a:p>
            <a:pPr algn="ctr"/>
            <a:r>
              <a:rPr lang="he-IL" sz="1600" dirty="0">
                <a:cs typeface="+mj-cs"/>
              </a:rPr>
              <a:t>כינעזישע לאָקשן.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4974" y="1935978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7193280" y="144715"/>
            <a:ext cx="3203933" cy="1184366"/>
          </a:xfrm>
          <a:prstGeom prst="wedgeEllipseCallout">
            <a:avLst>
              <a:gd name="adj1" fmla="val 67218"/>
              <a:gd name="adj2" fmla="val 1323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ייִד: </a:t>
            </a:r>
            <a:r>
              <a:rPr lang="he-IL" sz="1600" dirty="0">
                <a:cs typeface="+mj-cs"/>
              </a:rPr>
              <a:t>װאָס פֿאַר אַ </a:t>
            </a:r>
            <a:r>
              <a:rPr lang="he-IL" sz="1600" dirty="0" smtClean="0">
                <a:cs typeface="+mj-cs"/>
              </a:rPr>
              <a:t>ייִדישער </a:t>
            </a:r>
            <a:r>
              <a:rPr lang="he-IL" sz="1600" dirty="0">
                <a:cs typeface="+mj-cs"/>
              </a:rPr>
              <a:t>רעסטאָראַן האָט ניט קײן יױך</a:t>
            </a:r>
          </a:p>
          <a:p>
            <a:pPr algn="ctr"/>
            <a:r>
              <a:rPr lang="he-IL" sz="1600" dirty="0">
                <a:cs typeface="+mj-cs"/>
              </a:rPr>
              <a:t>מיט לאָקשן?</a:t>
            </a: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321" y="414417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524001" y="311000"/>
            <a:ext cx="3122402" cy="1184366"/>
          </a:xfrm>
          <a:prstGeom prst="wedgeEllipseCallout">
            <a:avLst>
              <a:gd name="adj1" fmla="val 62613"/>
              <a:gd name="adj2" fmla="val -73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איזו מסעדה יהודית אין לה מרק עוף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עם </a:t>
            </a:r>
            <a:r>
              <a:rPr lang="he-IL" sz="1600" dirty="0">
                <a:cs typeface="+mj-cs"/>
              </a:rPr>
              <a:t>אטריות?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2547" y="2001710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521038" y="2647426"/>
            <a:ext cx="3373779" cy="1412966"/>
          </a:xfrm>
          <a:prstGeom prst="wedgeEllipseCallout">
            <a:avLst>
              <a:gd name="adj1" fmla="val 65159"/>
              <a:gd name="adj2" fmla="val -3294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יש לנו מרק עוף סיני "גונג וואן טנג" עם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אטריות סיניות</a:t>
            </a:r>
            <a:r>
              <a:rPr lang="he-IL" sz="1600" dirty="0">
                <a:cs typeface="+mj-cs"/>
              </a:rPr>
              <a:t>.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431861" y="4810501"/>
            <a:ext cx="1437459" cy="1704975"/>
          </a:xfrm>
          <a:prstGeom prst="rect">
            <a:avLst/>
          </a:prstGeom>
        </p:spPr>
      </p:pic>
      <p:sp>
        <p:nvSpPr>
          <p:cNvPr id="19" name="הסבר אליפטי 18"/>
          <p:cNvSpPr/>
          <p:nvPr/>
        </p:nvSpPr>
        <p:spPr>
          <a:xfrm>
            <a:off x="6561230" y="4658858"/>
            <a:ext cx="3628407" cy="1600595"/>
          </a:xfrm>
          <a:prstGeom prst="wedgeEllipseCallout">
            <a:avLst>
              <a:gd name="adj1" fmla="val 62407"/>
              <a:gd name="adj2" fmla="val -754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איך האָב ניט מער װאָס צו טאָן, נאָר עסן </a:t>
            </a:r>
            <a:r>
              <a:rPr lang="he-IL" sz="1600" dirty="0" smtClean="0">
                <a:cs typeface="+mj-cs"/>
              </a:rPr>
              <a:t>עפּעס װאָס </a:t>
            </a:r>
            <a:r>
              <a:rPr lang="he-IL" sz="1600" dirty="0">
                <a:cs typeface="+mj-cs"/>
              </a:rPr>
              <a:t>שלעפּט זיך װאָכנװײַז אין װעג פֿון כינע.</a:t>
            </a: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121" y="4552425"/>
            <a:ext cx="1432684" cy="1707028"/>
          </a:xfrm>
          <a:prstGeom prst="rect">
            <a:avLst/>
          </a:prstGeom>
        </p:spPr>
      </p:pic>
      <p:sp>
        <p:nvSpPr>
          <p:cNvPr id="24" name="הסבר אליפטי 23"/>
          <p:cNvSpPr/>
          <p:nvPr/>
        </p:nvSpPr>
        <p:spPr>
          <a:xfrm>
            <a:off x="418012" y="4478623"/>
            <a:ext cx="3579832" cy="1565126"/>
          </a:xfrm>
          <a:prstGeom prst="wedgeEllipseCallout">
            <a:avLst>
              <a:gd name="adj1" fmla="val 69307"/>
              <a:gd name="adj2" fmla="val -1176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אין לי באמת מה לעשות, אלא לאכול </a:t>
            </a:r>
            <a:r>
              <a:rPr lang="he-IL" sz="1600" dirty="0" smtClean="0">
                <a:cs typeface="+mj-cs"/>
              </a:rPr>
              <a:t>משהו שבמשך </a:t>
            </a:r>
            <a:r>
              <a:rPr lang="he-IL" sz="1600" dirty="0">
                <a:cs typeface="+mj-cs"/>
              </a:rPr>
              <a:t>שבועות מיטלטל לו בדרך מסין.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7857">
            <a:off x="6203299" y="2942420"/>
            <a:ext cx="1805994" cy="18050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08"/>
          <a:stretch/>
        </p:blipFill>
        <p:spPr bwMode="auto">
          <a:xfrm rot="20639180">
            <a:off x="204725" y="804286"/>
            <a:ext cx="2177295" cy="1793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928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494061" y="208725"/>
            <a:ext cx="4057815" cy="1184366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קעלנערין: </a:t>
            </a:r>
            <a:r>
              <a:rPr lang="he-IL" sz="1600" dirty="0">
                <a:cs typeface="+mj-cs"/>
              </a:rPr>
              <a:t>דאָס קומט נישט פֿון דאָרט. דאָס מאַכן מיר דאָ</a:t>
            </a:r>
          </a:p>
          <a:p>
            <a:pPr algn="ctr"/>
            <a:r>
              <a:rPr lang="he-IL" sz="1600" dirty="0">
                <a:cs typeface="+mj-cs"/>
              </a:rPr>
              <a:t>לויטן כינעזישען סטיל.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06533" y="0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022340" y="2398206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615915" y="1882833"/>
            <a:ext cx="3119114" cy="1184366"/>
          </a:xfrm>
          <a:prstGeom prst="wedgeEllipseCallout">
            <a:avLst>
              <a:gd name="adj1" fmla="val 67751"/>
              <a:gd name="adj2" fmla="val 1955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ייִד: </a:t>
            </a:r>
            <a:r>
              <a:rPr lang="he-IL" sz="1600" dirty="0">
                <a:cs typeface="+mj-cs"/>
              </a:rPr>
              <a:t>געפֿילטע פֿיש </a:t>
            </a:r>
            <a:r>
              <a:rPr lang="he-IL" sz="1600" dirty="0" smtClean="0">
                <a:cs typeface="+mj-cs"/>
              </a:rPr>
              <a:t>האָט איר</a:t>
            </a:r>
            <a:r>
              <a:rPr lang="he-IL" sz="1600" dirty="0">
                <a:cs typeface="+mj-cs"/>
              </a:rPr>
              <a:t>?</a:t>
            </a: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39856" y="4360073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7044862" y="5012599"/>
            <a:ext cx="3105841" cy="1364045"/>
          </a:xfrm>
          <a:prstGeom prst="wedgeEllipseCallout">
            <a:avLst>
              <a:gd name="adj1" fmla="val 69298"/>
              <a:gd name="adj2" fmla="val -1973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ס'שטײט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אין מעניו?</a:t>
            </a: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2274" y="0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הסבר אליפטי 20"/>
          <p:cNvSpPr/>
          <p:nvPr/>
        </p:nvSpPr>
        <p:spPr>
          <a:xfrm>
            <a:off x="1402078" y="208725"/>
            <a:ext cx="3290552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זה לא בא משם. אנחנו מכינים זאת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כאן בסגנון סיני</a:t>
            </a:r>
            <a:r>
              <a:rPr lang="he-IL" sz="1600" dirty="0">
                <a:cs typeface="+mj-cs"/>
              </a:rPr>
              <a:t>.</a:t>
            </a:r>
          </a:p>
        </p:txBody>
      </p: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015" y="2098455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307500" y="1900047"/>
            <a:ext cx="3190929" cy="1184366"/>
          </a:xfrm>
          <a:prstGeom prst="wedgeEllipseCallout">
            <a:avLst>
              <a:gd name="adj1" fmla="val 65030"/>
              <a:gd name="adj2" fmla="val 514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 err="1">
                <a:cs typeface="+mj-cs"/>
              </a:rPr>
              <a:t>געפילטע</a:t>
            </a:r>
            <a:r>
              <a:rPr lang="he-IL" sz="1600" dirty="0">
                <a:cs typeface="+mj-cs"/>
              </a:rPr>
              <a:t> פיש יש לכם?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92630" y="4103181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1590928" y="4510255"/>
            <a:ext cx="2827429" cy="1184366"/>
          </a:xfrm>
          <a:prstGeom prst="wedgeEllipseCallout">
            <a:avLst>
              <a:gd name="adj1" fmla="val 63743"/>
              <a:gd name="adj2" fmla="val -66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כתוב בתפריט?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3735">
            <a:off x="6750825" y="2837015"/>
            <a:ext cx="2910700" cy="1936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9612">
            <a:off x="27039" y="3532159"/>
            <a:ext cx="2200153" cy="2687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3996">
            <a:off x="9268049" y="1363368"/>
            <a:ext cx="1978745" cy="828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83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723017" y="1860115"/>
            <a:ext cx="3466620" cy="1529638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אַז ס'שטײט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אין מעניו האָבן </a:t>
            </a:r>
            <a:r>
              <a:rPr lang="he-IL" sz="1600" dirty="0" err="1">
                <a:cs typeface="+mj-cs"/>
              </a:rPr>
              <a:t>מיר</a:t>
            </a:r>
            <a:endParaRPr lang="he-IL" sz="1600" dirty="0">
              <a:cs typeface="+mj-cs"/>
            </a:endParaRPr>
          </a:p>
          <a:p>
            <a:pPr algn="ctr"/>
            <a:r>
              <a:rPr lang="he-IL" sz="1600" dirty="0" err="1">
                <a:cs typeface="+mj-cs"/>
              </a:rPr>
              <a:t>דאָס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.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אפֿשר </a:t>
            </a:r>
            <a:r>
              <a:rPr lang="he-IL" sz="1600" dirty="0" err="1">
                <a:cs typeface="+mj-cs"/>
              </a:rPr>
              <a:t>װילט</a:t>
            </a:r>
            <a:r>
              <a:rPr lang="he-IL" sz="1600" dirty="0">
                <a:cs typeface="+mj-cs"/>
              </a:rPr>
              <a:t> איר סושי?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4974" y="1935978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7051992" y="311000"/>
            <a:ext cx="3137645" cy="1184365"/>
          </a:xfrm>
          <a:prstGeom prst="wedgeEllipseCallout">
            <a:avLst>
              <a:gd name="adj1" fmla="val 69936"/>
              <a:gd name="adj2" fmla="val -441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נײן</a:t>
            </a:r>
            <a:r>
              <a:rPr lang="he-IL" sz="1600" dirty="0">
                <a:cs typeface="+mj-cs"/>
              </a:rPr>
              <a:t>.</a:t>
            </a:r>
          </a:p>
          <a:p>
            <a:pPr algn="ctr"/>
            <a:endParaRPr lang="he-IL" sz="1600" dirty="0">
              <a:cs typeface="+mj-cs"/>
            </a:endParaRP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321" y="414417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524001" y="311000"/>
            <a:ext cx="3122402" cy="1184366"/>
          </a:xfrm>
          <a:prstGeom prst="wedgeEllipseCallout">
            <a:avLst>
              <a:gd name="adj1" fmla="val 62613"/>
              <a:gd name="adj2" fmla="val -73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לא.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2547" y="1935977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740229" y="2244634"/>
            <a:ext cx="3373779" cy="1412966"/>
          </a:xfrm>
          <a:prstGeom prst="wedgeEllipseCallout">
            <a:avLst>
              <a:gd name="adj1" fmla="val 63435"/>
              <a:gd name="adj2" fmla="val -1470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אם כך אין לנו.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אולי </a:t>
            </a:r>
            <a:r>
              <a:rPr lang="he-IL" sz="1600" dirty="0">
                <a:cs typeface="+mj-cs"/>
              </a:rPr>
              <a:t>אתה רוצה סושי?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424974" y="4820485"/>
            <a:ext cx="1437459" cy="1704975"/>
          </a:xfrm>
          <a:prstGeom prst="rect">
            <a:avLst/>
          </a:prstGeom>
        </p:spPr>
      </p:pic>
      <p:sp>
        <p:nvSpPr>
          <p:cNvPr id="19" name="הסבר אליפטי 18"/>
          <p:cNvSpPr/>
          <p:nvPr/>
        </p:nvSpPr>
        <p:spPr>
          <a:xfrm>
            <a:off x="6561230" y="4658858"/>
            <a:ext cx="3628407" cy="1600595"/>
          </a:xfrm>
          <a:prstGeom prst="wedgeEllipseCallout">
            <a:avLst>
              <a:gd name="adj1" fmla="val 65843"/>
              <a:gd name="adj2" fmla="val -390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לאָזט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אפ מיט </a:t>
            </a:r>
            <a:r>
              <a:rPr lang="he-IL" sz="1600" dirty="0" err="1">
                <a:cs typeface="+mj-cs"/>
              </a:rPr>
              <a:t>אײַערע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משונהדיקע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כינעזישע</a:t>
            </a:r>
            <a:endParaRPr lang="he-IL" sz="1600" dirty="0">
              <a:cs typeface="+mj-cs"/>
            </a:endParaRPr>
          </a:p>
          <a:p>
            <a:pPr algn="ctr"/>
            <a:r>
              <a:rPr lang="he-IL" sz="1600" dirty="0">
                <a:cs typeface="+mj-cs"/>
              </a:rPr>
              <a:t>מאכלים!</a:t>
            </a: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121" y="4552425"/>
            <a:ext cx="1432684" cy="1707028"/>
          </a:xfrm>
          <a:prstGeom prst="rect">
            <a:avLst/>
          </a:prstGeom>
        </p:spPr>
      </p:pic>
      <p:sp>
        <p:nvSpPr>
          <p:cNvPr id="24" name="הסבר אליפטי 23"/>
          <p:cNvSpPr/>
          <p:nvPr/>
        </p:nvSpPr>
        <p:spPr>
          <a:xfrm>
            <a:off x="418012" y="4478623"/>
            <a:ext cx="3579832" cy="1565126"/>
          </a:xfrm>
          <a:prstGeom prst="wedgeEllipseCallout">
            <a:avLst>
              <a:gd name="adj1" fmla="val 69307"/>
              <a:gd name="adj2" fmla="val -1176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עזבי אותי כבר </a:t>
            </a:r>
            <a:r>
              <a:rPr lang="he-IL" sz="1600" dirty="0" smtClean="0">
                <a:cs typeface="+mj-cs"/>
              </a:rPr>
              <a:t>עם המאכלים </a:t>
            </a:r>
            <a:r>
              <a:rPr lang="he-IL" sz="1600" dirty="0">
                <a:cs typeface="+mj-cs"/>
              </a:rPr>
              <a:t>הסיניים המשונים</a:t>
            </a:r>
          </a:p>
          <a:p>
            <a:pPr algn="ctr"/>
            <a:r>
              <a:rPr lang="he-IL" sz="1600" dirty="0">
                <a:cs typeface="+mj-cs"/>
              </a:rPr>
              <a:t>שלכם!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97"/>
          <a:stretch/>
        </p:blipFill>
        <p:spPr bwMode="auto">
          <a:xfrm>
            <a:off x="6561229" y="3072709"/>
            <a:ext cx="2640494" cy="14797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75"/>
          <a:stretch/>
        </p:blipFill>
        <p:spPr bwMode="auto">
          <a:xfrm rot="19982686">
            <a:off x="96857" y="194403"/>
            <a:ext cx="2129649" cy="193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09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552489" y="208725"/>
            <a:ext cx="4057815" cy="1184366"/>
          </a:xfrm>
          <a:prstGeom prst="wedgeEllipseCallout">
            <a:avLst>
              <a:gd name="adj1" fmla="val 65283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ס'איז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כינעזיש</a:t>
            </a:r>
            <a:r>
              <a:rPr lang="he-IL" sz="1600" dirty="0">
                <a:cs typeface="+mj-cs"/>
              </a:rPr>
              <a:t> – </a:t>
            </a:r>
            <a:r>
              <a:rPr lang="he-IL" sz="1600" dirty="0" err="1">
                <a:cs typeface="+mj-cs"/>
              </a:rPr>
              <a:t>דװקא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יאפּאַניש</a:t>
            </a:r>
            <a:r>
              <a:rPr lang="he-IL" sz="1600" dirty="0">
                <a:cs typeface="+mj-cs"/>
              </a:rPr>
              <a:t>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906533" y="0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216797" y="249223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876770" y="1785882"/>
            <a:ext cx="3119114" cy="1558835"/>
          </a:xfrm>
          <a:prstGeom prst="wedgeEllipseCallout">
            <a:avLst>
              <a:gd name="adj1" fmla="val 66952"/>
              <a:gd name="adj2" fmla="val 265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די </a:t>
            </a:r>
            <a:r>
              <a:rPr lang="he-IL" sz="1600" dirty="0" err="1">
                <a:cs typeface="+mj-cs"/>
              </a:rPr>
              <a:t>זעלבע</a:t>
            </a:r>
            <a:r>
              <a:rPr lang="he-IL" sz="1600" dirty="0">
                <a:cs typeface="+mj-cs"/>
              </a:rPr>
              <a:t> טריפֿה. </a:t>
            </a:r>
            <a:r>
              <a:rPr lang="he-IL" sz="1600" dirty="0" err="1">
                <a:cs typeface="+mj-cs"/>
              </a:rPr>
              <a:t>עפּעס</a:t>
            </a:r>
            <a:r>
              <a:rPr lang="he-IL" sz="1600" dirty="0">
                <a:cs typeface="+mj-cs"/>
              </a:rPr>
              <a:t> מיט אַ </a:t>
            </a:r>
            <a:r>
              <a:rPr lang="he-IL" sz="1600" dirty="0" err="1" smtClean="0">
                <a:cs typeface="+mj-cs"/>
              </a:rPr>
              <a:t>ייִדישן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טעם </a:t>
            </a:r>
            <a:r>
              <a:rPr lang="he-IL" sz="1600" dirty="0" smtClean="0">
                <a:cs typeface="+mj-cs"/>
              </a:rPr>
              <a:t>האָט איר</a:t>
            </a:r>
            <a:r>
              <a:rPr lang="he-IL" sz="1600" dirty="0">
                <a:cs typeface="+mj-cs"/>
              </a:rPr>
              <a:t>? לאָמיר </a:t>
            </a:r>
            <a:r>
              <a:rPr lang="he-IL" sz="1600" dirty="0" err="1">
                <a:cs typeface="+mj-cs"/>
              </a:rPr>
              <a:t>זאָגן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װאַרעניקעס</a:t>
            </a:r>
            <a:r>
              <a:rPr lang="he-IL" sz="1600" dirty="0">
                <a:cs typeface="+mj-cs"/>
              </a:rPr>
              <a:t>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24939" y="4419066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6890043" y="5012599"/>
            <a:ext cx="3105841" cy="1364045"/>
          </a:xfrm>
          <a:prstGeom prst="wedgeEllipseCallout">
            <a:avLst>
              <a:gd name="adj1" fmla="val 71706"/>
              <a:gd name="adj2" fmla="val -2765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ס'שטײט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אין מעניו? 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2274" y="0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הסבר אליפטי 20"/>
          <p:cNvSpPr/>
          <p:nvPr/>
        </p:nvSpPr>
        <p:spPr>
          <a:xfrm>
            <a:off x="2319250" y="208725"/>
            <a:ext cx="2373379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מלצרית:</a:t>
            </a:r>
            <a:r>
              <a:rPr lang="he-IL" sz="1600" dirty="0" err="1" smtClean="0">
                <a:cs typeface="+mj-cs"/>
              </a:rPr>
              <a:t>זה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לא סיני –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דווקא </a:t>
            </a:r>
            <a:r>
              <a:rPr lang="he-IL" sz="1600" dirty="0">
                <a:cs typeface="+mj-cs"/>
              </a:rPr>
              <a:t>יפני.</a:t>
            </a:r>
          </a:p>
        </p:txBody>
      </p: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7910" y="2319173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315010" y="2492230"/>
            <a:ext cx="3190929" cy="1184366"/>
          </a:xfrm>
          <a:prstGeom prst="wedgeEllipseCallout">
            <a:avLst>
              <a:gd name="adj1" fmla="val 68417"/>
              <a:gd name="adj2" fmla="val -959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אותה הטריפה. משהו עם טעם יהודי יש לכם</a:t>
            </a:r>
            <a:r>
              <a:rPr lang="he-IL" sz="1600" dirty="0" smtClean="0">
                <a:cs typeface="+mj-cs"/>
              </a:rPr>
              <a:t>?</a:t>
            </a:r>
          </a:p>
          <a:p>
            <a:pPr algn="ctr"/>
            <a:r>
              <a:rPr lang="he-IL" sz="1600" dirty="0" smtClean="0">
                <a:cs typeface="+mj-cs"/>
              </a:rPr>
              <a:t> בואי נאמר </a:t>
            </a:r>
            <a:r>
              <a:rPr lang="he-IL" sz="1600" dirty="0">
                <a:cs typeface="+mj-cs"/>
              </a:rPr>
              <a:t>כיסונים?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92630" y="4103181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1651227" y="4312439"/>
            <a:ext cx="2844951" cy="1184366"/>
          </a:xfrm>
          <a:prstGeom prst="wedgeEllipseCallout">
            <a:avLst>
              <a:gd name="adj1" fmla="val 63743"/>
              <a:gd name="adj2" fmla="val -66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זה כתוב בתפריט?</a:t>
            </a: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 </a:t>
            </a:r>
            <a:endParaRPr lang="he-IL" sz="1600" dirty="0">
              <a:cs typeface="+mj-cs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19147">
            <a:off x="6587446" y="3047027"/>
            <a:ext cx="2965499" cy="19127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44607">
            <a:off x="287736" y="4366353"/>
            <a:ext cx="2228685" cy="2228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11"/>
          <a:stretch/>
        </p:blipFill>
        <p:spPr bwMode="auto">
          <a:xfrm rot="21190746">
            <a:off x="63563" y="462496"/>
            <a:ext cx="2631686" cy="183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7531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653349" y="2015975"/>
            <a:ext cx="3528785" cy="1296684"/>
          </a:xfrm>
          <a:prstGeom prst="wedgeEllipseCallout">
            <a:avLst>
              <a:gd name="adj1" fmla="val 65050"/>
              <a:gd name="adj2" fmla="val -524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אויב </a:t>
            </a:r>
            <a:r>
              <a:rPr lang="he-IL" sz="1600" dirty="0" err="1">
                <a:cs typeface="+mj-cs"/>
              </a:rPr>
              <a:t>אַזוי</a:t>
            </a:r>
            <a:r>
              <a:rPr lang="he-IL" sz="1600" dirty="0">
                <a:cs typeface="+mj-cs"/>
              </a:rPr>
              <a:t> האָבן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דאָס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. </a:t>
            </a:r>
            <a:r>
              <a:rPr lang="he-IL" sz="1600" dirty="0" err="1">
                <a:cs typeface="+mj-cs"/>
              </a:rPr>
              <a:t>נאָר</a:t>
            </a:r>
            <a:r>
              <a:rPr lang="he-IL" sz="1600" dirty="0">
                <a:cs typeface="+mj-cs"/>
              </a:rPr>
              <a:t> איך </a:t>
            </a:r>
            <a:r>
              <a:rPr lang="he-IL" sz="1600" dirty="0" err="1">
                <a:cs typeface="+mj-cs"/>
              </a:rPr>
              <a:t>קען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אײַך</a:t>
            </a:r>
            <a:endParaRPr lang="he-IL" sz="1600" dirty="0">
              <a:cs typeface="+mj-cs"/>
            </a:endParaRPr>
          </a:p>
          <a:p>
            <a:pPr algn="ctr"/>
            <a:r>
              <a:rPr lang="he-IL" sz="1600" dirty="0" err="1">
                <a:cs typeface="+mj-cs"/>
              </a:rPr>
              <a:t>רעקאָמענדירן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אונדזער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ניאָקי</a:t>
            </a:r>
            <a:r>
              <a:rPr lang="he-IL" sz="1600" dirty="0">
                <a:cs typeface="+mj-cs"/>
              </a:rPr>
              <a:t>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24974" y="1935978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553243" y="414417"/>
            <a:ext cx="3839680" cy="1184366"/>
          </a:xfrm>
          <a:prstGeom prst="wedgeEllipseCallout">
            <a:avLst>
              <a:gd name="adj1" fmla="val 62236"/>
              <a:gd name="adj2" fmla="val -1446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נײן</a:t>
            </a:r>
            <a:r>
              <a:rPr lang="he-IL" sz="1600" dirty="0">
                <a:cs typeface="+mj-cs"/>
              </a:rPr>
              <a:t>, ס'שטײט ניט </a:t>
            </a:r>
            <a:r>
              <a:rPr lang="he-IL" sz="1600" dirty="0" err="1" smtClean="0">
                <a:cs typeface="+mj-cs"/>
              </a:rPr>
              <a:t>געשריבן</a:t>
            </a:r>
            <a:r>
              <a:rPr lang="he-IL" sz="1600" dirty="0" smtClean="0">
                <a:cs typeface="+mj-cs"/>
              </a:rPr>
              <a:t> </a:t>
            </a:r>
          </a:p>
          <a:p>
            <a:pPr algn="ctr"/>
            <a:r>
              <a:rPr lang="he-IL" sz="1600" dirty="0" smtClean="0">
                <a:cs typeface="+mj-cs"/>
              </a:rPr>
              <a:t>אין </a:t>
            </a:r>
            <a:r>
              <a:rPr lang="he-IL" sz="1600" dirty="0">
                <a:cs typeface="+mj-cs"/>
              </a:rPr>
              <a:t>מעניו.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err="1" smtClean="0">
                <a:cs typeface="+mj-cs"/>
              </a:rPr>
              <a:t>אױף</a:t>
            </a:r>
            <a:r>
              <a:rPr lang="he-IL" sz="1600" dirty="0" smtClean="0">
                <a:cs typeface="+mj-cs"/>
              </a:rPr>
              <a:t> כּפּרות </a:t>
            </a:r>
            <a:r>
              <a:rPr lang="he-IL" sz="1600" dirty="0" err="1" smtClean="0">
                <a:cs typeface="+mj-cs"/>
              </a:rPr>
              <a:t>אײַער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מעניו!</a:t>
            </a:r>
          </a:p>
          <a:p>
            <a:pPr algn="ctr"/>
            <a:endParaRPr lang="he-IL" sz="1600" dirty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            </a:t>
            </a:r>
            <a:endParaRPr lang="he-IL" sz="1600" dirty="0">
              <a:cs typeface="+mj-cs"/>
            </a:endParaRP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6321" y="414417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236617" y="311000"/>
            <a:ext cx="3409786" cy="1184366"/>
          </a:xfrm>
          <a:prstGeom prst="wedgeEllipseCallout">
            <a:avLst>
              <a:gd name="adj1" fmla="val 62613"/>
              <a:gd name="adj2" fmla="val -73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לא, זה לא </a:t>
            </a:r>
            <a:r>
              <a:rPr lang="he-IL" sz="1600" dirty="0" smtClean="0">
                <a:cs typeface="+mj-cs"/>
              </a:rPr>
              <a:t>כתוב</a:t>
            </a:r>
          </a:p>
          <a:p>
            <a:pPr algn="ctr"/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בתפריט</a:t>
            </a:r>
            <a:r>
              <a:rPr lang="he-IL" sz="1600" dirty="0" smtClean="0">
                <a:cs typeface="+mj-cs"/>
              </a:rPr>
              <a:t>.</a:t>
            </a:r>
          </a:p>
          <a:p>
            <a:pPr algn="ctr"/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לכול הרוחות </a:t>
            </a:r>
            <a:r>
              <a:rPr lang="he-IL" sz="1600" dirty="0" smtClean="0">
                <a:cs typeface="+mj-cs"/>
              </a:rPr>
              <a:t>עם התפריט</a:t>
            </a:r>
            <a:r>
              <a:rPr lang="he-IL" sz="1600" dirty="0">
                <a:cs typeface="+mj-cs"/>
              </a:rPr>
              <a:t>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69498" y="2121445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730721" y="1957834"/>
            <a:ext cx="3373779" cy="1412966"/>
          </a:xfrm>
          <a:prstGeom prst="wedgeEllipseCallout">
            <a:avLst>
              <a:gd name="adj1" fmla="val 65406"/>
              <a:gd name="adj2" fmla="val -70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אז אין לנו. אני יכולה להמליץ לך על הניוקי</a:t>
            </a:r>
          </a:p>
          <a:p>
            <a:pPr algn="ctr"/>
            <a:r>
              <a:rPr lang="he-IL" sz="1600" dirty="0">
                <a:cs typeface="+mj-cs"/>
              </a:rPr>
              <a:t>שלנו.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3" y="4820486"/>
            <a:ext cx="1437459" cy="1704975"/>
          </a:xfrm>
          <a:prstGeom prst="rect">
            <a:avLst/>
          </a:prstGeom>
        </p:spPr>
      </p:pic>
      <p:sp>
        <p:nvSpPr>
          <p:cNvPr id="19" name="הסבר אליפטי 18"/>
          <p:cNvSpPr/>
          <p:nvPr/>
        </p:nvSpPr>
        <p:spPr>
          <a:xfrm>
            <a:off x="6653349" y="4079140"/>
            <a:ext cx="3628407" cy="1600595"/>
          </a:xfrm>
          <a:prstGeom prst="wedgeEllipseCallout">
            <a:avLst>
              <a:gd name="adj1" fmla="val 63618"/>
              <a:gd name="adj2" fmla="val 1105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(</a:t>
            </a:r>
            <a:r>
              <a:rPr lang="he-IL" sz="1600" dirty="0" err="1">
                <a:cs typeface="+mj-cs"/>
              </a:rPr>
              <a:t>בײז</a:t>
            </a:r>
            <a:r>
              <a:rPr lang="he-IL" sz="1600" dirty="0">
                <a:cs typeface="+mj-cs"/>
              </a:rPr>
              <a:t>) </a:t>
            </a:r>
            <a:r>
              <a:rPr lang="he-IL" sz="1600" dirty="0" err="1">
                <a:cs typeface="+mj-cs"/>
              </a:rPr>
              <a:t>זאָגט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, איר </a:t>
            </a:r>
            <a:r>
              <a:rPr lang="he-IL" sz="1600" dirty="0" err="1">
                <a:cs typeface="+mj-cs"/>
              </a:rPr>
              <a:t>װילט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מיך</a:t>
            </a:r>
            <a:r>
              <a:rPr lang="he-IL" sz="1600" dirty="0">
                <a:cs typeface="+mj-cs"/>
              </a:rPr>
              <a:t> משוגע מאַכן?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err="1" smtClean="0">
                <a:cs typeface="+mj-cs"/>
              </a:rPr>
              <a:t>לאָזט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מיך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צו </a:t>
            </a:r>
            <a:r>
              <a:rPr lang="he-IL" sz="1600" dirty="0" err="1">
                <a:cs typeface="+mj-cs"/>
              </a:rPr>
              <a:t>רו</a:t>
            </a:r>
            <a:r>
              <a:rPr lang="he-IL" sz="1600" dirty="0">
                <a:cs typeface="+mj-cs"/>
              </a:rPr>
              <a:t> מיט </a:t>
            </a:r>
            <a:r>
              <a:rPr lang="he-IL" sz="1600" dirty="0" err="1">
                <a:cs typeface="+mj-cs"/>
              </a:rPr>
              <a:t>אײַער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אָריענטאַלישן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עסנװאַרג</a:t>
            </a:r>
            <a:r>
              <a:rPr lang="he-IL" sz="1600" dirty="0">
                <a:cs typeface="+mj-cs"/>
              </a:rPr>
              <a:t>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121" y="4897172"/>
            <a:ext cx="1432684" cy="1707028"/>
          </a:xfrm>
          <a:prstGeom prst="rect">
            <a:avLst/>
          </a:prstGeom>
        </p:spPr>
      </p:pic>
      <p:sp>
        <p:nvSpPr>
          <p:cNvPr id="24" name="הסבר אליפטי 23"/>
          <p:cNvSpPr/>
          <p:nvPr/>
        </p:nvSpPr>
        <p:spPr>
          <a:xfrm>
            <a:off x="261771" y="4897172"/>
            <a:ext cx="3579832" cy="1565126"/>
          </a:xfrm>
          <a:prstGeom prst="wedgeEllipseCallout">
            <a:avLst>
              <a:gd name="adj1" fmla="val 67040"/>
              <a:gd name="adj2" fmla="val -817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 smtClean="0">
                <a:cs typeface="+mj-cs"/>
              </a:rPr>
              <a:t>(</a:t>
            </a:r>
            <a:r>
              <a:rPr lang="he-IL" sz="1600" dirty="0">
                <a:cs typeface="+mj-cs"/>
              </a:rPr>
              <a:t>כועס) תגידי לי! את רוצה לשגע אותי? </a:t>
            </a:r>
            <a:endParaRPr lang="he-IL" sz="1600" dirty="0" smtClean="0">
              <a:cs typeface="+mj-cs"/>
            </a:endParaRPr>
          </a:p>
          <a:p>
            <a:pPr algn="ctr"/>
            <a:r>
              <a:rPr lang="he-IL" sz="1600" dirty="0" smtClean="0">
                <a:cs typeface="+mj-cs"/>
              </a:rPr>
              <a:t>עזבי אותי עם </a:t>
            </a:r>
            <a:r>
              <a:rPr lang="he-IL" sz="1600" dirty="0">
                <a:cs typeface="+mj-cs"/>
              </a:rPr>
              <a:t>האוכל האוריינטלי הזה!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43" r="21735"/>
          <a:stretch/>
        </p:blipFill>
        <p:spPr bwMode="auto">
          <a:xfrm rot="21134509">
            <a:off x="384435" y="3231635"/>
            <a:ext cx="3177353" cy="1457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2790">
            <a:off x="6077542" y="5090077"/>
            <a:ext cx="2247570" cy="1685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567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552489" y="208725"/>
            <a:ext cx="4057815" cy="1184366"/>
          </a:xfrm>
          <a:prstGeom prst="wedgeEllipseCallout">
            <a:avLst>
              <a:gd name="adj1" fmla="val 59918"/>
              <a:gd name="adj2" fmla="val -367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</a:t>
            </a:r>
            <a:r>
              <a:rPr lang="he-IL" sz="1600" b="1" dirty="0" err="1">
                <a:solidFill>
                  <a:srgbClr val="FF0066"/>
                </a:solidFill>
                <a:cs typeface="+mj-cs"/>
              </a:rPr>
              <a:t>ן</a:t>
            </a:r>
            <a:r>
              <a:rPr lang="he-IL" sz="1600" b="1" dirty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ניאָקי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איז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אָריענטאַליש</a:t>
            </a:r>
            <a:r>
              <a:rPr lang="he-IL" sz="1600" dirty="0">
                <a:cs typeface="+mj-cs"/>
              </a:rPr>
              <a:t>. </a:t>
            </a:r>
            <a:r>
              <a:rPr lang="he-IL" sz="1600" dirty="0" err="1">
                <a:cs typeface="+mj-cs"/>
              </a:rPr>
              <a:t>ס'איז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איטאַליעניש</a:t>
            </a:r>
            <a:r>
              <a:rPr lang="he-IL" sz="1600" dirty="0">
                <a:cs typeface="+mj-cs"/>
              </a:rPr>
              <a:t>.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58418" y="-42564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2259"/>
          <a:stretch/>
        </p:blipFill>
        <p:spPr>
          <a:xfrm>
            <a:off x="10540201" y="2619474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552489" y="1707468"/>
            <a:ext cx="3238218" cy="1721532"/>
          </a:xfrm>
          <a:prstGeom prst="wedgeEllipseCallout">
            <a:avLst>
              <a:gd name="adj1" fmla="val 66169"/>
              <a:gd name="adj2" fmla="val 1113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װײ </a:t>
            </a:r>
            <a:r>
              <a:rPr lang="he-IL" sz="1600" dirty="0" err="1">
                <a:cs typeface="+mj-cs"/>
              </a:rPr>
              <a:t>איז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! איך </a:t>
            </a:r>
            <a:r>
              <a:rPr lang="he-IL" sz="1600" dirty="0" err="1">
                <a:cs typeface="+mj-cs"/>
              </a:rPr>
              <a:t>שטאַרב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אַװעק</a:t>
            </a:r>
            <a:r>
              <a:rPr lang="he-IL" sz="1600" dirty="0">
                <a:cs typeface="+mj-cs"/>
              </a:rPr>
              <a:t> פֿון </a:t>
            </a:r>
            <a:r>
              <a:rPr lang="he-IL" sz="1600" dirty="0" err="1">
                <a:cs typeface="+mj-cs"/>
              </a:rPr>
              <a:t>הונגער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און </a:t>
            </a:r>
            <a:r>
              <a:rPr lang="he-IL" sz="1600" dirty="0" err="1" smtClean="0">
                <a:cs typeface="+mj-cs"/>
              </a:rPr>
              <a:t>ס'איז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>
                <a:cs typeface="+mj-cs"/>
              </a:rPr>
              <a:t>פּשוט </a:t>
            </a:r>
            <a:r>
              <a:rPr lang="he-IL" sz="1600" dirty="0" err="1">
                <a:cs typeface="+mj-cs"/>
              </a:rPr>
              <a:t>ניטא</a:t>
            </a:r>
            <a:r>
              <a:rPr lang="he-IL" sz="1600" dirty="0">
                <a:cs typeface="+mj-cs"/>
              </a:rPr>
              <a:t>ָ װאָס צו </a:t>
            </a:r>
            <a:r>
              <a:rPr lang="he-IL" sz="1600" dirty="0" err="1">
                <a:cs typeface="+mj-cs"/>
              </a:rPr>
              <a:t>עסן</a:t>
            </a:r>
            <a:r>
              <a:rPr lang="he-IL" sz="1600" dirty="0">
                <a:cs typeface="+mj-cs"/>
              </a:rPr>
              <a:t>! </a:t>
            </a:r>
            <a:r>
              <a:rPr lang="he-IL" sz="1600" dirty="0" err="1" smtClean="0">
                <a:cs typeface="+mj-cs"/>
              </a:rPr>
              <a:t>אײן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מאָמענט</a:t>
            </a:r>
            <a:r>
              <a:rPr lang="he-IL" sz="1600" dirty="0" smtClean="0">
                <a:cs typeface="+mj-cs"/>
              </a:rPr>
              <a:t>... </a:t>
            </a:r>
            <a:r>
              <a:rPr lang="he-IL" sz="1600" dirty="0" err="1" smtClean="0">
                <a:cs typeface="+mj-cs"/>
              </a:rPr>
              <a:t>געהאַקטע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לעבער</a:t>
            </a:r>
            <a:r>
              <a:rPr lang="he-IL" sz="1600" dirty="0">
                <a:cs typeface="+mj-cs"/>
              </a:rPr>
              <a:t> אפֿשר?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610304" y="4584537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7162653" y="4924816"/>
            <a:ext cx="3105841" cy="1364045"/>
          </a:xfrm>
          <a:prstGeom prst="wedgeEllipseCallout">
            <a:avLst>
              <a:gd name="adj1" fmla="val 65283"/>
              <a:gd name="adj2" fmla="val 220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 smtClean="0">
                <a:cs typeface="+mj-cs"/>
              </a:rPr>
              <a:t>ס'שטײט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אין מעניו?</a:t>
            </a:r>
          </a:p>
          <a:p>
            <a:pPr algn="ctr"/>
            <a:r>
              <a:rPr lang="he-IL" sz="1600" dirty="0">
                <a:cs typeface="+mj-cs"/>
              </a:rPr>
              <a:t> </a:t>
            </a: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2274" y="0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הסבר אליפטי 20"/>
          <p:cNvSpPr/>
          <p:nvPr/>
        </p:nvSpPr>
        <p:spPr>
          <a:xfrm>
            <a:off x="1402078" y="208725"/>
            <a:ext cx="3290552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זה לא אוריינטלי, ניוקי זה איטלקי.</a:t>
            </a:r>
          </a:p>
        </p:txBody>
      </p: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320" y="2619474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1004769" y="2829565"/>
            <a:ext cx="2891411" cy="1237727"/>
          </a:xfrm>
          <a:prstGeom prst="wedgeEllipseCallout">
            <a:avLst>
              <a:gd name="adj1" fmla="val 67375"/>
              <a:gd name="adj2" fmla="val -15208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>
                <a:solidFill>
                  <a:srgbClr val="0070C0"/>
                </a:solidFill>
                <a:cs typeface="+mj-cs"/>
              </a:rPr>
              <a:t>ישיש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smtClean="0">
                <a:cs typeface="+mj-cs"/>
              </a:rPr>
              <a:t>אוי </a:t>
            </a:r>
            <a:r>
              <a:rPr lang="he-IL" sz="1600" dirty="0">
                <a:cs typeface="+mj-cs"/>
              </a:rPr>
              <a:t>ואבוי לי! אני מת מרעב ופשוט אין מה לאכול!</a:t>
            </a:r>
          </a:p>
          <a:p>
            <a:pPr algn="ctr"/>
            <a:r>
              <a:rPr lang="he-IL" sz="1600" dirty="0">
                <a:cs typeface="+mj-cs"/>
              </a:rPr>
              <a:t>רגע...כבד קצוץ אולי?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00869" y="4288563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1314109" y="4492118"/>
            <a:ext cx="2844951" cy="1184366"/>
          </a:xfrm>
          <a:prstGeom prst="wedgeEllipseCallout">
            <a:avLst>
              <a:gd name="adj1" fmla="val 63743"/>
              <a:gd name="adj2" fmla="val -66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לא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כתוב </a:t>
            </a:r>
            <a:r>
              <a:rPr lang="he-IL" sz="1600" dirty="0">
                <a:cs typeface="+mj-cs"/>
              </a:rPr>
              <a:t>בתפריט?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32036">
            <a:off x="6679353" y="3289902"/>
            <a:ext cx="2449255" cy="15547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4830">
            <a:off x="547761" y="4425603"/>
            <a:ext cx="1280895" cy="1905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45" b="16587"/>
          <a:stretch/>
        </p:blipFill>
        <p:spPr bwMode="auto">
          <a:xfrm rot="20889138">
            <a:off x="312054" y="881082"/>
            <a:ext cx="2058125" cy="179987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9856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520223" y="2686535"/>
            <a:ext cx="3528785" cy="1296684"/>
          </a:xfrm>
          <a:prstGeom prst="wedgeEllipseCallout">
            <a:avLst>
              <a:gd name="adj1" fmla="val 65050"/>
              <a:gd name="adj2" fmla="val -524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אַז ס'שטײט ניט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האָבן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דאָס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נישט</a:t>
            </a:r>
            <a:r>
              <a:rPr lang="he-IL" sz="1600" dirty="0">
                <a:cs typeface="+mj-cs"/>
              </a:rPr>
              <a:t>. </a:t>
            </a:r>
            <a:r>
              <a:rPr lang="he-IL" sz="1600" dirty="0" err="1" smtClean="0">
                <a:cs typeface="+mj-cs"/>
              </a:rPr>
              <a:t>נאָר</a:t>
            </a:r>
            <a:r>
              <a:rPr lang="he-IL" sz="1600" dirty="0" smtClean="0">
                <a:cs typeface="+mj-cs"/>
              </a:rPr>
              <a:t> אפֿשר </a:t>
            </a:r>
            <a:r>
              <a:rPr lang="he-IL" sz="1600" dirty="0" err="1">
                <a:cs typeface="+mj-cs"/>
              </a:rPr>
              <a:t>װילט</a:t>
            </a:r>
            <a:r>
              <a:rPr lang="he-IL" sz="1600" dirty="0">
                <a:cs typeface="+mj-cs"/>
              </a:rPr>
              <a:t> איר טאפּאַס?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481627" y="2561577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553243" y="414417"/>
            <a:ext cx="3839680" cy="1184366"/>
          </a:xfrm>
          <a:prstGeom prst="wedgeEllipseCallout">
            <a:avLst>
              <a:gd name="adj1" fmla="val 62236"/>
              <a:gd name="adj2" fmla="val -1446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נײן</a:t>
            </a:r>
            <a:r>
              <a:rPr lang="he-IL" sz="1600" dirty="0">
                <a:cs typeface="+mj-cs"/>
              </a:rPr>
              <a:t>. ס'שטײט ניט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געהאַקטע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לעבער</a:t>
            </a:r>
            <a:r>
              <a:rPr lang="he-IL" sz="1600" dirty="0">
                <a:cs typeface="+mj-cs"/>
              </a:rPr>
              <a:t>.</a:t>
            </a:r>
          </a:p>
          <a:p>
            <a:pPr algn="ctr"/>
            <a:r>
              <a:rPr lang="he-IL" sz="1600" dirty="0" err="1">
                <a:cs typeface="+mj-cs"/>
              </a:rPr>
              <a:t>געהאַקטע</a:t>
            </a:r>
            <a:r>
              <a:rPr lang="he-IL" sz="1600" dirty="0">
                <a:cs typeface="+mj-cs"/>
              </a:rPr>
              <a:t> צרות </a:t>
            </a:r>
            <a:r>
              <a:rPr lang="he-IL" sz="1600" dirty="0" err="1">
                <a:cs typeface="+mj-cs"/>
              </a:rPr>
              <a:t>שטײט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געשריבן</a:t>
            </a:r>
            <a:r>
              <a:rPr lang="he-IL" sz="1600" dirty="0">
                <a:cs typeface="+mj-cs"/>
              </a:rPr>
              <a:t>.</a:t>
            </a:r>
          </a:p>
          <a:p>
            <a:pPr algn="ctr"/>
            <a:r>
              <a:rPr lang="he-IL" sz="1600" dirty="0" smtClean="0">
                <a:cs typeface="+mj-cs"/>
              </a:rPr>
              <a:t>            </a:t>
            </a:r>
            <a:endParaRPr lang="he-IL" sz="1600" dirty="0">
              <a:cs typeface="+mj-cs"/>
            </a:endParaRP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7649" y="414417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680917" y="414417"/>
            <a:ext cx="3409786" cy="1184366"/>
          </a:xfrm>
          <a:prstGeom prst="wedgeEllipseCallout">
            <a:avLst>
              <a:gd name="adj1" fmla="val 62613"/>
              <a:gd name="adj2" fmla="val -73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 smtClean="0">
                <a:cs typeface="+mj-cs"/>
              </a:rPr>
              <a:t>לא</a:t>
            </a:r>
            <a:r>
              <a:rPr lang="he-IL" sz="1600" dirty="0">
                <a:cs typeface="+mj-cs"/>
              </a:rPr>
              <a:t>. לא כתוב כבד קצוץ, כתוב צרות קצוצות.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1260" y="2369793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502489" y="2570253"/>
            <a:ext cx="3521825" cy="1412966"/>
          </a:xfrm>
          <a:prstGeom prst="wedgeEllipseCallout">
            <a:avLst>
              <a:gd name="adj1" fmla="val 63435"/>
              <a:gd name="adj2" fmla="val -1470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 smtClean="0">
                <a:cs typeface="+mj-cs"/>
              </a:rPr>
              <a:t>אם </a:t>
            </a:r>
            <a:r>
              <a:rPr lang="he-IL" sz="1600" dirty="0">
                <a:cs typeface="+mj-cs"/>
              </a:rPr>
              <a:t>לא כתוב אז אין לנו. אולי אתה רוצה טאפאס?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sp>
        <p:nvSpPr>
          <p:cNvPr id="2" name="מלבן 1"/>
          <p:cNvSpPr/>
          <p:nvPr/>
        </p:nvSpPr>
        <p:spPr>
          <a:xfrm>
            <a:off x="696685" y="5269335"/>
            <a:ext cx="43673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dirty="0">
                <a:solidFill>
                  <a:srgbClr val="7030A0"/>
                </a:solidFill>
                <a:cs typeface="+mj-cs"/>
              </a:rPr>
              <a:t>(הישיש חושב שהמלצרית התכוונה אם הוא רוצה למשש אותה, כי ביידיש שם הפועל למשש הוא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טאפּן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. הישיש בוחן את המלצרית מלמטה למעלה).</a:t>
            </a:r>
          </a:p>
        </p:txBody>
      </p:sp>
      <p:sp>
        <p:nvSpPr>
          <p:cNvPr id="3" name="מלבן 2"/>
          <p:cNvSpPr/>
          <p:nvPr/>
        </p:nvSpPr>
        <p:spPr>
          <a:xfrm>
            <a:off x="7043330" y="5869499"/>
            <a:ext cx="3412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b="1" dirty="0">
                <a:solidFill>
                  <a:srgbClr val="7030A0"/>
                </a:solidFill>
                <a:cs typeface="+mj-cs"/>
              </a:rPr>
              <a:t>(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דער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ייד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קוקט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אָן די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יונגע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קעלנערין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פֿון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אונטן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ביז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b="1" dirty="0" err="1">
                <a:solidFill>
                  <a:srgbClr val="7030A0"/>
                </a:solidFill>
                <a:cs typeface="+mj-cs"/>
              </a:rPr>
              <a:t>אױבן</a:t>
            </a:r>
            <a:r>
              <a:rPr lang="he-IL" b="1" dirty="0">
                <a:solidFill>
                  <a:srgbClr val="7030A0"/>
                </a:solidFill>
                <a:cs typeface="+mj-cs"/>
              </a:rPr>
              <a:t>).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3376">
            <a:off x="7179992" y="3897430"/>
            <a:ext cx="2833300" cy="15709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505308" y="2217740"/>
            <a:ext cx="3935549" cy="1296684"/>
          </a:xfrm>
          <a:prstGeom prst="wedgeEllipseCallout">
            <a:avLst>
              <a:gd name="adj1" fmla="val 59517"/>
              <a:gd name="adj2" fmla="val -1733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אַ </a:t>
            </a:r>
            <a:r>
              <a:rPr lang="he-IL" sz="1600" dirty="0" err="1">
                <a:cs typeface="+mj-cs"/>
              </a:rPr>
              <a:t>גלאָז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װאַסער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װילט</a:t>
            </a:r>
            <a:r>
              <a:rPr lang="he-IL" sz="1600" dirty="0">
                <a:cs typeface="+mj-cs"/>
              </a:rPr>
              <a:t> איר?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501812" y="1944686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544855" y="311000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553243" y="240236"/>
            <a:ext cx="3839680" cy="1570318"/>
          </a:xfrm>
          <a:prstGeom prst="wedgeEllipseCallout">
            <a:avLst>
              <a:gd name="adj1" fmla="val 62236"/>
              <a:gd name="adj2" fmla="val -1446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dirty="0"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װאָלט</a:t>
            </a:r>
            <a:r>
              <a:rPr lang="he-IL" sz="1600" dirty="0">
                <a:cs typeface="+mj-cs"/>
              </a:rPr>
              <a:t> איך ניט </a:t>
            </a:r>
            <a:r>
              <a:rPr lang="he-IL" sz="1600" dirty="0" err="1">
                <a:cs typeface="+mj-cs"/>
              </a:rPr>
              <a:t>געװען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אַזױ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שװאַך</a:t>
            </a:r>
            <a:r>
              <a:rPr lang="he-IL" sz="1600" dirty="0">
                <a:cs typeface="+mj-cs"/>
              </a:rPr>
              <a:t>, און ניט </a:t>
            </a:r>
            <a:r>
              <a:rPr lang="he-IL" sz="1600" dirty="0" err="1" smtClean="0">
                <a:cs typeface="+mj-cs"/>
              </a:rPr>
              <a:t>געהאַלטן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בײַם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אױסגײן</a:t>
            </a:r>
            <a:r>
              <a:rPr lang="he-IL" sz="1600" dirty="0">
                <a:cs typeface="+mj-cs"/>
              </a:rPr>
              <a:t> פֿון </a:t>
            </a:r>
            <a:r>
              <a:rPr lang="he-IL" sz="1600" dirty="0" err="1">
                <a:cs typeface="+mj-cs"/>
              </a:rPr>
              <a:t>הונגער</a:t>
            </a:r>
            <a:r>
              <a:rPr lang="he-IL" sz="1600" dirty="0">
                <a:cs typeface="+mj-cs"/>
              </a:rPr>
              <a:t> – </a:t>
            </a:r>
            <a:r>
              <a:rPr lang="he-IL" sz="1600" dirty="0" err="1">
                <a:cs typeface="+mj-cs"/>
              </a:rPr>
              <a:t>װאָלט</a:t>
            </a:r>
            <a:r>
              <a:rPr lang="he-IL" sz="1600" dirty="0">
                <a:cs typeface="+mj-cs"/>
              </a:rPr>
              <a:t> איך </a:t>
            </a:r>
            <a:r>
              <a:rPr lang="he-IL" sz="1600" dirty="0" err="1" smtClean="0">
                <a:cs typeface="+mj-cs"/>
              </a:rPr>
              <a:t>אײַך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געטאפּט</a:t>
            </a:r>
            <a:r>
              <a:rPr lang="he-IL" sz="1600" dirty="0">
                <a:cs typeface="+mj-cs"/>
              </a:rPr>
              <a:t>, </a:t>
            </a:r>
            <a:r>
              <a:rPr lang="he-IL" sz="1600" dirty="0" err="1">
                <a:cs typeface="+mj-cs"/>
              </a:rPr>
              <a:t>נאָר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אַזױ</a:t>
            </a:r>
            <a:r>
              <a:rPr lang="he-IL" sz="1600" dirty="0">
                <a:cs typeface="+mj-cs"/>
              </a:rPr>
              <a:t>, </a:t>
            </a:r>
            <a:r>
              <a:rPr lang="he-IL" sz="1600" dirty="0" err="1">
                <a:cs typeface="+mj-cs"/>
              </a:rPr>
              <a:t>געפֿינט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זיך</a:t>
            </a:r>
            <a:r>
              <a:rPr lang="he-IL" sz="1600" dirty="0">
                <a:cs typeface="+mj-cs"/>
              </a:rPr>
              <a:t> אַן </a:t>
            </a:r>
            <a:r>
              <a:rPr lang="he-IL" sz="1600" dirty="0" err="1">
                <a:cs typeface="+mj-cs"/>
              </a:rPr>
              <a:t>אַנדערן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זאָל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אײַך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טאפּן</a:t>
            </a:r>
            <a:r>
              <a:rPr lang="he-IL" sz="1600" dirty="0">
                <a:cs typeface="+mj-cs"/>
              </a:rPr>
              <a:t>.</a:t>
            </a:r>
          </a:p>
          <a:p>
            <a:pPr algn="ctr"/>
            <a:r>
              <a:rPr lang="he-IL" sz="1600" dirty="0" smtClean="0">
                <a:cs typeface="+mj-cs"/>
              </a:rPr>
              <a:t>            </a:t>
            </a:r>
            <a:endParaRPr lang="he-IL" sz="1600" dirty="0">
              <a:cs typeface="+mj-cs"/>
            </a:endParaRPr>
          </a:p>
        </p:txBody>
      </p:sp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1942" y="300354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326500" y="143223"/>
            <a:ext cx="4111202" cy="1573048"/>
          </a:xfrm>
          <a:prstGeom prst="wedgeEllipseCallout">
            <a:avLst>
              <a:gd name="adj1" fmla="val 63037"/>
              <a:gd name="adj2" fmla="val -516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לולא הייתי חלש כול כך, ועומד לגווע ברעב,</a:t>
            </a:r>
          </a:p>
          <a:p>
            <a:pPr algn="ctr"/>
            <a:r>
              <a:rPr lang="he-IL" sz="1600" dirty="0" err="1">
                <a:cs typeface="+mj-cs"/>
              </a:rPr>
              <a:t>הײתי</a:t>
            </a:r>
            <a:r>
              <a:rPr lang="he-IL" sz="1600" dirty="0">
                <a:cs typeface="+mj-cs"/>
              </a:rPr>
              <a:t> ממשש, אבל לאור המצב, מצאי לך אחר שימששך.</a:t>
            </a: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82045" y="1796877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307012" y="2232887"/>
            <a:ext cx="3373779" cy="1412966"/>
          </a:xfrm>
          <a:prstGeom prst="wedgeEllipseCallout">
            <a:avLst>
              <a:gd name="adj1" fmla="val 65500"/>
              <a:gd name="adj2" fmla="val -2703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אתה רוצה כוס מים?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8" name="תמונה 17"/>
          <p:cNvPicPr>
            <a:picLocks noChangeAspect="1"/>
          </p:cNvPicPr>
          <p:nvPr/>
        </p:nvPicPr>
        <p:blipFill rotWithShape="1">
          <a:blip r:embed="rId3"/>
          <a:srcRect r="12259"/>
          <a:stretch/>
        </p:blipFill>
        <p:spPr>
          <a:xfrm>
            <a:off x="10623232" y="4544073"/>
            <a:ext cx="1437459" cy="1704975"/>
          </a:xfrm>
          <a:prstGeom prst="rect">
            <a:avLst/>
          </a:prstGeom>
        </p:spPr>
      </p:pic>
      <p:sp>
        <p:nvSpPr>
          <p:cNvPr id="19" name="הסבר אליפטי 18"/>
          <p:cNvSpPr/>
          <p:nvPr/>
        </p:nvSpPr>
        <p:spPr>
          <a:xfrm>
            <a:off x="6664443" y="3956415"/>
            <a:ext cx="3885837" cy="2708366"/>
          </a:xfrm>
          <a:prstGeom prst="wedgeEllipseCallout">
            <a:avLst>
              <a:gd name="adj1" fmla="val 60058"/>
              <a:gd name="adj2" fmla="val -9394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 smtClean="0">
                <a:cs typeface="+mj-cs"/>
              </a:rPr>
              <a:t>יאָ</a:t>
            </a:r>
            <a:r>
              <a:rPr lang="he-IL" sz="1600" dirty="0">
                <a:cs typeface="+mj-cs"/>
              </a:rPr>
              <a:t>, </a:t>
            </a:r>
            <a:r>
              <a:rPr lang="he-IL" sz="1600" dirty="0" err="1">
                <a:cs typeface="+mj-cs"/>
              </a:rPr>
              <a:t>נאָר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גיך</a:t>
            </a:r>
            <a:r>
              <a:rPr lang="he-IL" sz="1600" dirty="0">
                <a:cs typeface="+mj-cs"/>
              </a:rPr>
              <a:t>, </a:t>
            </a:r>
            <a:r>
              <a:rPr lang="he-IL" sz="1600" dirty="0" err="1">
                <a:cs typeface="+mj-cs"/>
              </a:rPr>
              <a:t>אײדער</a:t>
            </a:r>
            <a:r>
              <a:rPr lang="he-IL" sz="1600" dirty="0">
                <a:cs typeface="+mj-cs"/>
              </a:rPr>
              <a:t> איך </a:t>
            </a:r>
            <a:r>
              <a:rPr lang="he-IL" sz="1600" dirty="0" err="1">
                <a:cs typeface="+mj-cs"/>
              </a:rPr>
              <a:t>גײ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חלשן</a:t>
            </a:r>
            <a:r>
              <a:rPr lang="he-IL" sz="1600" dirty="0">
                <a:cs typeface="+mj-cs"/>
              </a:rPr>
              <a:t>. </a:t>
            </a:r>
            <a:r>
              <a:rPr lang="he-IL" sz="1600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(די </a:t>
            </a:r>
            <a:r>
              <a:rPr lang="he-IL" sz="1600" b="1" dirty="0" err="1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 </a:t>
            </a:r>
            <a:r>
              <a:rPr lang="he-IL" sz="1600" b="1" dirty="0" err="1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דערלאַנגט</a:t>
            </a:r>
            <a:r>
              <a:rPr lang="he-IL" sz="1600" b="1" dirty="0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 </a:t>
            </a:r>
            <a:r>
              <a:rPr lang="he-IL" sz="1600" b="1" dirty="0" err="1">
                <a:solidFill>
                  <a:schemeClr val="accent5">
                    <a:lumMod val="50000"/>
                  </a:schemeClr>
                </a:solidFill>
                <a:cs typeface="+mj-cs"/>
              </a:rPr>
              <a:t>דעם</a:t>
            </a:r>
            <a:r>
              <a:rPr lang="he-IL" sz="1600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 </a:t>
            </a:r>
            <a:r>
              <a:rPr lang="he-IL" sz="1600" b="1" dirty="0" err="1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ייד</a:t>
            </a:r>
            <a:r>
              <a:rPr lang="he-IL" sz="1600" b="1" dirty="0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 </a:t>
            </a:r>
            <a:r>
              <a:rPr lang="he-IL" sz="1600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אַ </a:t>
            </a:r>
            <a:r>
              <a:rPr lang="he-IL" sz="1600" b="1" dirty="0" err="1">
                <a:solidFill>
                  <a:schemeClr val="accent5">
                    <a:lumMod val="50000"/>
                  </a:schemeClr>
                </a:solidFill>
                <a:cs typeface="+mj-cs"/>
              </a:rPr>
              <a:t>גלאָז</a:t>
            </a:r>
            <a:r>
              <a:rPr lang="he-IL" sz="1600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 </a:t>
            </a:r>
            <a:r>
              <a:rPr lang="he-IL" sz="1600" b="1" dirty="0" err="1">
                <a:solidFill>
                  <a:schemeClr val="accent5">
                    <a:lumMod val="50000"/>
                  </a:schemeClr>
                </a:solidFill>
                <a:cs typeface="+mj-cs"/>
              </a:rPr>
              <a:t>װאַסער</a:t>
            </a:r>
            <a:r>
              <a:rPr lang="he-IL" sz="1600" b="1" dirty="0">
                <a:solidFill>
                  <a:schemeClr val="accent5">
                    <a:lumMod val="50000"/>
                  </a:schemeClr>
                </a:solidFill>
                <a:cs typeface="+mj-cs"/>
              </a:rPr>
              <a:t>. </a:t>
            </a:r>
            <a:r>
              <a:rPr lang="he-IL" sz="1600" b="1" dirty="0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ער </a:t>
            </a:r>
            <a:r>
              <a:rPr lang="he-IL" sz="1600" b="1" dirty="0" err="1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טרינקט</a:t>
            </a:r>
            <a:r>
              <a:rPr lang="he-IL" sz="1600" b="1" dirty="0" smtClean="0">
                <a:solidFill>
                  <a:schemeClr val="accent5">
                    <a:lumMod val="50000"/>
                  </a:schemeClr>
                </a:solidFill>
                <a:cs typeface="+mj-cs"/>
              </a:rPr>
              <a:t>)</a:t>
            </a:r>
          </a:p>
          <a:p>
            <a:pPr algn="ctr"/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כ'װיל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אײַך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פֿרעגן</a:t>
            </a:r>
            <a:r>
              <a:rPr lang="he-IL" sz="1600" dirty="0">
                <a:cs typeface="+mj-cs"/>
              </a:rPr>
              <a:t>: </a:t>
            </a:r>
            <a:r>
              <a:rPr lang="he-IL" sz="1600" dirty="0" err="1">
                <a:cs typeface="+mj-cs"/>
              </a:rPr>
              <a:t>צוליב</a:t>
            </a:r>
            <a:r>
              <a:rPr lang="he-IL" sz="1600" dirty="0">
                <a:cs typeface="+mj-cs"/>
              </a:rPr>
              <a:t> װאָס האָב איך </a:t>
            </a:r>
            <a:r>
              <a:rPr lang="he-IL" sz="1600" dirty="0" err="1" smtClean="0">
                <a:cs typeface="+mj-cs"/>
              </a:rPr>
              <a:t>פֿאַרלאָזט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אַמעריקע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און </a:t>
            </a:r>
            <a:r>
              <a:rPr lang="he-IL" sz="1600" dirty="0" err="1">
                <a:cs typeface="+mj-cs"/>
              </a:rPr>
              <a:t>געמאַכט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עלײה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קײן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ארץ־ישׂראל</a:t>
            </a:r>
            <a:r>
              <a:rPr lang="he-IL" sz="1600" dirty="0" smtClean="0">
                <a:cs typeface="+mj-cs"/>
              </a:rPr>
              <a:t> – </a:t>
            </a:r>
            <a:r>
              <a:rPr lang="he-IL" sz="1600" dirty="0">
                <a:cs typeface="+mj-cs"/>
              </a:rPr>
              <a:t>כּדי </a:t>
            </a:r>
            <a:r>
              <a:rPr lang="he-IL" sz="1600" dirty="0" err="1">
                <a:cs typeface="+mj-cs"/>
              </a:rPr>
              <a:t>שטאַרבן</a:t>
            </a:r>
            <a:r>
              <a:rPr lang="he-IL" sz="1600" dirty="0">
                <a:cs typeface="+mj-cs"/>
              </a:rPr>
              <a:t> דאָ פֿון </a:t>
            </a:r>
            <a:r>
              <a:rPr lang="he-IL" sz="1600" dirty="0" err="1">
                <a:cs typeface="+mj-cs"/>
              </a:rPr>
              <a:t>הונגער</a:t>
            </a:r>
            <a:r>
              <a:rPr lang="he-IL" sz="1600" dirty="0">
                <a:cs typeface="+mj-cs"/>
              </a:rPr>
              <a:t>? </a:t>
            </a:r>
            <a:r>
              <a:rPr lang="he-IL" sz="1600" dirty="0" err="1">
                <a:cs typeface="+mj-cs"/>
              </a:rPr>
              <a:t>אַװעקקומען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smtClean="0">
                <a:cs typeface="+mj-cs"/>
              </a:rPr>
              <a:t>פֿאַר </a:t>
            </a:r>
            <a:r>
              <a:rPr lang="he-IL" sz="1600" dirty="0" err="1" smtClean="0">
                <a:cs typeface="+mj-cs"/>
              </a:rPr>
              <a:t>דער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צײַט</a:t>
            </a:r>
            <a:r>
              <a:rPr lang="he-IL" sz="1600" dirty="0">
                <a:cs typeface="+mj-cs"/>
              </a:rPr>
              <a:t>? װאָס האָט </a:t>
            </a:r>
            <a:r>
              <a:rPr lang="he-IL" sz="1600" dirty="0" err="1">
                <a:cs typeface="+mj-cs"/>
              </a:rPr>
              <a:t>מיר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דאָרט</a:t>
            </a:r>
            <a:r>
              <a:rPr lang="he-IL" sz="1600" dirty="0" smtClean="0">
                <a:cs typeface="+mj-cs"/>
              </a:rPr>
              <a:t> </a:t>
            </a:r>
            <a:r>
              <a:rPr lang="he-IL" sz="1600" dirty="0" err="1" smtClean="0">
                <a:cs typeface="+mj-cs"/>
              </a:rPr>
              <a:t>געפֿעלט</a:t>
            </a:r>
            <a:r>
              <a:rPr lang="he-IL" sz="1600" dirty="0" smtClean="0">
                <a:cs typeface="+mj-cs"/>
              </a:rPr>
              <a:t> אין ברוקלין</a:t>
            </a:r>
            <a:r>
              <a:rPr lang="he-IL" sz="1600" dirty="0">
                <a:cs typeface="+mj-cs"/>
              </a:rPr>
              <a:t>?</a:t>
            </a:r>
          </a:p>
        </p:txBody>
      </p:sp>
      <p:pic>
        <p:nvPicPr>
          <p:cNvPr id="23" name="תמונה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60633" y="4442058"/>
            <a:ext cx="1432684" cy="1707028"/>
          </a:xfrm>
          <a:prstGeom prst="rect">
            <a:avLst/>
          </a:prstGeom>
        </p:spPr>
      </p:pic>
      <p:sp>
        <p:nvSpPr>
          <p:cNvPr id="24" name="הסבר אליפטי 23"/>
          <p:cNvSpPr/>
          <p:nvPr/>
        </p:nvSpPr>
        <p:spPr>
          <a:xfrm>
            <a:off x="178033" y="4361744"/>
            <a:ext cx="4282600" cy="1897709"/>
          </a:xfrm>
          <a:prstGeom prst="wedgeEllipseCallout">
            <a:avLst>
              <a:gd name="adj1" fmla="val 56926"/>
              <a:gd name="adj2" fmla="val -25101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ישיש: </a:t>
            </a:r>
            <a:r>
              <a:rPr lang="he-IL" sz="1600" dirty="0">
                <a:cs typeface="+mj-cs"/>
              </a:rPr>
              <a:t>כן, אבל מהר, לפני שאני מתעלף. </a:t>
            </a:r>
            <a:r>
              <a:rPr lang="he-IL" sz="1600" b="1" dirty="0">
                <a:solidFill>
                  <a:srgbClr val="002060"/>
                </a:solidFill>
                <a:cs typeface="+mj-cs"/>
              </a:rPr>
              <a:t>(המלצרית מגישה לו כוס מים והוא שותה) </a:t>
            </a:r>
            <a:r>
              <a:rPr lang="he-IL" sz="1600" dirty="0">
                <a:cs typeface="+mj-cs"/>
              </a:rPr>
              <a:t>אני רוצה לשאול אותך: לשם מה עזבתי את אמריקה ועליתי לארץ </a:t>
            </a:r>
            <a:r>
              <a:rPr lang="he-IL" sz="1600" dirty="0" smtClean="0">
                <a:cs typeface="+mj-cs"/>
              </a:rPr>
              <a:t>ישראל – </a:t>
            </a:r>
            <a:r>
              <a:rPr lang="he-IL" sz="1600" dirty="0">
                <a:cs typeface="+mj-cs"/>
              </a:rPr>
              <a:t>לגווע פה ברעב? למות בטרם עת? מה היה חסר לי שם בברוקלין?</a:t>
            </a:r>
          </a:p>
          <a:p>
            <a:pPr algn="ctr"/>
            <a:endParaRPr lang="he-IL" sz="1400" dirty="0">
              <a:cs typeface="+mj-cs"/>
            </a:endParaRP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088"/>
          <a:stretch/>
        </p:blipFill>
        <p:spPr bwMode="auto">
          <a:xfrm rot="21039048">
            <a:off x="5925707" y="2158809"/>
            <a:ext cx="1159203" cy="19999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63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הסבר אליפטי 5"/>
          <p:cNvSpPr/>
          <p:nvPr/>
        </p:nvSpPr>
        <p:spPr>
          <a:xfrm>
            <a:off x="6552489" y="208725"/>
            <a:ext cx="4057815" cy="1184366"/>
          </a:xfrm>
          <a:prstGeom prst="wedgeEllipseCallout">
            <a:avLst>
              <a:gd name="adj1" fmla="val 59918"/>
              <a:gd name="adj2" fmla="val -367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err="1" smtClean="0">
                <a:solidFill>
                  <a:srgbClr val="FF0066"/>
                </a:solidFill>
                <a:cs typeface="+mj-cs"/>
              </a:rPr>
              <a:t>קעלנערי</a:t>
            </a:r>
            <a:r>
              <a:rPr lang="he-IL" sz="1600" b="1" dirty="0" err="1">
                <a:solidFill>
                  <a:srgbClr val="FF0066"/>
                </a:solidFill>
                <a:cs typeface="+mj-cs"/>
              </a:rPr>
              <a:t>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איר </a:t>
            </a:r>
            <a:r>
              <a:rPr lang="he-IL" sz="1600" dirty="0" err="1">
                <a:cs typeface="+mj-cs"/>
              </a:rPr>
              <a:t>װילט</a:t>
            </a:r>
            <a:r>
              <a:rPr lang="he-IL" sz="1600" dirty="0">
                <a:cs typeface="+mj-cs"/>
              </a:rPr>
              <a:t> אפֿשר </a:t>
            </a:r>
            <a:r>
              <a:rPr lang="he-IL" sz="1600" dirty="0" err="1">
                <a:cs typeface="+mj-cs"/>
              </a:rPr>
              <a:t>נאָך</a:t>
            </a:r>
            <a:r>
              <a:rPr lang="he-IL" sz="1600" dirty="0">
                <a:cs typeface="+mj-cs"/>
              </a:rPr>
              <a:t> אַ </a:t>
            </a:r>
            <a:r>
              <a:rPr lang="he-IL" sz="1600" dirty="0" err="1">
                <a:cs typeface="+mj-cs"/>
              </a:rPr>
              <a:t>גלאָז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װאַסער</a:t>
            </a:r>
            <a:r>
              <a:rPr lang="he-IL" sz="1600" dirty="0">
                <a:cs typeface="+mj-cs"/>
              </a:rPr>
              <a:t>?</a:t>
            </a:r>
          </a:p>
        </p:txBody>
      </p:sp>
      <p:pic>
        <p:nvPicPr>
          <p:cNvPr id="7" name="תמונה 6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58418" y="-42564"/>
            <a:ext cx="1175929" cy="2273463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12259"/>
          <a:stretch/>
        </p:blipFill>
        <p:spPr>
          <a:xfrm>
            <a:off x="10039689" y="2335835"/>
            <a:ext cx="1437459" cy="1704975"/>
          </a:xfrm>
          <a:prstGeom prst="rect">
            <a:avLst/>
          </a:prstGeom>
        </p:spPr>
      </p:pic>
      <p:sp>
        <p:nvSpPr>
          <p:cNvPr id="9" name="הסבר אליפטי 8"/>
          <p:cNvSpPr/>
          <p:nvPr/>
        </p:nvSpPr>
        <p:spPr>
          <a:xfrm>
            <a:off x="6548884" y="2141710"/>
            <a:ext cx="3238218" cy="1311610"/>
          </a:xfrm>
          <a:prstGeom prst="wedgeEllipseCallout">
            <a:avLst>
              <a:gd name="adj1" fmla="val 66426"/>
              <a:gd name="adj2" fmla="val 485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 err="1" smtClean="0">
                <a:solidFill>
                  <a:srgbClr val="0070C0"/>
                </a:solidFill>
                <a:cs typeface="+mj-cs"/>
              </a:rPr>
              <a:t>ייִד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יאָ, </a:t>
            </a:r>
            <a:r>
              <a:rPr lang="he-IL" sz="1600" dirty="0" err="1">
                <a:cs typeface="+mj-cs"/>
              </a:rPr>
              <a:t>גיט</a:t>
            </a:r>
            <a:r>
              <a:rPr lang="he-IL" sz="1600" dirty="0">
                <a:cs typeface="+mj-cs"/>
              </a:rPr>
              <a:t> </a:t>
            </a:r>
            <a:r>
              <a:rPr lang="he-IL" sz="1600" dirty="0" err="1">
                <a:cs typeface="+mj-cs"/>
              </a:rPr>
              <a:t>אַהער</a:t>
            </a:r>
            <a:r>
              <a:rPr lang="he-IL" sz="1600" dirty="0">
                <a:cs typeface="+mj-cs"/>
              </a:rPr>
              <a:t>! </a:t>
            </a:r>
            <a:r>
              <a:rPr lang="he-IL" sz="1600" dirty="0" err="1">
                <a:cs typeface="+mj-cs"/>
              </a:rPr>
              <a:t>כאָטש</a:t>
            </a:r>
            <a:r>
              <a:rPr lang="he-IL" sz="1600" dirty="0">
                <a:cs typeface="+mj-cs"/>
              </a:rPr>
              <a:t> ניט </a:t>
            </a:r>
            <a:r>
              <a:rPr lang="he-IL" sz="1600" dirty="0" err="1">
                <a:cs typeface="+mj-cs"/>
              </a:rPr>
              <a:t>שטאַרבן</a:t>
            </a:r>
            <a:r>
              <a:rPr lang="he-IL" sz="1600" dirty="0">
                <a:cs typeface="+mj-cs"/>
              </a:rPr>
              <a:t> פֿון </a:t>
            </a:r>
            <a:r>
              <a:rPr lang="he-IL" sz="1600" dirty="0" err="1">
                <a:cs typeface="+mj-cs"/>
              </a:rPr>
              <a:t>דאָרשט</a:t>
            </a:r>
            <a:r>
              <a:rPr lang="he-IL" sz="1600" dirty="0">
                <a:cs typeface="+mj-cs"/>
              </a:rPr>
              <a:t>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0" name="תמונה 9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58417" y="4157188"/>
            <a:ext cx="1175929" cy="2273463"/>
          </a:xfrm>
          <a:prstGeom prst="rect">
            <a:avLst/>
          </a:prstGeom>
        </p:spPr>
      </p:pic>
      <p:sp>
        <p:nvSpPr>
          <p:cNvPr id="11" name="הסבר אליפטי 10"/>
          <p:cNvSpPr/>
          <p:nvPr/>
        </p:nvSpPr>
        <p:spPr>
          <a:xfrm>
            <a:off x="6874623" y="3893720"/>
            <a:ext cx="3699945" cy="1364045"/>
          </a:xfrm>
          <a:prstGeom prst="wedgeEllipseCallout">
            <a:avLst>
              <a:gd name="adj1" fmla="val 62234"/>
              <a:gd name="adj2" fmla="val 2066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err="1">
                <a:solidFill>
                  <a:srgbClr val="FF0066"/>
                </a:solidFill>
                <a:cs typeface="+mj-cs"/>
              </a:rPr>
              <a:t>קעלנערין</a:t>
            </a:r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: 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(</a:t>
            </a:r>
            <a:r>
              <a:rPr lang="he-IL" sz="1600" b="1" dirty="0" err="1">
                <a:solidFill>
                  <a:srgbClr val="7030A0"/>
                </a:solidFill>
                <a:cs typeface="+mj-cs"/>
              </a:rPr>
              <a:t>דערלאַנגט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sz="1600" b="1" dirty="0" err="1">
                <a:solidFill>
                  <a:srgbClr val="7030A0"/>
                </a:solidFill>
                <a:cs typeface="+mj-cs"/>
              </a:rPr>
              <a:t>אים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sz="1600" b="1" dirty="0" err="1">
                <a:solidFill>
                  <a:srgbClr val="7030A0"/>
                </a:solidFill>
                <a:cs typeface="+mj-cs"/>
              </a:rPr>
              <a:t>דעם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 </a:t>
            </a:r>
            <a:r>
              <a:rPr lang="he-IL" sz="1600" b="1" dirty="0" err="1">
                <a:solidFill>
                  <a:srgbClr val="7030A0"/>
                </a:solidFill>
                <a:cs typeface="+mj-cs"/>
              </a:rPr>
              <a:t>גלאָז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) </a:t>
            </a:r>
            <a:r>
              <a:rPr lang="he-IL" sz="1600" dirty="0" err="1">
                <a:cs typeface="+mj-cs"/>
              </a:rPr>
              <a:t>לחײם</a:t>
            </a:r>
            <a:r>
              <a:rPr lang="he-IL" sz="1600" dirty="0">
                <a:cs typeface="+mj-cs"/>
              </a:rPr>
              <a:t>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3" name="תמונה 12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52274" y="0"/>
            <a:ext cx="1175929" cy="2273463"/>
          </a:xfrm>
          <a:prstGeom prst="rect">
            <a:avLst/>
          </a:prstGeom>
        </p:spPr>
      </p:pic>
      <p:cxnSp>
        <p:nvCxnSpPr>
          <p:cNvPr id="17" name="מחבר ישר 16"/>
          <p:cNvCxnSpPr/>
          <p:nvPr/>
        </p:nvCxnSpPr>
        <p:spPr>
          <a:xfrm>
            <a:off x="6261463" y="0"/>
            <a:ext cx="34834" cy="68580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הסבר אליפטי 20"/>
          <p:cNvSpPr/>
          <p:nvPr/>
        </p:nvSpPr>
        <p:spPr>
          <a:xfrm>
            <a:off x="1402078" y="208725"/>
            <a:ext cx="3290552" cy="1184366"/>
          </a:xfrm>
          <a:prstGeom prst="wedgeEllipseCallout">
            <a:avLst>
              <a:gd name="adj1" fmla="val 60617"/>
              <a:gd name="adj2" fmla="val 147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dirty="0">
                <a:cs typeface="+mj-cs"/>
              </a:rPr>
              <a:t>אתה רוצה אולי עוד כוס מים?</a:t>
            </a:r>
          </a:p>
        </p:txBody>
      </p:sp>
      <p:pic>
        <p:nvPicPr>
          <p:cNvPr id="22" name="תמונה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2672" y="2230899"/>
            <a:ext cx="1432684" cy="1707028"/>
          </a:xfrm>
          <a:prstGeom prst="rect">
            <a:avLst/>
          </a:prstGeom>
        </p:spPr>
      </p:pic>
      <p:sp>
        <p:nvSpPr>
          <p:cNvPr id="25" name="הסבר אליפטי 24"/>
          <p:cNvSpPr/>
          <p:nvPr/>
        </p:nvSpPr>
        <p:spPr>
          <a:xfrm>
            <a:off x="345113" y="2141710"/>
            <a:ext cx="3190929" cy="1184366"/>
          </a:xfrm>
          <a:prstGeom prst="wedgeEllipseCallout">
            <a:avLst>
              <a:gd name="adj1" fmla="val 65030"/>
              <a:gd name="adj2" fmla="val 514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>
              <a:solidFill>
                <a:srgbClr val="0070C0"/>
              </a:solidFill>
              <a:cs typeface="+mj-cs"/>
            </a:endParaRPr>
          </a:p>
          <a:p>
            <a:pPr algn="ctr"/>
            <a:r>
              <a:rPr lang="he-IL" sz="1600" b="1" dirty="0">
                <a:solidFill>
                  <a:srgbClr val="0070C0"/>
                </a:solidFill>
                <a:cs typeface="+mj-cs"/>
              </a:rPr>
              <a:t>ישיש</a:t>
            </a:r>
            <a:r>
              <a:rPr lang="he-IL" sz="1600" b="1" dirty="0" smtClean="0">
                <a:solidFill>
                  <a:srgbClr val="0070C0"/>
                </a:solidFill>
                <a:cs typeface="+mj-cs"/>
              </a:rPr>
              <a:t>: </a:t>
            </a:r>
            <a:r>
              <a:rPr lang="he-IL" sz="1600" dirty="0">
                <a:cs typeface="+mj-cs"/>
              </a:rPr>
              <a:t>טוב, תני לי! לפחות לא למות מצמא.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26" name="תמונה 25"/>
          <p:cNvPicPr>
            <a:picLocks noChangeAspect="1"/>
          </p:cNvPicPr>
          <p:nvPr/>
        </p:nvPicPr>
        <p:blipFill>
          <a:blip r:embed="rId2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692630" y="4157189"/>
            <a:ext cx="1175929" cy="2273463"/>
          </a:xfrm>
          <a:prstGeom prst="rect">
            <a:avLst/>
          </a:prstGeom>
        </p:spPr>
      </p:pic>
      <p:sp>
        <p:nvSpPr>
          <p:cNvPr id="27" name="הסבר אליפטי 26"/>
          <p:cNvSpPr/>
          <p:nvPr/>
        </p:nvSpPr>
        <p:spPr>
          <a:xfrm>
            <a:off x="932044" y="4575743"/>
            <a:ext cx="3401583" cy="1184366"/>
          </a:xfrm>
          <a:prstGeom prst="wedgeEllipseCallout">
            <a:avLst>
              <a:gd name="adj1" fmla="val 63743"/>
              <a:gd name="adj2" fmla="val -661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he-IL" sz="1600" b="1" dirty="0" smtClean="0">
              <a:solidFill>
                <a:srgbClr val="FF0066"/>
              </a:solidFill>
              <a:cs typeface="+mj-cs"/>
            </a:endParaRPr>
          </a:p>
          <a:p>
            <a:pPr algn="ctr"/>
            <a:r>
              <a:rPr lang="he-IL" sz="1600" b="1" dirty="0" smtClean="0">
                <a:solidFill>
                  <a:srgbClr val="FF0066"/>
                </a:solidFill>
                <a:cs typeface="+mj-cs"/>
              </a:rPr>
              <a:t>מלצרית: </a:t>
            </a:r>
            <a:r>
              <a:rPr lang="he-IL" sz="1600" b="1" dirty="0">
                <a:solidFill>
                  <a:srgbClr val="002060"/>
                </a:solidFill>
                <a:cs typeface="+mj-cs"/>
              </a:rPr>
              <a:t>(</a:t>
            </a:r>
            <a:r>
              <a:rPr lang="he-IL" sz="1600" b="1" dirty="0">
                <a:solidFill>
                  <a:srgbClr val="7030A0"/>
                </a:solidFill>
                <a:cs typeface="+mj-cs"/>
              </a:rPr>
              <a:t>מגישה לו את הכוס) </a:t>
            </a:r>
            <a:r>
              <a:rPr lang="he-IL" sz="1600" dirty="0" err="1">
                <a:cs typeface="+mj-cs"/>
              </a:rPr>
              <a:t>לחײם</a:t>
            </a:r>
            <a:r>
              <a:rPr lang="he-IL" sz="1600" dirty="0">
                <a:cs typeface="+mj-cs"/>
              </a:rPr>
              <a:t>!</a:t>
            </a:r>
          </a:p>
          <a:p>
            <a:pPr algn="ctr"/>
            <a:endParaRPr lang="he-IL" sz="1600" dirty="0">
              <a:cs typeface="+mj-cs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8284" y="5029199"/>
            <a:ext cx="3421680" cy="17290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230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1127</Words>
  <Application>Microsoft Office PowerPoint</Application>
  <PresentationFormat>מסך רחב</PresentationFormat>
  <Paragraphs>151</Paragraphs>
  <Slides>16</Slides>
  <Notes>0</Notes>
  <HiddenSlides>0</HiddenSlides>
  <MMClips>1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16</vt:i4>
      </vt:variant>
    </vt:vector>
  </HeadingPairs>
  <TitlesOfParts>
    <vt:vector size="25" baseType="lpstr">
      <vt:lpstr>Arial</vt:lpstr>
      <vt:lpstr>Calibri</vt:lpstr>
      <vt:lpstr>Calibri Light</vt:lpstr>
      <vt:lpstr>David</vt:lpstr>
      <vt:lpstr>Gisha</vt:lpstr>
      <vt:lpstr>Kristen ITC</vt:lpstr>
      <vt:lpstr>Times New Roman</vt:lpstr>
      <vt:lpstr>Wingdings 3</vt:lpstr>
      <vt:lpstr>ערכת נושא Office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user</dc:creator>
  <cp:lastModifiedBy>Windows User</cp:lastModifiedBy>
  <cp:revision>31</cp:revision>
  <dcterms:created xsi:type="dcterms:W3CDTF">2018-02-13T10:22:43Z</dcterms:created>
  <dcterms:modified xsi:type="dcterms:W3CDTF">2018-04-25T08:31:55Z</dcterms:modified>
</cp:coreProperties>
</file>