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78"/>
  </p:notesMasterIdLst>
  <p:sldIdLst>
    <p:sldId id="335" r:id="rId2"/>
    <p:sldId id="286" r:id="rId3"/>
    <p:sldId id="305" r:id="rId4"/>
    <p:sldId id="287" r:id="rId5"/>
    <p:sldId id="272" r:id="rId6"/>
    <p:sldId id="296" r:id="rId7"/>
    <p:sldId id="306" r:id="rId8"/>
    <p:sldId id="304" r:id="rId9"/>
    <p:sldId id="308" r:id="rId10"/>
    <p:sldId id="288" r:id="rId11"/>
    <p:sldId id="309" r:id="rId12"/>
    <p:sldId id="310" r:id="rId13"/>
    <p:sldId id="268" r:id="rId14"/>
    <p:sldId id="311" r:id="rId15"/>
    <p:sldId id="276" r:id="rId16"/>
    <p:sldId id="297" r:id="rId17"/>
    <p:sldId id="312" r:id="rId18"/>
    <p:sldId id="334" r:id="rId19"/>
    <p:sldId id="313" r:id="rId20"/>
    <p:sldId id="298" r:id="rId21"/>
    <p:sldId id="299" r:id="rId22"/>
    <p:sldId id="302" r:id="rId23"/>
    <p:sldId id="314" r:id="rId24"/>
    <p:sldId id="301" r:id="rId25"/>
    <p:sldId id="300" r:id="rId26"/>
    <p:sldId id="315" r:id="rId27"/>
    <p:sldId id="289" r:id="rId28"/>
    <p:sldId id="258" r:id="rId29"/>
    <p:sldId id="316" r:id="rId30"/>
    <p:sldId id="260" r:id="rId31"/>
    <p:sldId id="317" r:id="rId32"/>
    <p:sldId id="257" r:id="rId33"/>
    <p:sldId id="294" r:id="rId34"/>
    <p:sldId id="259" r:id="rId35"/>
    <p:sldId id="262" r:id="rId36"/>
    <p:sldId id="318" r:id="rId37"/>
    <p:sldId id="261" r:id="rId38"/>
    <p:sldId id="319" r:id="rId39"/>
    <p:sldId id="264" r:id="rId40"/>
    <p:sldId id="320" r:id="rId41"/>
    <p:sldId id="265" r:id="rId42"/>
    <p:sldId id="267" r:id="rId43"/>
    <p:sldId id="266" r:id="rId44"/>
    <p:sldId id="269" r:id="rId45"/>
    <p:sldId id="321" r:id="rId46"/>
    <p:sldId id="263" r:id="rId47"/>
    <p:sldId id="277" r:id="rId48"/>
    <p:sldId id="290" r:id="rId49"/>
    <p:sldId id="295" r:id="rId50"/>
    <p:sldId id="303" r:id="rId51"/>
    <p:sldId id="273" r:id="rId52"/>
    <p:sldId id="322" r:id="rId53"/>
    <p:sldId id="323" r:id="rId54"/>
    <p:sldId id="324" r:id="rId55"/>
    <p:sldId id="275" r:id="rId56"/>
    <p:sldId id="325" r:id="rId57"/>
    <p:sldId id="274" r:id="rId58"/>
    <p:sldId id="326" r:id="rId59"/>
    <p:sldId id="283" r:id="rId60"/>
    <p:sldId id="327" r:id="rId61"/>
    <p:sldId id="284" r:id="rId62"/>
    <p:sldId id="279" r:id="rId63"/>
    <p:sldId id="328" r:id="rId64"/>
    <p:sldId id="293" r:id="rId65"/>
    <p:sldId id="292" r:id="rId66"/>
    <p:sldId id="329" r:id="rId67"/>
    <p:sldId id="333" r:id="rId68"/>
    <p:sldId id="291" r:id="rId69"/>
    <p:sldId id="330" r:id="rId70"/>
    <p:sldId id="282" r:id="rId71"/>
    <p:sldId id="331" r:id="rId72"/>
    <p:sldId id="332" r:id="rId73"/>
    <p:sldId id="256" r:id="rId74"/>
    <p:sldId id="280" r:id="rId75"/>
    <p:sldId id="270" r:id="rId76"/>
    <p:sldId id="281" r:id="rId7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252" autoAdjust="0"/>
    <p:restoredTop sz="94820" autoAdjust="0"/>
  </p:normalViewPr>
  <p:slideViewPr>
    <p:cSldViewPr>
      <p:cViewPr varScale="1">
        <p:scale>
          <a:sx n="110" d="100"/>
          <a:sy n="110" d="100"/>
        </p:scale>
        <p:origin x="181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91B40-6BEE-4783-8D31-4477FD170311}" type="datetimeFigureOut">
              <a:rPr lang="en-US" smtClean="0"/>
              <a:t>2/15/2017</a:t>
            </a:fld>
            <a:endParaRPr lang="en-US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5EADF4-F9FB-43CA-8018-469EBE8D7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799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EADF4-F9FB-43CA-8018-469EBE8D775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131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152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490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680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602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58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600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353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622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60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510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7C537-02EC-4A36-9573-290F9A88A5B3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6020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2.png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5" Type="http://schemas.openxmlformats.org/officeDocument/2006/relationships/image" Target="../media/image2.pn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5" Type="http://schemas.openxmlformats.org/officeDocument/2006/relationships/image" Target="../media/image2.png"/><Relationship Id="rId4" Type="http://schemas.openxmlformats.org/officeDocument/2006/relationships/image" Target="../media/image2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5" Type="http://schemas.openxmlformats.org/officeDocument/2006/relationships/image" Target="../media/image2.png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5" Type="http://schemas.openxmlformats.org/officeDocument/2006/relationships/image" Target="../media/image2.png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5" Type="http://schemas.openxmlformats.org/officeDocument/2006/relationships/image" Target="../media/image2.png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wav"/><Relationship Id="rId1" Type="http://schemas.microsoft.com/office/2007/relationships/media" Target="../media/media32.wav"/><Relationship Id="rId5" Type="http://schemas.openxmlformats.org/officeDocument/2006/relationships/image" Target="../media/image2.png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5" Type="http://schemas.openxmlformats.org/officeDocument/2006/relationships/image" Target="../media/image2.png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wav"/><Relationship Id="rId1" Type="http://schemas.microsoft.com/office/2007/relationships/media" Target="../media/media34.wav"/><Relationship Id="rId5" Type="http://schemas.openxmlformats.org/officeDocument/2006/relationships/image" Target="../media/image2.png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5" Type="http://schemas.openxmlformats.org/officeDocument/2006/relationships/image" Target="../media/image2.png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7.wav"/><Relationship Id="rId1" Type="http://schemas.microsoft.com/office/2007/relationships/media" Target="../media/media37.wav"/><Relationship Id="rId5" Type="http://schemas.openxmlformats.org/officeDocument/2006/relationships/image" Target="../media/image2.png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8.wav"/><Relationship Id="rId1" Type="http://schemas.microsoft.com/office/2007/relationships/media" Target="../media/media38.wav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5" Type="http://schemas.openxmlformats.org/officeDocument/2006/relationships/image" Target="../media/image2.png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0.wav"/><Relationship Id="rId1" Type="http://schemas.microsoft.com/office/2007/relationships/media" Target="../media/media40.wav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1.wav"/><Relationship Id="rId1" Type="http://schemas.microsoft.com/office/2007/relationships/media" Target="../media/media41.wav"/><Relationship Id="rId5" Type="http://schemas.openxmlformats.org/officeDocument/2006/relationships/image" Target="../media/image2.png"/><Relationship Id="rId4" Type="http://schemas.openxmlformats.org/officeDocument/2006/relationships/image" Target="../media/image4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2.wav"/><Relationship Id="rId1" Type="http://schemas.microsoft.com/office/2007/relationships/media" Target="../media/media42.wav"/><Relationship Id="rId5" Type="http://schemas.openxmlformats.org/officeDocument/2006/relationships/image" Target="../media/image2.png"/><Relationship Id="rId4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3.wav"/><Relationship Id="rId1" Type="http://schemas.microsoft.com/office/2007/relationships/media" Target="../media/media43.wav"/><Relationship Id="rId5" Type="http://schemas.openxmlformats.org/officeDocument/2006/relationships/image" Target="../media/image2.png"/><Relationship Id="rId4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4.wav"/><Relationship Id="rId1" Type="http://schemas.microsoft.com/office/2007/relationships/media" Target="../media/media44.wav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5.wav"/><Relationship Id="rId1" Type="http://schemas.microsoft.com/office/2007/relationships/media" Target="../media/media45.wav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6.wav"/><Relationship Id="rId1" Type="http://schemas.microsoft.com/office/2007/relationships/media" Target="../media/media46.wav"/><Relationship Id="rId5" Type="http://schemas.openxmlformats.org/officeDocument/2006/relationships/image" Target="../media/image2.png"/><Relationship Id="rId4" Type="http://schemas.openxmlformats.org/officeDocument/2006/relationships/image" Target="../media/image4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7.wav"/><Relationship Id="rId1" Type="http://schemas.microsoft.com/office/2007/relationships/media" Target="../media/media47.wav"/><Relationship Id="rId5" Type="http://schemas.openxmlformats.org/officeDocument/2006/relationships/image" Target="../media/image2.png"/><Relationship Id="rId4" Type="http://schemas.openxmlformats.org/officeDocument/2006/relationships/image" Target="../media/image4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8.wav"/><Relationship Id="rId1" Type="http://schemas.microsoft.com/office/2007/relationships/media" Target="../media/media48.wav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9.wav"/><Relationship Id="rId1" Type="http://schemas.microsoft.com/office/2007/relationships/media" Target="../media/media49.wav"/><Relationship Id="rId5" Type="http://schemas.openxmlformats.org/officeDocument/2006/relationships/image" Target="../media/image2.png"/><Relationship Id="rId4" Type="http://schemas.openxmlformats.org/officeDocument/2006/relationships/image" Target="../media/image5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0.wav"/><Relationship Id="rId1" Type="http://schemas.microsoft.com/office/2007/relationships/media" Target="../media/media50.wav"/><Relationship Id="rId5" Type="http://schemas.openxmlformats.org/officeDocument/2006/relationships/image" Target="../media/image2.png"/><Relationship Id="rId4" Type="http://schemas.openxmlformats.org/officeDocument/2006/relationships/image" Target="../media/image5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1.wav"/><Relationship Id="rId1" Type="http://schemas.microsoft.com/office/2007/relationships/media" Target="../media/media51.wav"/><Relationship Id="rId5" Type="http://schemas.openxmlformats.org/officeDocument/2006/relationships/image" Target="../media/image2.png"/><Relationship Id="rId4" Type="http://schemas.openxmlformats.org/officeDocument/2006/relationships/image" Target="../media/image5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2.wav"/><Relationship Id="rId1" Type="http://schemas.microsoft.com/office/2007/relationships/media" Target="../media/media52.wav"/><Relationship Id="rId5" Type="http://schemas.openxmlformats.org/officeDocument/2006/relationships/image" Target="../media/image2.png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1472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יש להשתמש באוזניות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מען </a:t>
            </a:r>
            <a:r>
              <a:rPr lang="he-IL" dirty="0" err="1" smtClean="0"/>
              <a:t>דאַרף</a:t>
            </a:r>
            <a:r>
              <a:rPr lang="he-IL" dirty="0" smtClean="0"/>
              <a:t> </a:t>
            </a:r>
            <a:r>
              <a:rPr lang="he-IL" dirty="0" err="1" smtClean="0"/>
              <a:t>נוצן</a:t>
            </a:r>
            <a:r>
              <a:rPr lang="he-IL" dirty="0" smtClean="0"/>
              <a:t> </a:t>
            </a:r>
            <a:r>
              <a:rPr lang="he-IL" dirty="0" err="1" smtClean="0"/>
              <a:t>הער-טרייַבלעך</a:t>
            </a:r>
            <a:endParaRPr lang="en-US" dirty="0"/>
          </a:p>
        </p:txBody>
      </p:sp>
      <p:pic>
        <p:nvPicPr>
          <p:cNvPr id="1026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16832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שמע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3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557"/>
    </mc:Choice>
    <mc:Fallback xmlns="">
      <p:transition spd="slow" advClick="0" advTm="5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התזמורת הסימפונית</a:t>
            </a:r>
            <a:br>
              <a:rPr lang="he-IL" dirty="0" smtClean="0"/>
            </a:br>
            <a:r>
              <a:rPr lang="he-IL" dirty="0" smtClean="0"/>
              <a:t>די </a:t>
            </a:r>
            <a:r>
              <a:rPr lang="he-IL" dirty="0" err="1" smtClean="0"/>
              <a:t>אָרקעסטער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4365104"/>
            <a:ext cx="7931224" cy="17610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/>
              <a:t>מוגש ע"י</a:t>
            </a:r>
          </a:p>
          <a:p>
            <a:pPr marL="0" indent="0" algn="ctr">
              <a:buNone/>
            </a:pPr>
            <a:r>
              <a:rPr lang="he-IL" dirty="0" smtClean="0"/>
              <a:t>ברוך </a:t>
            </a:r>
            <a:r>
              <a:rPr lang="he-IL" dirty="0" err="1" smtClean="0"/>
              <a:t>איליאייב</a:t>
            </a:r>
            <a:endParaRPr lang="he-IL" dirty="0" smtClean="0"/>
          </a:p>
          <a:p>
            <a:pPr marL="0" indent="0" algn="ctr">
              <a:buNone/>
            </a:pPr>
            <a:r>
              <a:rPr lang="he-IL" dirty="0" smtClean="0"/>
              <a:t>תשע"ו - 2016</a:t>
            </a:r>
            <a:endParaRPr lang="he-IL" dirty="0"/>
          </a:p>
        </p:txBody>
      </p:sp>
      <p:pic>
        <p:nvPicPr>
          <p:cNvPr id="1026" name="Picture 2" descr="C:\Users\Ofek\Desktop\symph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6792"/>
            <a:ext cx="5328592" cy="244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שמע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44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51"/>
    </mc:Choice>
    <mc:Fallback xmlns="">
      <p:transition spd="slow" advClick="0" advTm="7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he-IL" dirty="0" smtClean="0"/>
              <a:t>מקום כלי הנגינה בתזמורת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8408640" cy="384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שמע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2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56"/>
    </mc:Choice>
    <mc:Fallback xmlns="">
      <p:transition spd="slow" advClick="0" advTm="5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קשת – כלי מיתר</a:t>
            </a:r>
            <a:br>
              <a:rPr lang="he-IL" dirty="0" smtClean="0"/>
            </a:br>
            <a:r>
              <a:rPr lang="he-IL" dirty="0" smtClean="0"/>
              <a:t>די </a:t>
            </a:r>
            <a:r>
              <a:rPr lang="he-IL" dirty="0" err="1" smtClean="0"/>
              <a:t>סטרוניקע</a:t>
            </a:r>
            <a:r>
              <a:rPr lang="he-IL" dirty="0" smtClean="0"/>
              <a:t> </a:t>
            </a:r>
            <a:r>
              <a:rPr lang="he-IL" dirty="0" err="1" smtClean="0"/>
              <a:t>מוזיק-אינסטרומענטן</a:t>
            </a:r>
            <a:endParaRPr lang="en-US" dirty="0"/>
          </a:p>
        </p:txBody>
      </p:sp>
      <p:pic>
        <p:nvPicPr>
          <p:cNvPr id="2050" name="Picture 2" descr="C:\Users\Ofek\Desktop\0a60cf_66f796642d814981b74264fad23a948f.pn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31" y="1600200"/>
            <a:ext cx="565133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שמע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0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343"/>
    </mc:Choice>
    <mc:Fallback xmlns="">
      <p:transition spd="slow" advClick="0" advTm="17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282952"/>
              </p:ext>
            </p:extLst>
          </p:nvPr>
        </p:nvGraphicFramePr>
        <p:xfrm>
          <a:off x="1259632" y="1196752"/>
          <a:ext cx="7200800" cy="164019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57419"/>
                <a:gridCol w="2401948"/>
                <a:gridCol w="2741433"/>
              </a:tblGrid>
              <a:tr h="117157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468629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כינור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 פֿידל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פֿידלען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6" name="Picture 2" descr="C:\Users\Ofek\Desktop\200917185234Viola 3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220" y="3212976"/>
            <a:ext cx="3904488" cy="287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שמע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1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963"/>
    </mc:Choice>
    <mc:Fallback xmlns="">
      <p:transition spd="slow" advClick="0" advTm="4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906840"/>
              </p:ext>
            </p:extLst>
          </p:nvPr>
        </p:nvGraphicFramePr>
        <p:xfrm>
          <a:off x="827584" y="1772816"/>
          <a:ext cx="6960096" cy="12801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6708"/>
                <a:gridCol w="2633356"/>
                <a:gridCol w="2320032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כינור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וויאָלין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וויאָלינען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Ofek\Desktop\200917185234Viola 3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220" y="3212976"/>
            <a:ext cx="3904488" cy="287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שמע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0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584"/>
    </mc:Choice>
    <mc:Fallback xmlns="">
      <p:transition spd="slow" advClick="0" advTm="6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56" y="2348880"/>
            <a:ext cx="875752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52405"/>
              </p:ext>
            </p:extLst>
          </p:nvPr>
        </p:nvGraphicFramePr>
        <p:xfrm>
          <a:off x="539552" y="620688"/>
          <a:ext cx="7032104" cy="142417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5310"/>
                <a:gridCol w="2652760"/>
                <a:gridCol w="2344034"/>
              </a:tblGrid>
              <a:tr h="105841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וויולה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 </a:t>
                      </a:r>
                      <a:r>
                        <a:rPr lang="he-IL" dirty="0" err="1" smtClean="0"/>
                        <a:t>וויאָלא</a:t>
                      </a:r>
                      <a:r>
                        <a:rPr lang="he-IL" dirty="0" smtClean="0"/>
                        <a:t>ַ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וויאָלאס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9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92576"/>
            <a:ext cx="7596336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556350"/>
              </p:ext>
            </p:extLst>
          </p:nvPr>
        </p:nvGraphicFramePr>
        <p:xfrm>
          <a:off x="683569" y="188640"/>
          <a:ext cx="7488831" cy="155447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03914"/>
                <a:gridCol w="2678354"/>
                <a:gridCol w="2506563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צ'לו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וויאָלענטשעל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וויאָלענטשעלן</a:t>
                      </a:r>
                      <a:endParaRPr lang="he-IL" dirty="0" smtClean="0"/>
                    </a:p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7992888" cy="450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994544"/>
              </p:ext>
            </p:extLst>
          </p:nvPr>
        </p:nvGraphicFramePr>
        <p:xfrm>
          <a:off x="657552" y="188640"/>
          <a:ext cx="7874888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917"/>
                <a:gridCol w="3493826"/>
                <a:gridCol w="2664145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he-IL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קונטרבאס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קאָנטראַבאַס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קאָנטראַבאַסן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3043238"/>
            <a:ext cx="811213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4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נשיפה מעץ 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די </a:t>
            </a:r>
            <a:r>
              <a:rPr lang="he-IL" dirty="0" err="1" smtClean="0"/>
              <a:t>הילצערנע</a:t>
            </a:r>
            <a:r>
              <a:rPr lang="he-IL" dirty="0" smtClean="0"/>
              <a:t> </a:t>
            </a:r>
            <a:r>
              <a:rPr lang="he-IL" dirty="0"/>
              <a:t>בלאָז-</a:t>
            </a:r>
            <a:r>
              <a:rPr lang="he-IL" dirty="0" err="1"/>
              <a:t>אינסטרומענטן</a:t>
            </a:r>
            <a:r>
              <a:rPr lang="he-IL" dirty="0"/>
              <a:t> </a:t>
            </a:r>
            <a:endParaRPr lang="en-US" dirty="0"/>
          </a:p>
        </p:txBody>
      </p:sp>
      <p:pic>
        <p:nvPicPr>
          <p:cNvPr id="3074" name="Picture 2" descr="C:\Users\Ofek\Desktop\woodwinds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99696"/>
            <a:ext cx="8229600" cy="35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0"/>
            <a:ext cx="6696744" cy="4495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363057"/>
              </p:ext>
            </p:extLst>
          </p:nvPr>
        </p:nvGraphicFramePr>
        <p:xfrm>
          <a:off x="994198" y="548680"/>
          <a:ext cx="7324302" cy="12801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16588"/>
                <a:gridCol w="2468452"/>
                <a:gridCol w="2939262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 צד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  </a:t>
                      </a:r>
                      <a:r>
                        <a:rPr lang="he-IL" baseline="0" dirty="0" err="1" smtClean="0"/>
                        <a:t>פֿלייט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פֿלייטן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39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7595320" cy="478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913998"/>
              </p:ext>
            </p:extLst>
          </p:nvPr>
        </p:nvGraphicFramePr>
        <p:xfrm>
          <a:off x="971600" y="265624"/>
          <a:ext cx="6888088" cy="12801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21050"/>
                <a:gridCol w="2571008"/>
                <a:gridCol w="2296030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 צד פיקולו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baseline="0" dirty="0" err="1" smtClean="0"/>
                        <a:t>פּיקאָלא</a:t>
                      </a:r>
                      <a:r>
                        <a:rPr lang="he-IL" baseline="0" dirty="0" smtClean="0"/>
                        <a:t>ָ : </a:t>
                      </a:r>
                      <a:r>
                        <a:rPr lang="he-IL" baseline="0" dirty="0" err="1" smtClean="0"/>
                        <a:t>דער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aseline="0" dirty="0" err="1" smtClean="0"/>
                        <a:t>פּיקאָלאָס</a:t>
                      </a:r>
                      <a:r>
                        <a:rPr lang="he-IL" baseline="0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Ofek\Desktop\משלוח-חינם-סיני-dizi-cdefg-bb-מפתח-מקצועי-כלי-נגינה-חליל-במבוק-טבעי-binodal-תקע-כפול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582" y="1341783"/>
            <a:ext cx="5088835" cy="266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953491"/>
              </p:ext>
            </p:extLst>
          </p:nvPr>
        </p:nvGraphicFramePr>
        <p:xfrm>
          <a:off x="251522" y="4077072"/>
          <a:ext cx="7392143" cy="12801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18565"/>
                <a:gridCol w="2919396"/>
                <a:gridCol w="2254182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he-IL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טבעית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 </a:t>
                      </a:r>
                      <a:r>
                        <a:rPr lang="he-IL" baseline="0" dirty="0" err="1" smtClean="0"/>
                        <a:t>האָרן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9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6264696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51805"/>
              </p:ext>
            </p:extLst>
          </p:nvPr>
        </p:nvGraphicFramePr>
        <p:xfrm>
          <a:off x="996538" y="116632"/>
          <a:ext cx="6743814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7136"/>
                <a:gridCol w="2360402"/>
                <a:gridCol w="2376276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kumimoji="0" lang="en-US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baseline="0" dirty="0" err="1" smtClean="0"/>
                        <a:t>פֿלייט</a:t>
                      </a:r>
                      <a:r>
                        <a:rPr lang="he-IL" baseline="0" dirty="0" smtClean="0"/>
                        <a:t> : </a:t>
                      </a:r>
                      <a:r>
                        <a:rPr lang="he-IL" baseline="0" dirty="0" err="1" smtClean="0"/>
                        <a:t>דער</a:t>
                      </a:r>
                      <a:r>
                        <a:rPr lang="he-IL" baseline="0" dirty="0" smtClean="0"/>
                        <a:t> 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aseline="0" dirty="0" err="1" smtClean="0"/>
                        <a:t>פֿלייטן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6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233714"/>
              </p:ext>
            </p:extLst>
          </p:nvPr>
        </p:nvGraphicFramePr>
        <p:xfrm>
          <a:off x="467544" y="4221088"/>
          <a:ext cx="7328103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65376"/>
                <a:gridCol w="2831605"/>
                <a:gridCol w="2331122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baseline="0" dirty="0" smtClean="0"/>
                        <a:t> די </a:t>
                      </a:r>
                      <a:r>
                        <a:rPr lang="he-IL" baseline="0" dirty="0" err="1" smtClean="0"/>
                        <a:t>פֿלייט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aseline="0" dirty="0" smtClean="0"/>
                        <a:t> די </a:t>
                      </a:r>
                      <a:r>
                        <a:rPr lang="he-IL" baseline="0" dirty="0" err="1" smtClean="0"/>
                        <a:t>פֿלייטן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0" name="Picture 2" descr="C:\Users\Ofek\Desktop\350px-Recorder_in_tre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06584"/>
            <a:ext cx="4805089" cy="218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62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dirty="0"/>
              <a:t> </a:t>
            </a:r>
            <a:endParaRPr lang="en-US" dirty="0"/>
          </a:p>
        </p:txBody>
      </p:sp>
      <p:pic>
        <p:nvPicPr>
          <p:cNvPr id="13316" name="Picture 4" descr="C:\Users\Ofek\Desktop\clarinetplasti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2656"/>
            <a:ext cx="518457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306275"/>
              </p:ext>
            </p:extLst>
          </p:nvPr>
        </p:nvGraphicFramePr>
        <p:xfrm>
          <a:off x="820976" y="4221088"/>
          <a:ext cx="6974671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75722"/>
                <a:gridCol w="2437869"/>
                <a:gridCol w="2361080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-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קלרינט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קלאַרינעט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קלאַרינעטן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7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6858000" cy="406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634056"/>
              </p:ext>
            </p:extLst>
          </p:nvPr>
        </p:nvGraphicFramePr>
        <p:xfrm>
          <a:off x="323529" y="620688"/>
          <a:ext cx="7392144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33897"/>
                <a:gridCol w="2596580"/>
                <a:gridCol w="2361667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אבוב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פֿייַפֿאָל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פֿייַפֿאָל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450733"/>
              </p:ext>
            </p:extLst>
          </p:nvPr>
        </p:nvGraphicFramePr>
        <p:xfrm>
          <a:off x="755576" y="620688"/>
          <a:ext cx="7344816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87926"/>
                <a:gridCol w="2678966"/>
                <a:gridCol w="2477924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אבוב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אָבאָע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אָבאָען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6858000" cy="406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60354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03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7992888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706310"/>
              </p:ext>
            </p:extLst>
          </p:nvPr>
        </p:nvGraphicFramePr>
        <p:xfrm>
          <a:off x="899592" y="404664"/>
          <a:ext cx="6756412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6495"/>
                <a:gridCol w="2366909"/>
                <a:gridCol w="2383008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קלרינט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קלראַרנעט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קלאַרנעטן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80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775851"/>
              </p:ext>
            </p:extLst>
          </p:nvPr>
        </p:nvGraphicFramePr>
        <p:xfrm>
          <a:off x="1128856" y="4221088"/>
          <a:ext cx="6666791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81543"/>
                <a:gridCol w="2221930"/>
                <a:gridCol w="2463318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קלרינט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קלראַרנעט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קלאַרנעטן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 descr="C:\Users\Ofek\Desktop\clarinetplasti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2656"/>
            <a:ext cx="518457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2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882564"/>
              </p:ext>
            </p:extLst>
          </p:nvPr>
        </p:nvGraphicFramePr>
        <p:xfrm>
          <a:off x="971600" y="4221088"/>
          <a:ext cx="6824047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51729"/>
                <a:gridCol w="2321548"/>
                <a:gridCol w="2450770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אנגלית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ענגליש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ענגליש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62" name="Picture 2" descr="C:\Users\Ofek\Desktop\מודל-שועל-555-קרן-אנגלית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880" y="1700808"/>
            <a:ext cx="413848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Ofek\Desktop\ob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34580"/>
            <a:ext cx="19812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2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300590"/>
              </p:ext>
            </p:extLst>
          </p:nvPr>
        </p:nvGraphicFramePr>
        <p:xfrm>
          <a:off x="899592" y="4221088"/>
          <a:ext cx="6896055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29995"/>
                <a:gridCol w="2556622"/>
                <a:gridCol w="2309438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בסון</a:t>
                      </a:r>
                      <a:r>
                        <a:rPr lang="en-US" dirty="0" smtClean="0"/>
                        <a:t>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בעססאָן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בעססאָנס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11" name="Picture 3" descr="C:\Users\Ofek\Desktop\280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19275"/>
            <a:ext cx="4213250" cy="196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1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64" y="2420888"/>
            <a:ext cx="7920880" cy="413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717243"/>
              </p:ext>
            </p:extLst>
          </p:nvPr>
        </p:nvGraphicFramePr>
        <p:xfrm>
          <a:off x="849662" y="620688"/>
          <a:ext cx="8078438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31414"/>
                <a:gridCol w="2881143"/>
                <a:gridCol w="3365881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דער-סובסטאַנטיוו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18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פֿאַגאָט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פֿאַגאָטן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2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990679"/>
              </p:ext>
            </p:extLst>
          </p:nvPr>
        </p:nvGraphicFramePr>
        <p:xfrm>
          <a:off x="899592" y="4221088"/>
          <a:ext cx="6896055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70558"/>
                <a:gridCol w="2265075"/>
                <a:gridCol w="2360422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פאַגאָט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פֿאַגאָטן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387" name="Picture 3" descr="C:\Users\Ofek\Desktop\Bassoo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43933" y="196627"/>
            <a:ext cx="1800200" cy="495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4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239447"/>
              </p:ext>
            </p:extLst>
          </p:nvPr>
        </p:nvGraphicFramePr>
        <p:xfrm>
          <a:off x="971601" y="4221088"/>
          <a:ext cx="6824046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29680"/>
                <a:gridCol w="2386280"/>
                <a:gridCol w="2308086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בסון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בעססאָן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די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בעססאָנס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38" name="Picture 2" descr="C:\Users\Ofek\Desktop\woodwinds-e13657182622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16832"/>
            <a:ext cx="505932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4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698477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מלבן 3"/>
          <p:cNvSpPr/>
          <p:nvPr/>
        </p:nvSpPr>
        <p:spPr>
          <a:xfrm>
            <a:off x="2195736" y="620688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/>
              <a:t>כלי נשיפה ממתכת – </a:t>
            </a:r>
            <a:r>
              <a:rPr lang="en-US" b="1" dirty="0"/>
              <a:t/>
            </a:r>
            <a:br>
              <a:rPr lang="en-US" b="1" dirty="0"/>
            </a:br>
            <a:r>
              <a:rPr lang="he-IL" b="1" dirty="0" err="1"/>
              <a:t>מעטאַלענע</a:t>
            </a:r>
            <a:r>
              <a:rPr lang="he-IL" b="1" dirty="0"/>
              <a:t> בלאָז-</a:t>
            </a:r>
            <a:r>
              <a:rPr lang="he-IL" b="1" dirty="0" err="1"/>
              <a:t>אינסטרומענטן</a:t>
            </a:r>
            <a:endParaRPr lang="en-US" b="1" dirty="0"/>
          </a:p>
        </p:txBody>
      </p:sp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כלי נשיפה ממתכת 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err="1" smtClean="0"/>
              <a:t>מעטאַלענע</a:t>
            </a:r>
            <a:r>
              <a:rPr lang="he-IL" dirty="0"/>
              <a:t> </a:t>
            </a:r>
            <a:r>
              <a:rPr lang="he-IL" dirty="0" smtClean="0"/>
              <a:t>בלאָז-</a:t>
            </a:r>
            <a:r>
              <a:rPr lang="he-IL" dirty="0" err="1" smtClean="0"/>
              <a:t>אינסטרומענטן</a:t>
            </a:r>
            <a:r>
              <a:rPr lang="he-IL" dirty="0" smtClean="0"/>
              <a:t/>
            </a:r>
            <a:br>
              <a:rPr lang="he-IL" dirty="0" smtClean="0"/>
            </a:b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 descr="C:\Users\Ofek\Desktop\bras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3528392" cy="33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fek\Desktop\0a60cf_21eca2722e5c476491ae2599a09c93f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76872"/>
            <a:ext cx="3433564" cy="339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2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fek\Desktop\Albert_TC1C_Trumpet_Who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-99392"/>
            <a:ext cx="8379422" cy="389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143841"/>
              </p:ext>
            </p:extLst>
          </p:nvPr>
        </p:nvGraphicFramePr>
        <p:xfrm>
          <a:off x="971599" y="4012604"/>
          <a:ext cx="6600057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89710"/>
                <a:gridCol w="2237698"/>
                <a:gridCol w="2272649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חצוצרה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דער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26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7632848" cy="478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729730"/>
              </p:ext>
            </p:extLst>
          </p:nvPr>
        </p:nvGraphicFramePr>
        <p:xfrm>
          <a:off x="971602" y="332656"/>
          <a:ext cx="7346898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48966"/>
                <a:gridCol w="2448966"/>
                <a:gridCol w="2448966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חצוצרה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טרומייט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טרומייטן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5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fek\Desktop\350px-Eheii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84784"/>
            <a:ext cx="5773638" cy="234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250711"/>
              </p:ext>
            </p:extLst>
          </p:nvPr>
        </p:nvGraphicFramePr>
        <p:xfrm>
          <a:off x="1043608" y="4581128"/>
          <a:ext cx="7274892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24964"/>
                <a:gridCol w="2424964"/>
                <a:gridCol w="2424964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חצוצרת בארוק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באַראָק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באַראָק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67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48880"/>
            <a:ext cx="7488832" cy="4423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810720"/>
              </p:ext>
            </p:extLst>
          </p:nvPr>
        </p:nvGraphicFramePr>
        <p:xfrm>
          <a:off x="1187624" y="836712"/>
          <a:ext cx="6576392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38728"/>
                <a:gridCol w="2362619"/>
                <a:gridCol w="2375045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קורנט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err="1" smtClean="0"/>
                        <a:t>קאָרנעטטע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קאָרנעטטע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584886"/>
              </p:ext>
            </p:extLst>
          </p:nvPr>
        </p:nvGraphicFramePr>
        <p:xfrm>
          <a:off x="1043608" y="476672"/>
          <a:ext cx="6600056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29745"/>
                <a:gridCol w="2324501"/>
                <a:gridCol w="224581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בריטון (בריטונים)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en-US" dirty="0" smtClean="0"/>
                        <a:t>  </a:t>
                      </a:r>
                      <a:r>
                        <a:rPr lang="he-IL" dirty="0" err="1" smtClean="0"/>
                        <a:t>בריטטאָן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</a:t>
                      </a:r>
                      <a:r>
                        <a:rPr lang="en-US" dirty="0" smtClean="0"/>
                        <a:t>  </a:t>
                      </a:r>
                      <a:r>
                        <a:rPr lang="he-IL" dirty="0" err="1" smtClean="0"/>
                        <a:t>בריטאָנס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1" name="Picture 3" descr="C:\Users\Ofek\Desktop\5cd2935bebfa24948f783f8572d4c98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195" y="220486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9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כלי נשיפה ממתכת – </a:t>
            </a:r>
            <a:r>
              <a:rPr lang="en-US" dirty="0"/>
              <a:t/>
            </a:r>
            <a:br>
              <a:rPr lang="en-US" dirty="0"/>
            </a:br>
            <a:r>
              <a:rPr lang="he-IL" dirty="0" err="1"/>
              <a:t>מעטאַלענע</a:t>
            </a:r>
            <a:r>
              <a:rPr lang="he-IL" dirty="0"/>
              <a:t> בלאָז-</a:t>
            </a:r>
            <a:r>
              <a:rPr lang="he-IL" dirty="0" err="1"/>
              <a:t>אינסטרומענטן</a:t>
            </a:r>
            <a:endParaRPr lang="en-US" dirty="0"/>
          </a:p>
        </p:txBody>
      </p:sp>
      <p:pic>
        <p:nvPicPr>
          <p:cNvPr id="8194" name="Picture 2" descr="C:\Users\Ofek\Desktop\saxophones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20888"/>
            <a:ext cx="482453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8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fek\Desktop\Getzen_Trumpet_3051S_DIspla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72743"/>
            <a:ext cx="4651375" cy="160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549337"/>
              </p:ext>
            </p:extLst>
          </p:nvPr>
        </p:nvGraphicFramePr>
        <p:xfrm>
          <a:off x="827584" y="3356992"/>
          <a:ext cx="7344816" cy="1005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44182"/>
                <a:gridCol w="2852362"/>
                <a:gridCol w="2448272"/>
              </a:tblGrid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חצוצרה מכסף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דער </a:t>
                      </a:r>
                      <a:r>
                        <a:rPr lang="he-IL" dirty="0" err="1" smtClean="0"/>
                        <a:t>זילבער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זילבער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5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Ofek\Desktop\Professional-Bb-F-font-b-trombone-b-font-font-b-tenor-b-font-font-b-trombon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92696"/>
            <a:ext cx="707707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92517"/>
              </p:ext>
            </p:extLst>
          </p:nvPr>
        </p:nvGraphicFramePr>
        <p:xfrm>
          <a:off x="611559" y="4077071"/>
          <a:ext cx="7032105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44035"/>
                <a:gridCol w="2344035"/>
                <a:gridCol w="2344035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טרומבון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טראָמבאָן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טראָמבאָנעס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3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8711952" cy="4035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332798"/>
              </p:ext>
            </p:extLst>
          </p:nvPr>
        </p:nvGraphicFramePr>
        <p:xfrm>
          <a:off x="323527" y="836712"/>
          <a:ext cx="7994973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64991"/>
                <a:gridCol w="2664991"/>
                <a:gridCol w="2664991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טרומבון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טראָמבאָן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טראָמבאָנעס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80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fek\Desktop\Albert_TTC96L_Who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92696"/>
            <a:ext cx="5890371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37731"/>
              </p:ext>
            </p:extLst>
          </p:nvPr>
        </p:nvGraphicFramePr>
        <p:xfrm>
          <a:off x="611560" y="4012604"/>
          <a:ext cx="7706940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68980"/>
                <a:gridCol w="2568980"/>
                <a:gridCol w="256898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טובה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99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7841212" cy="432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955824"/>
              </p:ext>
            </p:extLst>
          </p:nvPr>
        </p:nvGraphicFramePr>
        <p:xfrm>
          <a:off x="467546" y="620688"/>
          <a:ext cx="7850955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16985"/>
                <a:gridCol w="2616985"/>
                <a:gridCol w="2616985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טובה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3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fek\Desktop\$_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6792"/>
            <a:ext cx="500404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020965"/>
              </p:ext>
            </p:extLst>
          </p:nvPr>
        </p:nvGraphicFramePr>
        <p:xfrm>
          <a:off x="971600" y="4221088"/>
          <a:ext cx="7560840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20280"/>
                <a:gridCol w="2520280"/>
                <a:gridCol w="2520280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סוזאפון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סאָוסאַפאָנע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סאָזאַפאָנים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65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80928"/>
            <a:ext cx="8891464" cy="384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109572"/>
              </p:ext>
            </p:extLst>
          </p:nvPr>
        </p:nvGraphicFramePr>
        <p:xfrm>
          <a:off x="1619671" y="980728"/>
          <a:ext cx="7200801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0267"/>
                <a:gridCol w="2400267"/>
                <a:gridCol w="2400267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סקסופון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סאַקסאָפאָן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סאַקסאָפאָנעס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71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fek\Desktop\Getzen_595_S_Cpari_Full_Vie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-10693"/>
            <a:ext cx="44196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592333"/>
              </p:ext>
            </p:extLst>
          </p:nvPr>
        </p:nvGraphicFramePr>
        <p:xfrm>
          <a:off x="1547665" y="4077071"/>
          <a:ext cx="7056783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2261"/>
                <a:gridCol w="2352261"/>
                <a:gridCol w="2352261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פלו להורן (מכסף)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בלום </a:t>
                      </a:r>
                      <a:r>
                        <a:rPr lang="he-IL" dirty="0" err="1" smtClean="0"/>
                        <a:t>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בלום </a:t>
                      </a:r>
                      <a:r>
                        <a:rPr lang="he-IL" dirty="0" err="1" smtClean="0"/>
                        <a:t>האָרן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7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Ofek\Desktop\2015-new-Original-Genuine-Victoria-font-b-E-b-font-font-b-flat-b-font-al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81037"/>
            <a:ext cx="6182891" cy="289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445128"/>
              </p:ext>
            </p:extLst>
          </p:nvPr>
        </p:nvGraphicFramePr>
        <p:xfrm>
          <a:off x="938065" y="4221088"/>
          <a:ext cx="7380435" cy="10641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60145"/>
                <a:gridCol w="2460145"/>
                <a:gridCol w="2460145"/>
              </a:tblGrid>
              <a:tr h="69837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דואר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האָרן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האָרנס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65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fek\Desktop\250px-Cornet-Bb-lar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3087216" cy="187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91314"/>
              </p:ext>
            </p:extLst>
          </p:nvPr>
        </p:nvGraphicFramePr>
        <p:xfrm>
          <a:off x="755576" y="4221088"/>
          <a:ext cx="6984777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28259"/>
                <a:gridCol w="2328259"/>
                <a:gridCol w="2328259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קורנית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טיים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טיים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32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Ofek\Desktop\French_horn_b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8680"/>
            <a:ext cx="471601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797407"/>
              </p:ext>
            </p:extLst>
          </p:nvPr>
        </p:nvGraphicFramePr>
        <p:xfrm>
          <a:off x="899592" y="4365104"/>
          <a:ext cx="7056783" cy="1005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2261"/>
                <a:gridCol w="2352261"/>
                <a:gridCol w="2352261"/>
              </a:tblGrid>
              <a:tr h="626367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יער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יעגער-האָרן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יעגער-האָרנס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39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7704856" cy="446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510056"/>
              </p:ext>
            </p:extLst>
          </p:nvPr>
        </p:nvGraphicFramePr>
        <p:xfrm>
          <a:off x="1632013" y="692696"/>
          <a:ext cx="6972435" cy="1005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24145"/>
                <a:gridCol w="2324145"/>
                <a:gridCol w="2324145"/>
              </a:tblGrid>
              <a:tr h="626367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יער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יעגער-האָרן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יעגער-האָרנס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22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Ofek\Desktop\harmon00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81340"/>
            <a:ext cx="4572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167024"/>
              </p:ext>
            </p:extLst>
          </p:nvPr>
        </p:nvGraphicFramePr>
        <p:xfrm>
          <a:off x="1674791" y="4653136"/>
          <a:ext cx="7073673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7891"/>
                <a:gridCol w="2357891"/>
                <a:gridCol w="2357891"/>
              </a:tblGrid>
              <a:tr h="56807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מפוחית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האַרמאָניע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האַרמאָניעס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1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29" name="image24.jpg" descr="תיאור: תוצאת תמונה עבור מפוחית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437112"/>
            <a:ext cx="4536504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1736423"/>
              </p:ext>
            </p:extLst>
          </p:nvPr>
        </p:nvGraphicFramePr>
        <p:xfrm>
          <a:off x="323528" y="1700808"/>
          <a:ext cx="8118335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96760"/>
                <a:gridCol w="2396760"/>
                <a:gridCol w="3324815"/>
              </a:tblGrid>
              <a:tr h="64008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מפוחית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sz="1800" dirty="0" err="1" smtClean="0">
                          <a:effectLst/>
                        </a:rPr>
                        <a:t>ליפּנ-האַרמאָניק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sz="1800" dirty="0" err="1" smtClean="0">
                          <a:effectLst/>
                        </a:rPr>
                        <a:t>ליפּנ-האַרמאָניקאַס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02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he-IL" dirty="0" err="1"/>
              <a:t>פּויק-אינסטרומענטן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 descr="C:\Users\Ofek\Desktop\0a60cf_97dc5e4264f94ab7bcd460086392f2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46" y="1772816"/>
            <a:ext cx="5112569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9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פּויק-אינסטרומענטן</a:t>
            </a:r>
            <a:endParaRPr lang="en-US" dirty="0"/>
          </a:p>
        </p:txBody>
      </p:sp>
      <p:pic>
        <p:nvPicPr>
          <p:cNvPr id="9218" name="Picture 2" descr="C:\Users\Ofek\Desktop\percussion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69897"/>
            <a:ext cx="8229600" cy="418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2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18435" name="Picture 3" descr="C:\Users\Ofek\Desktop\Standard_timpani_setu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01008"/>
            <a:ext cx="4608512" cy="257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529166"/>
              </p:ext>
            </p:extLst>
          </p:nvPr>
        </p:nvGraphicFramePr>
        <p:xfrm>
          <a:off x="1584598" y="1772815"/>
          <a:ext cx="7040538" cy="106921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26609"/>
                <a:gridCol w="2367083"/>
                <a:gridCol w="2346846"/>
              </a:tblGrid>
              <a:tr h="69837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תופי-דוּד - טימפני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קעסל-פּויקן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קעסל-פּויקן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3147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939215"/>
              </p:ext>
            </p:extLst>
          </p:nvPr>
        </p:nvGraphicFramePr>
        <p:xfrm>
          <a:off x="1187624" y="980728"/>
          <a:ext cx="7331521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07344"/>
                <a:gridCol w="2860707"/>
                <a:gridCol w="2663470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מערכת תופים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458" name="Picture 2" descr="C:\Users\Ofek\Desktop\drumset-part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92896"/>
            <a:ext cx="4896544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4864"/>
            <a:ext cx="8280920" cy="446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614720"/>
              </p:ext>
            </p:extLst>
          </p:nvPr>
        </p:nvGraphicFramePr>
        <p:xfrm>
          <a:off x="971600" y="620688"/>
          <a:ext cx="6816080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67910"/>
                <a:gridCol w="2467457"/>
                <a:gridCol w="2480713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טימפני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08920"/>
            <a:ext cx="7667328" cy="378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301243"/>
              </p:ext>
            </p:extLst>
          </p:nvPr>
        </p:nvGraphicFramePr>
        <p:xfrm>
          <a:off x="971601" y="620688"/>
          <a:ext cx="7451303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62350"/>
                <a:gridCol w="2505185"/>
                <a:gridCol w="248376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מצילתיים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צימבל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צימבלען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721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7848872" cy="425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405770"/>
              </p:ext>
            </p:extLst>
          </p:nvPr>
        </p:nvGraphicFramePr>
        <p:xfrm>
          <a:off x="683568" y="620688"/>
          <a:ext cx="763284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22344"/>
                <a:gridCol w="2566222"/>
                <a:gridCol w="2544282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מצילה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צימבל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 </a:t>
                      </a:r>
                      <a:r>
                        <a:rPr lang="he-IL" dirty="0" err="1" smtClean="0"/>
                        <a:t>צימבלען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851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27.jpg" descr="תיאור: תוצאת תמונה עבור דרבוק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1016"/>
            <a:ext cx="2736304" cy="35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884787"/>
              </p:ext>
            </p:extLst>
          </p:nvPr>
        </p:nvGraphicFramePr>
        <p:xfrm>
          <a:off x="827584" y="692696"/>
          <a:ext cx="746415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66596"/>
                <a:gridCol w="2509505"/>
                <a:gridCol w="2488051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דרבוקה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דאַרבוקא</a:t>
                      </a:r>
                      <a:r>
                        <a:rPr lang="he-IL" dirty="0" smtClean="0"/>
                        <a:t>ַ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sz="1800" dirty="0" err="1" smtClean="0">
                          <a:effectLst/>
                        </a:rPr>
                        <a:t>דאַרבוקאַס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525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80928"/>
            <a:ext cx="7560840" cy="3990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469155"/>
              </p:ext>
            </p:extLst>
          </p:nvPr>
        </p:nvGraphicFramePr>
        <p:xfrm>
          <a:off x="899592" y="620688"/>
          <a:ext cx="7344816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27161"/>
                <a:gridCol w="2469383"/>
                <a:gridCol w="2448272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קסילופון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קסילאָפאָנע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קסילאָפאָנעס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45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7" name="image25.jpg" descr="תיאור: תוצאת תמונה עבור תוף מר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33928"/>
            <a:ext cx="3312368" cy="273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876743"/>
              </p:ext>
            </p:extLst>
          </p:nvPr>
        </p:nvGraphicFramePr>
        <p:xfrm>
          <a:off x="827585" y="620688"/>
          <a:ext cx="7776863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69934"/>
                <a:gridCol w="2614641"/>
                <a:gridCol w="259228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תוף-מרים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פּויק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פּויקן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4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8280920" cy="417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775931"/>
              </p:ext>
            </p:extLst>
          </p:nvPr>
        </p:nvGraphicFramePr>
        <p:xfrm>
          <a:off x="1043608" y="620688"/>
          <a:ext cx="6844940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78713"/>
                <a:gridCol w="2342296"/>
                <a:gridCol w="2623931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תוף-מרים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פּויק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פּויקן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19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84665"/>
            <a:ext cx="2664296" cy="307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43308"/>
              </p:ext>
            </p:extLst>
          </p:nvPr>
        </p:nvGraphicFramePr>
        <p:xfrm>
          <a:off x="1115616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5774"/>
                <a:gridCol w="2396754"/>
                <a:gridCol w="2376264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משולש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dirty="0" err="1" smtClean="0">
                          <a:effectLst/>
                        </a:rPr>
                        <a:t>דרייַעק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טריאַנגלעס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326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8496944" cy="432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719559"/>
              </p:ext>
            </p:extLst>
          </p:nvPr>
        </p:nvGraphicFramePr>
        <p:xfrm>
          <a:off x="1115616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4061"/>
                <a:gridCol w="2395013"/>
                <a:gridCol w="237971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קסטנייטה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קאַסטאַניעט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קאַסטאַניעטן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17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7" name="image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13752"/>
            <a:ext cx="3456384" cy="316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668496"/>
              </p:ext>
            </p:extLst>
          </p:nvPr>
        </p:nvGraphicFramePr>
        <p:xfrm>
          <a:off x="611560" y="692696"/>
          <a:ext cx="7176120" cy="106921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1413"/>
                <a:gridCol w="2412667"/>
                <a:gridCol w="2392040"/>
              </a:tblGrid>
              <a:tr h="69837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קסטניטה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קאַסטאַניעט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קאַסטאַניעטן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56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19672" y="292494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7" name="image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769736"/>
            <a:ext cx="3980656" cy="380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04975" y="40005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813337"/>
              </p:ext>
            </p:extLst>
          </p:nvPr>
        </p:nvGraphicFramePr>
        <p:xfrm>
          <a:off x="971600" y="620688"/>
          <a:ext cx="727280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3365"/>
                <a:gridCol w="2445173"/>
                <a:gridCol w="2424270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קסילופון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קסילאָפֿאָן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קסילאָפאָנען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423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8568952" cy="4207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912221"/>
              </p:ext>
            </p:extLst>
          </p:nvPr>
        </p:nvGraphicFramePr>
        <p:xfrm>
          <a:off x="683568" y="116632"/>
          <a:ext cx="7920880" cy="2160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89950"/>
                <a:gridCol w="2952084"/>
                <a:gridCol w="2678846"/>
              </a:tblGrid>
              <a:tr h="1485165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he-IL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18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כלי מקלדת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 </a:t>
                      </a:r>
                      <a:r>
                        <a:rPr lang="he-IL" dirty="0" err="1" smtClean="0"/>
                        <a:t>קלאַוויאַטור-אינסטרומענט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קלאַוויאַטור-אינסטרומענטן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620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מקלדת</a:t>
            </a:r>
            <a:br>
              <a:rPr lang="he-IL" dirty="0" smtClean="0"/>
            </a:br>
            <a:r>
              <a:rPr lang="he-IL" dirty="0" err="1" smtClean="0"/>
              <a:t>קלאַוויאַטור-</a:t>
            </a:r>
            <a:r>
              <a:rPr lang="he-IL" dirty="0" err="1"/>
              <a:t>אינסטרומענטן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43" name="Picture 3" descr="C:\Users\Ofek\Desktop\ancientk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52" y="1700808"/>
            <a:ext cx="7488832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14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Users\Ofek\Desktop\keybo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88840"/>
            <a:ext cx="72008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94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8208912" cy="406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616096"/>
              </p:ext>
            </p:extLst>
          </p:nvPr>
        </p:nvGraphicFramePr>
        <p:xfrm>
          <a:off x="1115616" y="620688"/>
          <a:ext cx="7397864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15154"/>
                <a:gridCol w="2355429"/>
                <a:gridCol w="2727281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he-IL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פסנתר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פּיאַנע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פּיאַנעס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388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8352928" cy="4180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427713"/>
              </p:ext>
            </p:extLst>
          </p:nvPr>
        </p:nvGraphicFramePr>
        <p:xfrm>
          <a:off x="899592" y="620688"/>
          <a:ext cx="727280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3365"/>
                <a:gridCol w="2445174"/>
                <a:gridCol w="2424269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עוּגָב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אָרגל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אָרגלען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022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he-IL" dirty="0" smtClean="0"/>
              <a:t>כלי פריטה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146" name="Picture 2" descr="C:\Users\Ofek\Desktop\fret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844824"/>
            <a:ext cx="6743700" cy="36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56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8819456" cy="4340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80047"/>
              </p:ext>
            </p:extLst>
          </p:nvPr>
        </p:nvGraphicFramePr>
        <p:xfrm>
          <a:off x="1187624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5774"/>
                <a:gridCol w="2396754"/>
                <a:gridCol w="2376264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צ'מבלו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צעמבאַלא</a:t>
                      </a:r>
                      <a:r>
                        <a:rPr lang="he-IL" dirty="0" smtClean="0"/>
                        <a:t>ָ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צעמבאַלאָס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45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49" name="image0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08920"/>
            <a:ext cx="3096344" cy="31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04975" y="40005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338579"/>
              </p:ext>
            </p:extLst>
          </p:nvPr>
        </p:nvGraphicFramePr>
        <p:xfrm>
          <a:off x="971600" y="620688"/>
          <a:ext cx="748883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74752"/>
                <a:gridCol w="2517802"/>
                <a:gridCol w="249627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האַרפ</a:t>
                      </a:r>
                      <a:r>
                        <a:rPr lang="he-IL" dirty="0" smtClean="0"/>
                        <a:t>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האַרפּס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783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8712968" cy="4259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907023"/>
              </p:ext>
            </p:extLst>
          </p:nvPr>
        </p:nvGraphicFramePr>
        <p:xfrm>
          <a:off x="971600" y="476672"/>
          <a:ext cx="7128792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6264"/>
                <a:gridCol w="2376264"/>
                <a:gridCol w="2376264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האַרפ</a:t>
                      </a:r>
                      <a:r>
                        <a:rPr lang="he-IL" dirty="0" smtClean="0"/>
                        <a:t>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האַרפּס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308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8136904" cy="461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388753"/>
              </p:ext>
            </p:extLst>
          </p:nvPr>
        </p:nvGraphicFramePr>
        <p:xfrm>
          <a:off x="1043608" y="476672"/>
          <a:ext cx="7128792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6264"/>
                <a:gridCol w="2376264"/>
                <a:gridCol w="2376264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גיטרה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גיטאַרע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גויטאַרס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913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://www.tikshuv.org.il/moodle-devel/mod/lightboxgallery/pic.php/374/domra.jp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27" name="Picture 3" descr="C:\Users\Ofek\Desktop\בזוק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04864"/>
            <a:ext cx="404642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36797"/>
              </p:ext>
            </p:extLst>
          </p:nvPr>
        </p:nvGraphicFramePr>
        <p:xfrm>
          <a:off x="827584" y="476672"/>
          <a:ext cx="7560840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20280"/>
                <a:gridCol w="2520280"/>
                <a:gridCol w="252028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בזוקה (בזוקות)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בזוקאַ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בזוקעס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9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7036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3" name="image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36912"/>
            <a:ext cx="1656184" cy="349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732085"/>
              </p:ext>
            </p:extLst>
          </p:nvPr>
        </p:nvGraphicFramePr>
        <p:xfrm>
          <a:off x="1043608" y="620688"/>
          <a:ext cx="727280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3365"/>
                <a:gridCol w="2445174"/>
                <a:gridCol w="2424269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בוזוקי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בוזוקי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באָזאָקים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34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94" name="image29.jpg" descr="תיאור: תוצאת תמונה עבור כלי נגינ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80928"/>
            <a:ext cx="2448272" cy="282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82" name="Rectangle 35"/>
          <p:cNvSpPr>
            <a:spLocks noChangeArrowheads="1"/>
          </p:cNvSpPr>
          <p:nvPr/>
        </p:nvSpPr>
        <p:spPr bwMode="auto">
          <a:xfrm>
            <a:off x="1695450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884645"/>
              </p:ext>
            </p:extLst>
          </p:nvPr>
        </p:nvGraphicFramePr>
        <p:xfrm>
          <a:off x="1115616" y="1029108"/>
          <a:ext cx="7200800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9569"/>
                <a:gridCol w="2420964"/>
                <a:gridCol w="2400267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גיטרה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גיטאַרע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גויטאַרס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268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4464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5" name="image11.jpg" descr="תיאור: תוצאת תמונה עבור גיטרה חשמלית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14544"/>
            <a:ext cx="6192688" cy="20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04975" y="39036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227815"/>
              </p:ext>
            </p:extLst>
          </p:nvPr>
        </p:nvGraphicFramePr>
        <p:xfrm>
          <a:off x="1043608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5773"/>
                <a:gridCol w="2396755"/>
                <a:gridCol w="2376264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גיטרה חשמלית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גיטאַרע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smtClean="0"/>
                        <a:t>גיטאַרעס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85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1532</Words>
  <Application>Microsoft Office PowerPoint</Application>
  <PresentationFormat>‫הצגה על המסך (4:3)</PresentationFormat>
  <Paragraphs>412</Paragraphs>
  <Slides>76</Slides>
  <Notes>1</Notes>
  <HiddenSlides>0</HiddenSlides>
  <MMClips>52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76</vt:i4>
      </vt:variant>
    </vt:vector>
  </HeadingPairs>
  <TitlesOfParts>
    <vt:vector size="80" baseType="lpstr">
      <vt:lpstr>Arial</vt:lpstr>
      <vt:lpstr>Calibri</vt:lpstr>
      <vt:lpstr>Times New Roman</vt:lpstr>
      <vt:lpstr>ערכת נושא Office</vt:lpstr>
      <vt:lpstr>יש להשתמש באוזניות  מען דאַרף נוצן הער-טרייַבלעך</vt:lpstr>
      <vt:lpstr>כלי התזמורת הסימפונית די אָרקעסטער</vt:lpstr>
      <vt:lpstr>מקום כלי הנגינה בתזמורת</vt:lpstr>
      <vt:lpstr>כלי קשת – כלי מיתר די סטרוניקע מוזיק-אינסטרומענטן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נשיפה מעץ –  די הילצערנע בלאָז-אינסטרומענטן 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נשיפה ממתכת –  מעטאַלענע בלאָז-אינסטרומענטן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נשיפה ממתכת –  מעטאַלענע בלאָז-אינסטרומענטן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פּויק-אינסטרומענטן</vt:lpstr>
      <vt:lpstr>פּויק-אינסטרומענטן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מקלדת קלאַוויאַטור-אינסטרומענטן</vt:lpstr>
      <vt:lpstr>מצגת של PowerPoint</vt:lpstr>
      <vt:lpstr>מצגת של PowerPoint</vt:lpstr>
      <vt:lpstr>מצגת של PowerPoint</vt:lpstr>
      <vt:lpstr>כלי פריטה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Ofek</dc:creator>
  <cp:lastModifiedBy>user</cp:lastModifiedBy>
  <cp:revision>150</cp:revision>
  <dcterms:created xsi:type="dcterms:W3CDTF">2016-05-07T11:38:58Z</dcterms:created>
  <dcterms:modified xsi:type="dcterms:W3CDTF">2017-02-15T08:43:14Z</dcterms:modified>
</cp:coreProperties>
</file>