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notesMasterIdLst>
    <p:notesMasterId r:id="rId64"/>
  </p:notesMasterIdLst>
  <p:sldIdLst>
    <p:sldId id="256" r:id="rId2"/>
    <p:sldId id="346" r:id="rId3"/>
    <p:sldId id="335" r:id="rId4"/>
    <p:sldId id="336" r:id="rId5"/>
    <p:sldId id="347" r:id="rId6"/>
    <p:sldId id="337" r:id="rId7"/>
    <p:sldId id="338" r:id="rId8"/>
    <p:sldId id="342" r:id="rId9"/>
    <p:sldId id="345" r:id="rId10"/>
    <p:sldId id="391" r:id="rId11"/>
    <p:sldId id="341" r:id="rId12"/>
    <p:sldId id="339" r:id="rId13"/>
    <p:sldId id="366" r:id="rId14"/>
    <p:sldId id="367" r:id="rId15"/>
    <p:sldId id="343" r:id="rId16"/>
    <p:sldId id="344" r:id="rId17"/>
    <p:sldId id="360" r:id="rId18"/>
    <p:sldId id="361" r:id="rId19"/>
    <p:sldId id="377" r:id="rId20"/>
    <p:sldId id="374" r:id="rId21"/>
    <p:sldId id="364" r:id="rId22"/>
    <p:sldId id="382" r:id="rId23"/>
    <p:sldId id="350" r:id="rId24"/>
    <p:sldId id="372" r:id="rId25"/>
    <p:sldId id="330" r:id="rId26"/>
    <p:sldId id="354" r:id="rId27"/>
    <p:sldId id="357" r:id="rId28"/>
    <p:sldId id="380" r:id="rId29"/>
    <p:sldId id="373" r:id="rId30"/>
    <p:sldId id="329" r:id="rId31"/>
    <p:sldId id="331" r:id="rId32"/>
    <p:sldId id="352" r:id="rId33"/>
    <p:sldId id="332" r:id="rId34"/>
    <p:sldId id="333" r:id="rId35"/>
    <p:sldId id="334" r:id="rId36"/>
    <p:sldId id="340" r:id="rId37"/>
    <p:sldId id="348" r:id="rId38"/>
    <p:sldId id="349" r:id="rId39"/>
    <p:sldId id="351" r:id="rId40"/>
    <p:sldId id="353" r:id="rId41"/>
    <p:sldId id="355" r:id="rId42"/>
    <p:sldId id="356" r:id="rId43"/>
    <p:sldId id="358" r:id="rId44"/>
    <p:sldId id="359" r:id="rId45"/>
    <p:sldId id="362" r:id="rId46"/>
    <p:sldId id="363" r:id="rId47"/>
    <p:sldId id="365" r:id="rId48"/>
    <p:sldId id="368" r:id="rId49"/>
    <p:sldId id="369" r:id="rId50"/>
    <p:sldId id="370" r:id="rId51"/>
    <p:sldId id="388" r:id="rId52"/>
    <p:sldId id="375" r:id="rId53"/>
    <p:sldId id="376" r:id="rId54"/>
    <p:sldId id="378" r:id="rId55"/>
    <p:sldId id="390" r:id="rId56"/>
    <p:sldId id="379" r:id="rId57"/>
    <p:sldId id="381" r:id="rId58"/>
    <p:sldId id="383" r:id="rId59"/>
    <p:sldId id="384" r:id="rId60"/>
    <p:sldId id="385" r:id="rId61"/>
    <p:sldId id="371" r:id="rId62"/>
    <p:sldId id="386" r:id="rId63"/>
  </p:sldIdLst>
  <p:sldSz cx="9144000" cy="6858000" type="screen4x3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7609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65445" autoAdjust="0"/>
    <p:restoredTop sz="94713" autoAdjust="0"/>
  </p:normalViewPr>
  <p:slideViewPr>
    <p:cSldViewPr>
      <p:cViewPr varScale="1">
        <p:scale>
          <a:sx n="98" d="100"/>
          <a:sy n="98" d="100"/>
        </p:scale>
        <p:origin x="90" y="3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D6C571AD-E026-4434-96C2-5D79F26D17D3}" type="datetimeFigureOut">
              <a:rPr lang="he-IL" smtClean="0"/>
              <a:pPr/>
              <a:t>י"ח/טבת/תשע"ז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B71FD620-583B-44CA-8D0D-DBC9205DB498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050624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F7301-F193-42F7-B606-E6F1F1424D59}" type="datetime8">
              <a:rPr lang="he-IL" smtClean="0"/>
              <a:pPr/>
              <a:t>16 ינואר 17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05B24-1EAC-4B8F-935F-CA2CD5A85268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96B96-F963-481B-93EB-4EDD894B0460}" type="datetime8">
              <a:rPr lang="he-IL" smtClean="0"/>
              <a:pPr/>
              <a:t>16 ינואר 17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05B24-1EAC-4B8F-935F-CA2CD5A85268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42019-1A35-4F04-A3A2-2154A2BC4998}" type="datetime8">
              <a:rPr lang="he-IL" smtClean="0"/>
              <a:pPr/>
              <a:t>16 ינואר 17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05B24-1EAC-4B8F-935F-CA2CD5A85268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1B671-FCD1-403F-96FD-D189E098F44B}" type="datetime8">
              <a:rPr lang="he-IL" smtClean="0"/>
              <a:pPr/>
              <a:t>16 ינואר 17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05B24-1EAC-4B8F-935F-CA2CD5A85268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9F81A-BCE6-4E09-BCF9-80F911FBBAF6}" type="datetime8">
              <a:rPr lang="he-IL" smtClean="0"/>
              <a:pPr/>
              <a:t>16 ינואר 17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05B24-1EAC-4B8F-935F-CA2CD5A85268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CD047-BD72-43D5-8A17-B21A9890C77C}" type="datetime8">
              <a:rPr lang="he-IL" smtClean="0"/>
              <a:pPr/>
              <a:t>16 ינואר 17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05B24-1EAC-4B8F-935F-CA2CD5A85268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8924C-52C4-4E6D-8061-E07F7DDBE3C7}" type="datetime8">
              <a:rPr lang="he-IL" smtClean="0"/>
              <a:pPr/>
              <a:t>16 ינואר 17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05B24-1EAC-4B8F-935F-CA2CD5A85268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C2B15-7480-4C4C-AA8C-221A89819DD5}" type="datetime8">
              <a:rPr lang="he-IL" smtClean="0"/>
              <a:pPr/>
              <a:t>16 ינואר 17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05B24-1EAC-4B8F-935F-CA2CD5A85268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F01469-BFCE-43BE-B9B1-C42C879F4421}" type="datetime8">
              <a:rPr lang="he-IL" smtClean="0"/>
              <a:pPr/>
              <a:t>16 ינואר 17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05B24-1EAC-4B8F-935F-CA2CD5A85268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6FB8C-45FF-4447-AE37-55C5C4A54FFD}" type="datetime8">
              <a:rPr lang="he-IL" smtClean="0"/>
              <a:pPr/>
              <a:t>16 ינואר 17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05B24-1EAC-4B8F-935F-CA2CD5A85268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8283C-067C-4B9E-9BB3-1B87C49D55AB}" type="datetime8">
              <a:rPr lang="he-IL" smtClean="0"/>
              <a:pPr/>
              <a:t>16 ינואר 17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05B24-1EAC-4B8F-935F-CA2CD5A85268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6">
                <a:lumMod val="0"/>
                <a:lumOff val="100000"/>
              </a:schemeClr>
            </a:gs>
            <a:gs pos="35000">
              <a:schemeClr val="accent6">
                <a:lumMod val="0"/>
                <a:lumOff val="100000"/>
              </a:schemeClr>
            </a:gs>
            <a:gs pos="100000">
              <a:schemeClr val="accent6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847461-930C-45E6-BE6E-968C495D9A70}" type="datetime8">
              <a:rPr lang="he-IL" smtClean="0"/>
              <a:pPr/>
              <a:t>16 ינואר 17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A05B24-1EAC-4B8F-935F-CA2CD5A85268}" type="slidenum">
              <a:rPr lang="he-IL" smtClean="0"/>
              <a:pPr/>
              <a:t>‹#›</a:t>
            </a:fld>
            <a:endParaRPr lang="he-I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7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0.jpg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hyperlink" Target="https://www.google.co.il/url?sa=i&amp;rct=j&amp;q=&amp;esrc=s&amp;source=images&amp;cd=&amp;cad=rja&amp;uact=8&amp;ved=0ahUKEwjf89KtzYLNAhUYM8AKHcPRDMUQjRwIBw&amp;url=https://market.marmelada.co.il/products/101588&amp;psig=AFQjCNEQqt38l2UFhSD_loaX3Bri_OFwoQ&amp;ust=1464725313875044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3.jp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6.jpg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g"/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8.jpeg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g"/><Relationship Id="rId2" Type="http://schemas.openxmlformats.org/officeDocument/2006/relationships/image" Target="../media/image8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8.jpg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547664" y="2046645"/>
            <a:ext cx="6400800" cy="1752600"/>
          </a:xfrm>
        </p:spPr>
        <p:txBody>
          <a:bodyPr>
            <a:normAutofit/>
          </a:bodyPr>
          <a:lstStyle/>
          <a:p>
            <a:r>
              <a:rPr lang="he-IL" sz="8000" dirty="0" smtClean="0">
                <a:solidFill>
                  <a:schemeClr val="accent1">
                    <a:lumMod val="75000"/>
                  </a:schemeClr>
                </a:solidFill>
              </a:rPr>
              <a:t>הבית</a:t>
            </a:r>
            <a:endParaRPr lang="he-IL" sz="8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כותרת 3"/>
          <p:cNvSpPr>
            <a:spLocks noGrp="1"/>
          </p:cNvSpPr>
          <p:nvPr>
            <p:ph type="ctrTitle"/>
          </p:nvPr>
        </p:nvSpPr>
        <p:spPr>
          <a:xfrm>
            <a:off x="685800" y="1196752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he-IL" sz="9600" dirty="0" smtClean="0">
                <a:solidFill>
                  <a:schemeClr val="tx2">
                    <a:lumMod val="75000"/>
                  </a:schemeClr>
                </a:solidFill>
                <a:cs typeface="+mn-cs"/>
              </a:rPr>
              <a:t>די </a:t>
            </a:r>
            <a:r>
              <a:rPr lang="he-IL" sz="9600" dirty="0" err="1" smtClean="0">
                <a:solidFill>
                  <a:schemeClr val="tx2">
                    <a:lumMod val="75000"/>
                  </a:schemeClr>
                </a:solidFill>
                <a:cs typeface="+mn-cs"/>
              </a:rPr>
              <a:t>היים</a:t>
            </a:r>
            <a:r>
              <a:rPr lang="he-IL" dirty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he-IL" dirty="0">
                <a:solidFill>
                  <a:schemeClr val="tx2">
                    <a:lumMod val="75000"/>
                  </a:schemeClr>
                </a:solidFill>
              </a:rPr>
            </a:br>
            <a:endParaRPr lang="he-IL" dirty="0"/>
          </a:p>
        </p:txBody>
      </p:sp>
      <p:sp>
        <p:nvSpPr>
          <p:cNvPr id="5" name="מלבן 4"/>
          <p:cNvSpPr/>
          <p:nvPr/>
        </p:nvSpPr>
        <p:spPr>
          <a:xfrm>
            <a:off x="2462064" y="3212976"/>
            <a:ext cx="4572000" cy="244682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endParaRPr lang="he-IL" b="1" dirty="0">
              <a:solidFill>
                <a:schemeClr val="tx1">
                  <a:lumMod val="25000"/>
                </a:schemeClr>
              </a:solidFill>
              <a:latin typeface="David" pitchFamily="34" charset="-79"/>
              <a:cs typeface="David" pitchFamily="34" charset="-79"/>
            </a:endParaRPr>
          </a:p>
          <a:p>
            <a:pPr algn="ctr">
              <a:lnSpc>
                <a:spcPct val="150000"/>
              </a:lnSpc>
            </a:pPr>
            <a:r>
              <a:rPr lang="he-IL" sz="2800" b="1" dirty="0" err="1">
                <a:solidFill>
                  <a:schemeClr val="tx1">
                    <a:lumMod val="25000"/>
                  </a:schemeClr>
                </a:solidFill>
                <a:latin typeface="David" pitchFamily="34" charset="-79"/>
              </a:rPr>
              <a:t>צוגעגיירט</a:t>
            </a:r>
            <a:r>
              <a:rPr lang="he-IL" sz="2800" b="1" dirty="0">
                <a:solidFill>
                  <a:schemeClr val="tx1">
                    <a:lumMod val="25000"/>
                  </a:schemeClr>
                </a:solidFill>
                <a:latin typeface="David" pitchFamily="34" charset="-79"/>
              </a:rPr>
              <a:t> פֿון :</a:t>
            </a:r>
            <a:endParaRPr lang="en-US" sz="2800" b="1" dirty="0">
              <a:solidFill>
                <a:schemeClr val="tx1">
                  <a:lumMod val="25000"/>
                </a:schemeClr>
              </a:solidFill>
              <a:latin typeface="David" pitchFamily="34" charset="-79"/>
            </a:endParaRPr>
          </a:p>
          <a:p>
            <a:pPr algn="ctr">
              <a:lnSpc>
                <a:spcPct val="150000"/>
              </a:lnSpc>
            </a:pPr>
            <a:r>
              <a:rPr lang="he-IL" sz="2800" b="1" dirty="0" smtClean="0">
                <a:solidFill>
                  <a:schemeClr val="tx1">
                    <a:lumMod val="25000"/>
                  </a:schemeClr>
                </a:solidFill>
                <a:latin typeface="David" pitchFamily="34" charset="-79"/>
              </a:rPr>
              <a:t>אייל יחיאל</a:t>
            </a:r>
            <a:r>
              <a:rPr lang="en-US" sz="2800" b="1" dirty="0">
                <a:solidFill>
                  <a:schemeClr val="tx1">
                    <a:lumMod val="25000"/>
                  </a:schemeClr>
                </a:solidFill>
                <a:latin typeface="David" pitchFamily="34" charset="-79"/>
              </a:rPr>
              <a:t/>
            </a:r>
            <a:br>
              <a:rPr lang="en-US" sz="2800" b="1" dirty="0">
                <a:solidFill>
                  <a:schemeClr val="tx1">
                    <a:lumMod val="25000"/>
                  </a:schemeClr>
                </a:solidFill>
                <a:latin typeface="David" pitchFamily="34" charset="-79"/>
              </a:rPr>
            </a:br>
            <a:r>
              <a:rPr lang="he-IL" sz="2800" b="1" dirty="0">
                <a:solidFill>
                  <a:schemeClr val="tx1">
                    <a:lumMod val="25000"/>
                  </a:schemeClr>
                </a:solidFill>
                <a:latin typeface="David" pitchFamily="34" charset="-79"/>
              </a:rPr>
              <a:t>תשע"ו 2016</a:t>
            </a:r>
            <a:r>
              <a:rPr lang="he-IL" b="1" dirty="0">
                <a:solidFill>
                  <a:schemeClr val="tx1">
                    <a:lumMod val="25000"/>
                  </a:schemeClr>
                </a:solidFill>
                <a:latin typeface="David" pitchFamily="34" charset="-79"/>
                <a:cs typeface="David" pitchFamily="34" charset="-79"/>
              </a:rPr>
              <a:t>  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title"/>
          </p:nvPr>
        </p:nvSpPr>
        <p:spPr>
          <a:xfrm>
            <a:off x="1043608" y="476672"/>
            <a:ext cx="7384692" cy="1152128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e-IL" sz="3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David" pitchFamily="34" charset="-79"/>
                <a:cs typeface="David" pitchFamily="34" charset="-79"/>
              </a:rPr>
              <a:t>יש להשתמש באוזניות </a:t>
            </a:r>
            <a:r>
              <a:rPr kumimoji="0" lang="en-US" sz="3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David" pitchFamily="34" charset="-79"/>
                <a:cs typeface="David" pitchFamily="34" charset="-79"/>
              </a:rPr>
              <a:t/>
            </a:r>
            <a:br>
              <a:rPr kumimoji="0" lang="en-US" sz="3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David" pitchFamily="34" charset="-79"/>
                <a:cs typeface="David" pitchFamily="34" charset="-79"/>
              </a:rPr>
            </a:br>
            <a:r>
              <a:rPr kumimoji="0" lang="he-IL" sz="3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David" pitchFamily="34" charset="-79"/>
                <a:cs typeface="David" pitchFamily="34" charset="-79"/>
              </a:rPr>
              <a:t>מען דאַרף נוצן הער-טרייַבלעך</a:t>
            </a:r>
            <a:endParaRPr kumimoji="0" lang="en-US" sz="32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David" pitchFamily="34" charset="-79"/>
              <a:cs typeface="David" pitchFamily="34" charset="-79"/>
            </a:endParaRPr>
          </a:p>
        </p:txBody>
      </p:sp>
      <p:pic>
        <p:nvPicPr>
          <p:cNvPr id="5" name="Picture 2" descr="http://img.zap.co.il/pics/new/167201211950c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1827870"/>
            <a:ext cx="3528392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94070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8000">
        <p15:prstTrans prst="peelOff" invX="1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259018"/>
              </p:ext>
            </p:extLst>
          </p:nvPr>
        </p:nvGraphicFramePr>
        <p:xfrm>
          <a:off x="1979712" y="692696"/>
          <a:ext cx="5149938" cy="90260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716646"/>
                <a:gridCol w="1716646"/>
                <a:gridCol w="1716646"/>
              </a:tblGrid>
              <a:tr h="44313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459472">
                <a:tc>
                  <a:txBody>
                    <a:bodyPr/>
                    <a:lstStyle/>
                    <a:p>
                      <a:pPr rtl="1">
                        <a:spcAft>
                          <a:spcPts val="80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בית</a:t>
                      </a:r>
                      <a:r>
                        <a:rPr kumimoji="0" lang="en-US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 </a:t>
                      </a: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( בַּיִת ) :</a:t>
                      </a:r>
                      <a:endParaRPr lang="he-IL" sz="22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he-IL" sz="2400" dirty="0" err="1" smtClean="0"/>
                        <a:t>היים</a:t>
                      </a:r>
                      <a:r>
                        <a:rPr lang="he-IL" sz="2400" dirty="0" smtClean="0"/>
                        <a:t> : די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he-IL" sz="2400" dirty="0" err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היימען</a:t>
                      </a:r>
                      <a:r>
                        <a:rPr lang="he-IL" sz="24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 : די</a:t>
                      </a:r>
                      <a:endParaRPr lang="he-IL" sz="24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L="76200" marR="76200" marT="0" marB="0"/>
                </a:tc>
              </a:tr>
            </a:tbl>
          </a:graphicData>
        </a:graphic>
      </p:graphicFrame>
      <p:pic>
        <p:nvPicPr>
          <p:cNvPr id="6" name="Picture 6" descr="http://www.gagins.co.il/images/img-hous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2060848"/>
            <a:ext cx="5154651" cy="374441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4127713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8000">
        <p15:prstTrans prst="peelOff" invX="1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421009"/>
              </p:ext>
            </p:extLst>
          </p:nvPr>
        </p:nvGraphicFramePr>
        <p:xfrm>
          <a:off x="1979712" y="692696"/>
          <a:ext cx="5149938" cy="90260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716646"/>
                <a:gridCol w="1716646"/>
                <a:gridCol w="1716646"/>
              </a:tblGrid>
              <a:tr h="44313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459472">
                <a:tc>
                  <a:txBody>
                    <a:bodyPr/>
                    <a:lstStyle/>
                    <a:p>
                      <a:pPr rtl="1">
                        <a:spcAft>
                          <a:spcPts val="80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גג ( גַּג )</a:t>
                      </a:r>
                      <a:endParaRPr lang="he-IL" sz="22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he-IL" sz="2400" dirty="0" err="1" smtClean="0"/>
                        <a:t>דאַך</a:t>
                      </a:r>
                      <a:r>
                        <a:rPr lang="he-IL" sz="2400" dirty="0" smtClean="0"/>
                        <a:t> : </a:t>
                      </a:r>
                      <a:r>
                        <a:rPr lang="he-IL" sz="2400" dirty="0" err="1" smtClean="0"/>
                        <a:t>דער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he-IL" sz="2400" dirty="0" err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דעכער</a:t>
                      </a:r>
                      <a:r>
                        <a:rPr lang="he-IL" sz="24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 : די</a:t>
                      </a:r>
                      <a:endParaRPr lang="he-IL" sz="24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L="76200" marR="76200" marT="0" marB="0"/>
                </a:tc>
              </a:tr>
            </a:tbl>
          </a:graphicData>
        </a:graphic>
      </p:graphicFrame>
      <p:pic>
        <p:nvPicPr>
          <p:cNvPr id="5" name="Picture 2" descr="http://www.mivnit.co.il/image/users/61896/ftp/my_files/devek/%D7%90%D7%99%D7%98%D7%95%D7%9D%20%D7%92%D7%92%20%D7%A8%D7%A2%D7%A4%D7%99%D7%9D-S.jpg?id=997278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1988840"/>
            <a:ext cx="5184576" cy="410053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6085888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8000">
        <p15:prstTrans prst="peelOff" invX="1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4737665"/>
              </p:ext>
            </p:extLst>
          </p:nvPr>
        </p:nvGraphicFramePr>
        <p:xfrm>
          <a:off x="1331640" y="620688"/>
          <a:ext cx="6840759" cy="90260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280253"/>
                <a:gridCol w="2280253"/>
                <a:gridCol w="2280253"/>
              </a:tblGrid>
              <a:tr h="44313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459472">
                <a:tc>
                  <a:txBody>
                    <a:bodyPr/>
                    <a:lstStyle/>
                    <a:p>
                      <a:pPr algn="ctr" rtl="1">
                        <a:spcAft>
                          <a:spcPts val="80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רהיטי</a:t>
                      </a:r>
                      <a:r>
                        <a:rPr kumimoji="0" lang="he-IL" sz="2400" b="0" i="0" kern="1200" baseline="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-חצר</a:t>
                      </a:r>
                      <a:endParaRPr lang="he-IL" sz="22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e-IL" sz="2400" dirty="0" err="1" smtClean="0"/>
                        <a:t>מעבל-הויף</a:t>
                      </a:r>
                      <a:r>
                        <a:rPr lang="he-IL" sz="2400" dirty="0" smtClean="0"/>
                        <a:t> :</a:t>
                      </a:r>
                      <a:r>
                        <a:rPr lang="he-IL" sz="2400" baseline="0" dirty="0" smtClean="0"/>
                        <a:t> </a:t>
                      </a:r>
                      <a:r>
                        <a:rPr lang="he-IL" sz="2400" dirty="0" err="1" smtClean="0"/>
                        <a:t>דער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he-IL" sz="24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L="76200" marR="76200" marT="0" marB="0"/>
                </a:tc>
              </a:tr>
            </a:tbl>
          </a:graphicData>
        </a:graphic>
      </p:graphicFrame>
      <p:pic>
        <p:nvPicPr>
          <p:cNvPr id="5" name="Picture 2" descr="http://www.zimmer.co.il/halom_yaakov/25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1700808"/>
            <a:ext cx="6480720" cy="486054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6835456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8000">
        <p15:prstTrans prst="peelOff" invX="1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6396041"/>
              </p:ext>
            </p:extLst>
          </p:nvPr>
        </p:nvGraphicFramePr>
        <p:xfrm>
          <a:off x="1979712" y="692696"/>
          <a:ext cx="5149938" cy="90260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716646"/>
                <a:gridCol w="1716646"/>
                <a:gridCol w="1716646"/>
              </a:tblGrid>
              <a:tr h="44313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459472">
                <a:tc>
                  <a:txBody>
                    <a:bodyPr/>
                    <a:lstStyle/>
                    <a:p>
                      <a:pPr rtl="1">
                        <a:spcAft>
                          <a:spcPts val="80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גינה ( גִּנָּה ) גן</a:t>
                      </a:r>
                      <a:endParaRPr kumimoji="0" lang="he-IL" sz="2400" b="0" i="0" kern="1200" dirty="0">
                        <a:solidFill>
                          <a:schemeClr val="dk1"/>
                        </a:solidFill>
                        <a:latin typeface="David" pitchFamily="34" charset="-79"/>
                        <a:ea typeface="+mn-ea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he-IL" sz="2400" dirty="0" err="1" smtClean="0"/>
                        <a:t>גאָרטן</a:t>
                      </a:r>
                      <a:r>
                        <a:rPr lang="he-IL" sz="2400" dirty="0" smtClean="0"/>
                        <a:t> : </a:t>
                      </a:r>
                      <a:r>
                        <a:rPr lang="he-IL" sz="2400" dirty="0" err="1" smtClean="0"/>
                        <a:t>דער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he-IL" sz="2400" dirty="0" err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גאָרטנס</a:t>
                      </a:r>
                      <a:r>
                        <a:rPr lang="he-IL" sz="24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 : די</a:t>
                      </a:r>
                      <a:endParaRPr lang="he-IL" sz="24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L="76200" marR="76200" marT="0" marB="0"/>
                </a:tc>
              </a:tr>
            </a:tbl>
          </a:graphicData>
        </a:graphic>
      </p:graphicFrame>
      <p:pic>
        <p:nvPicPr>
          <p:cNvPr id="6" name="Picture 2" descr="http://www.designinggardens.co.il/wp-content/uploads/2015/09/%D7%A2%D7%99%D7%A6%D7%95%D7%91-%D7%92%D7%99%D7%A0%D7%94-%D7%93%D7%A9%D7%9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2420888"/>
            <a:ext cx="7480313" cy="280417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8388808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8000">
        <p15:prstTrans prst="peelOff" invX="1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6033689"/>
              </p:ext>
            </p:extLst>
          </p:nvPr>
        </p:nvGraphicFramePr>
        <p:xfrm>
          <a:off x="1979712" y="692696"/>
          <a:ext cx="5149938" cy="90260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716646"/>
                <a:gridCol w="1716646"/>
                <a:gridCol w="1716646"/>
              </a:tblGrid>
              <a:tr h="44313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459472">
                <a:tc>
                  <a:txBody>
                    <a:bodyPr/>
                    <a:lstStyle/>
                    <a:p>
                      <a:pPr rtl="1">
                        <a:spcAft>
                          <a:spcPts val="80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דירה ( דִּירָה  )</a:t>
                      </a:r>
                      <a:endParaRPr kumimoji="0" lang="he-IL" sz="2400" b="0" i="0" kern="1200" dirty="0">
                        <a:solidFill>
                          <a:schemeClr val="dk1"/>
                        </a:solidFill>
                        <a:latin typeface="David" pitchFamily="34" charset="-79"/>
                        <a:ea typeface="+mn-ea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he-IL" sz="2400" dirty="0" smtClean="0"/>
                        <a:t>דירה : די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he-IL" sz="24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דירות : די</a:t>
                      </a:r>
                      <a:endParaRPr lang="he-IL" sz="24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L="76200" marR="76200" marT="0" marB="0"/>
                </a:tc>
              </a:tr>
            </a:tbl>
          </a:graphicData>
        </a:graphic>
      </p:graphicFrame>
      <p:pic>
        <p:nvPicPr>
          <p:cNvPr id="5" name="Picture 2" descr="http://shemeshnet.co.il/uploads/n/1430865535.39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2060848"/>
            <a:ext cx="5715808" cy="36004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8171094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8000">
        <p15:prstTrans prst="peelOff" invX="1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5887831"/>
              </p:ext>
            </p:extLst>
          </p:nvPr>
        </p:nvGraphicFramePr>
        <p:xfrm>
          <a:off x="1979712" y="692696"/>
          <a:ext cx="5149938" cy="90260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716646"/>
                <a:gridCol w="1716646"/>
                <a:gridCol w="1716646"/>
              </a:tblGrid>
              <a:tr h="44313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459472">
                <a:tc>
                  <a:txBody>
                    <a:bodyPr/>
                    <a:lstStyle/>
                    <a:p>
                      <a:pPr rtl="1">
                        <a:spcAft>
                          <a:spcPts val="80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חדר ( חֶדֶר )</a:t>
                      </a:r>
                      <a:endParaRPr lang="he-IL" sz="22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he-IL" sz="2400" dirty="0" err="1" smtClean="0"/>
                        <a:t>קאַמער</a:t>
                      </a:r>
                      <a:r>
                        <a:rPr lang="he-IL" sz="2400" dirty="0" smtClean="0"/>
                        <a:t> : די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he-IL" sz="2400" dirty="0" err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קאַמערן</a:t>
                      </a:r>
                      <a:r>
                        <a:rPr lang="he-IL" sz="24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 :</a:t>
                      </a:r>
                      <a:r>
                        <a:rPr lang="he-IL" sz="240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 די</a:t>
                      </a:r>
                      <a:endParaRPr lang="he-IL" sz="24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L="76200" marR="76200" marT="0" marB="0"/>
                </a:tc>
              </a:tr>
            </a:tbl>
          </a:graphicData>
        </a:graphic>
      </p:graphicFrame>
      <p:pic>
        <p:nvPicPr>
          <p:cNvPr id="5" name="Picture 2" descr="http://img.wcdn.co.il/w/w-635/585227-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1916832"/>
            <a:ext cx="6362686" cy="424847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6959441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8000">
        <p15:prstTrans prst="peelOff" invX="1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4721941"/>
              </p:ext>
            </p:extLst>
          </p:nvPr>
        </p:nvGraphicFramePr>
        <p:xfrm>
          <a:off x="1547664" y="692696"/>
          <a:ext cx="6270819" cy="90260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090273"/>
                <a:gridCol w="2090273"/>
                <a:gridCol w="2090273"/>
              </a:tblGrid>
              <a:tr h="44313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459472">
                <a:tc>
                  <a:txBody>
                    <a:bodyPr/>
                    <a:lstStyle/>
                    <a:p>
                      <a:pPr rtl="1">
                        <a:spcAft>
                          <a:spcPts val="80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חלון ( חַלּוֹן )</a:t>
                      </a:r>
                      <a:endParaRPr kumimoji="0" lang="he-IL" sz="2400" b="0" i="0" kern="1200" dirty="0">
                        <a:solidFill>
                          <a:schemeClr val="dk1"/>
                        </a:solidFill>
                        <a:latin typeface="David" pitchFamily="34" charset="-79"/>
                        <a:ea typeface="+mn-ea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he-IL" sz="2400" dirty="0" err="1" smtClean="0"/>
                        <a:t>פֿענצטער</a:t>
                      </a:r>
                      <a:r>
                        <a:rPr lang="he-IL" sz="2400" dirty="0" smtClean="0"/>
                        <a:t> : </a:t>
                      </a:r>
                      <a:r>
                        <a:rPr lang="he-IL" sz="2400" dirty="0" err="1" smtClean="0"/>
                        <a:t>דער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he-IL" sz="2400" dirty="0" err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פֿענצטער</a:t>
                      </a:r>
                      <a:r>
                        <a:rPr lang="he-IL" sz="24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 : די</a:t>
                      </a:r>
                      <a:endParaRPr lang="he-IL" sz="24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L="76200" marR="76200" marT="0" marB="0"/>
                </a:tc>
              </a:tr>
            </a:tbl>
          </a:graphicData>
        </a:graphic>
      </p:graphicFrame>
      <p:pic>
        <p:nvPicPr>
          <p:cNvPr id="6" name="Picture 2" descr="http://clean.bnp.co.il/wp-content/uploads/sites/28/2013/07/10.07-12-1024x68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1844824"/>
            <a:ext cx="6270819" cy="41764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7651448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8000">
        <p15:prstTrans prst="peelOff" invX="1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5551115"/>
              </p:ext>
            </p:extLst>
          </p:nvPr>
        </p:nvGraphicFramePr>
        <p:xfrm>
          <a:off x="1979712" y="692696"/>
          <a:ext cx="5149938" cy="90260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716646"/>
                <a:gridCol w="1716646"/>
                <a:gridCol w="1716646"/>
              </a:tblGrid>
              <a:tr h="44313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459472">
                <a:tc>
                  <a:txBody>
                    <a:bodyPr/>
                    <a:lstStyle/>
                    <a:p>
                      <a:pPr rtl="1">
                        <a:spcAft>
                          <a:spcPts val="80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חדר ( חֶדֶר )</a:t>
                      </a:r>
                      <a:endParaRPr lang="he-IL" sz="22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he-IL" sz="2400" dirty="0" err="1" smtClean="0"/>
                        <a:t>צימער</a:t>
                      </a:r>
                      <a:r>
                        <a:rPr lang="he-IL" sz="2400" dirty="0" smtClean="0"/>
                        <a:t> : </a:t>
                      </a:r>
                      <a:r>
                        <a:rPr lang="he-IL" sz="2400" dirty="0" err="1" smtClean="0"/>
                        <a:t>דאָס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he-IL" sz="2400" dirty="0" err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צימערן</a:t>
                      </a:r>
                      <a:r>
                        <a:rPr lang="he-IL" sz="24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 :</a:t>
                      </a:r>
                      <a:r>
                        <a:rPr lang="he-IL" sz="240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 </a:t>
                      </a:r>
                      <a:r>
                        <a:rPr lang="he-IL" sz="240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די</a:t>
                      </a:r>
                      <a:endParaRPr lang="he-IL" sz="24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L="76200" marR="76200" marT="0" marB="0"/>
                </a:tc>
              </a:tr>
            </a:tbl>
          </a:graphicData>
        </a:graphic>
      </p:graphicFrame>
      <p:pic>
        <p:nvPicPr>
          <p:cNvPr id="6" name="Picture 2" descr="http://img.wcdn.co.il/w/w-635/585227-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1916832"/>
            <a:ext cx="6362686" cy="424847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390620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8783378"/>
              </p:ext>
            </p:extLst>
          </p:nvPr>
        </p:nvGraphicFramePr>
        <p:xfrm>
          <a:off x="1547664" y="758988"/>
          <a:ext cx="6192690" cy="110264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064230"/>
                <a:gridCol w="2064230"/>
                <a:gridCol w="2064230"/>
              </a:tblGrid>
              <a:tr h="415965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686677">
                <a:tc>
                  <a:txBody>
                    <a:bodyPr/>
                    <a:lstStyle/>
                    <a:p>
                      <a:pPr rtl="1">
                        <a:spcAft>
                          <a:spcPts val="80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זכוכית ( זְכוּכִית )</a:t>
                      </a:r>
                      <a:endParaRPr kumimoji="0" lang="he-IL" sz="2400" b="0" i="0" kern="1200" dirty="0">
                        <a:solidFill>
                          <a:schemeClr val="dk1"/>
                        </a:solidFill>
                        <a:latin typeface="David" pitchFamily="34" charset="-79"/>
                        <a:ea typeface="+mn-ea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he-IL" sz="2400" dirty="0" err="1" smtClean="0"/>
                        <a:t>גלאָז</a:t>
                      </a:r>
                      <a:r>
                        <a:rPr lang="he-IL" sz="2400" dirty="0" smtClean="0"/>
                        <a:t> : </a:t>
                      </a:r>
                      <a:r>
                        <a:rPr lang="he-IL" sz="2400" dirty="0" err="1" smtClean="0"/>
                        <a:t>דאָס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he-IL" sz="2400" dirty="0" err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גלעזער</a:t>
                      </a:r>
                      <a:r>
                        <a:rPr lang="he-IL" sz="24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 : די</a:t>
                      </a:r>
                      <a:endParaRPr lang="he-IL" sz="24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L="76200" marR="76200" marT="0" marB="0"/>
                </a:tc>
              </a:tr>
            </a:tbl>
          </a:graphicData>
        </a:graphic>
      </p:graphicFrame>
      <p:pic>
        <p:nvPicPr>
          <p:cNvPr id="6" name="Picture 2" descr="http://www.alumt.co.il/lib/1307469.jpg"/>
          <p:cNvPicPr>
            <a:picLocks noChangeAspect="1" noChangeArrowheads="1"/>
          </p:cNvPicPr>
          <p:nvPr/>
        </p:nvPicPr>
        <p:blipFill>
          <a:blip r:embed="rId2" cstate="print"/>
          <a:srcRect l="2941" t="7844" r="13235" b="7843"/>
          <a:stretch>
            <a:fillRect/>
          </a:stretch>
        </p:blipFill>
        <p:spPr bwMode="auto">
          <a:xfrm>
            <a:off x="1835696" y="1916832"/>
            <a:ext cx="5544616" cy="418278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113894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8000">
        <p15:prstTrans prst="peelOff" invX="1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1566639"/>
              </p:ext>
            </p:extLst>
          </p:nvPr>
        </p:nvGraphicFramePr>
        <p:xfrm>
          <a:off x="1979712" y="692696"/>
          <a:ext cx="5149938" cy="90260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716646"/>
                <a:gridCol w="1716646"/>
                <a:gridCol w="1716646"/>
              </a:tblGrid>
              <a:tr h="44313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459472">
                <a:tc>
                  <a:txBody>
                    <a:bodyPr/>
                    <a:lstStyle/>
                    <a:p>
                      <a:pPr rtl="1">
                        <a:spcAft>
                          <a:spcPts val="80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דלת ( דֶּלֶת )</a:t>
                      </a:r>
                      <a:r>
                        <a:rPr lang="he-IL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he-IL" sz="22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he-IL" sz="2400" dirty="0" smtClean="0"/>
                        <a:t>טיר : די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he-IL" sz="24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טירן : די</a:t>
                      </a:r>
                      <a:endParaRPr lang="he-IL" sz="24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L="76200" marR="76200" marT="0" marB="0"/>
                </a:tc>
              </a:tr>
            </a:tbl>
          </a:graphicData>
        </a:graphic>
      </p:graphicFrame>
      <p:pic>
        <p:nvPicPr>
          <p:cNvPr id="6" name="Picture 2" descr="http://www.baitvenoy.co.il/vault/images1/%D7%93%D7%9C%D7%AA-%D7%A4%D7%A0%D7%99%D7%9D-%D7%9C%D7%91%D7%A0%D7%94-%D7%9E%D7%A9%D7%95%D7%9C%D7%91%D7%AA-%D7%A2%D7%9D-%D7%97%D7%A8%D7%99%D7%A6%D7%99%D7%9D-%D7%93%D7%A7%D7%95%D7%A8%D7%98%D7%99%D7%91%D7%99%D7%99%D7%9D.-%D7%97%D7%91%D7%A8%D7%AA-'%D7%A9%D7%A8%D7%99%D7%95%D7%A0%D7%99%D7%AA-%D7%97%D7%A1%D7%9D'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3848" y="1844824"/>
            <a:ext cx="2736304" cy="478853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2954200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8000">
        <p15:prstTrans prst="peelOff" invX="1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4554424"/>
              </p:ext>
            </p:extLst>
          </p:nvPr>
        </p:nvGraphicFramePr>
        <p:xfrm>
          <a:off x="827584" y="620688"/>
          <a:ext cx="7848872" cy="90260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603662"/>
                <a:gridCol w="2603662"/>
                <a:gridCol w="2641548"/>
              </a:tblGrid>
              <a:tr h="44313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459472">
                <a:tc>
                  <a:txBody>
                    <a:bodyPr/>
                    <a:lstStyle/>
                    <a:p>
                      <a:pPr marL="0" algn="ctr" defTabSz="914400" rtl="1" eaLnBrk="1" latinLnBrk="0" hangingPunct="1">
                        <a:spcAft>
                          <a:spcPts val="800"/>
                        </a:spcAft>
                      </a:pPr>
                      <a:r>
                        <a:rPr lang="he-IL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קיר ( קִיר )</a:t>
                      </a:r>
                      <a:endParaRPr lang="he-IL" sz="24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 defTabSz="914400" rtl="1" eaLnBrk="1" latinLnBrk="0" hangingPunct="1">
                        <a:spcAft>
                          <a:spcPts val="800"/>
                        </a:spcAft>
                      </a:pPr>
                      <a:r>
                        <a:rPr lang="he-IL" sz="2400" dirty="0" err="1" smtClean="0"/>
                        <a:t>וואַנט</a:t>
                      </a: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 : די</a:t>
                      </a:r>
                      <a:endParaRPr kumimoji="0" lang="he-IL" sz="2400" b="0" i="0" kern="1200" dirty="0">
                        <a:solidFill>
                          <a:schemeClr val="dk1"/>
                        </a:solidFill>
                        <a:latin typeface="David" pitchFamily="34" charset="-79"/>
                        <a:ea typeface="+mn-ea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400" dirty="0" err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ווענט</a:t>
                      </a:r>
                      <a:r>
                        <a:rPr lang="he-IL" sz="240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 </a:t>
                      </a: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: די</a:t>
                      </a:r>
                    </a:p>
                  </a:txBody>
                  <a:tcPr marL="76200" marR="76200" marT="0" marB="0"/>
                </a:tc>
              </a:tr>
            </a:tbl>
          </a:graphicData>
        </a:graphic>
      </p:graphicFrame>
      <p:pic>
        <p:nvPicPr>
          <p:cNvPr id="5" name="Picture 2" descr="http://largo-f.co.il/assets/pics/853114496750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1700808"/>
            <a:ext cx="7514594" cy="4680520"/>
          </a:xfrm>
          <a:prstGeom prst="rect">
            <a:avLst/>
          </a:prstGeom>
          <a:noFill/>
        </p:spPr>
      </p:pic>
      <p:pic>
        <p:nvPicPr>
          <p:cNvPr id="2" name="תמונה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107" y="2816439"/>
            <a:ext cx="5318095" cy="3573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7939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8000">
        <p15:prstTrans prst="peelOff" invX="1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5552"/>
              </p:ext>
            </p:extLst>
          </p:nvPr>
        </p:nvGraphicFramePr>
        <p:xfrm>
          <a:off x="827584" y="620688"/>
          <a:ext cx="7848872" cy="90260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603662"/>
                <a:gridCol w="2603662"/>
                <a:gridCol w="2641548"/>
              </a:tblGrid>
              <a:tr h="44313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459472">
                <a:tc>
                  <a:txBody>
                    <a:bodyPr/>
                    <a:lstStyle/>
                    <a:p>
                      <a:pPr marL="0" algn="ctr" defTabSz="914400" rtl="1" eaLnBrk="1" latinLnBrk="0" hangingPunct="1">
                        <a:spcAft>
                          <a:spcPts val="800"/>
                        </a:spcAft>
                      </a:pPr>
                      <a:r>
                        <a:rPr lang="he-IL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רצפה ( רִצְפָּה ) </a:t>
                      </a:r>
                      <a:endParaRPr lang="he-IL" sz="24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 defTabSz="914400" rtl="1" eaLnBrk="1" latinLnBrk="0" hangingPunct="1">
                        <a:spcAft>
                          <a:spcPts val="800"/>
                        </a:spcAft>
                      </a:pPr>
                      <a:r>
                        <a:rPr lang="he-IL" sz="2400" dirty="0" err="1" smtClean="0"/>
                        <a:t>פּאָל</a:t>
                      </a: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 : די</a:t>
                      </a:r>
                      <a:endParaRPr kumimoji="0" lang="he-IL" sz="2400" b="0" i="0" kern="1200" dirty="0">
                        <a:solidFill>
                          <a:schemeClr val="dk1"/>
                        </a:solidFill>
                        <a:latin typeface="David" pitchFamily="34" charset="-79"/>
                        <a:ea typeface="+mn-ea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400" dirty="0" err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פּאָלן</a:t>
                      </a:r>
                      <a:r>
                        <a:rPr lang="he-IL" sz="240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 </a:t>
                      </a: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: די</a:t>
                      </a:r>
                    </a:p>
                  </a:txBody>
                  <a:tcPr marL="76200" marR="76200" marT="0" marB="0"/>
                </a:tc>
              </a:tr>
            </a:tbl>
          </a:graphicData>
        </a:graphic>
      </p:graphicFrame>
      <p:pic>
        <p:nvPicPr>
          <p:cNvPr id="6" name="Picture 2" descr="http://images.webydo.com/15/150460/3958/12082010296.jpg"/>
          <p:cNvPicPr>
            <a:picLocks noChangeAspect="1" noChangeArrowheads="1"/>
          </p:cNvPicPr>
          <p:nvPr/>
        </p:nvPicPr>
        <p:blipFill>
          <a:blip r:embed="rId2" cstate="print"/>
          <a:srcRect r="20833" b="18519"/>
          <a:stretch>
            <a:fillRect/>
          </a:stretch>
        </p:blipFill>
        <p:spPr bwMode="auto">
          <a:xfrm>
            <a:off x="0" y="2244435"/>
            <a:ext cx="5976664" cy="4613565"/>
          </a:xfrm>
          <a:prstGeom prst="rect">
            <a:avLst/>
          </a:prstGeom>
          <a:noFill/>
        </p:spPr>
      </p:pic>
      <p:pic>
        <p:nvPicPr>
          <p:cNvPr id="2" name="תמונה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912" y="1517306"/>
            <a:ext cx="5364088" cy="3576059"/>
          </a:xfrm>
          <a:prstGeom prst="rect">
            <a:avLst/>
          </a:prstGeom>
        </p:spPr>
      </p:pic>
      <p:pic>
        <p:nvPicPr>
          <p:cNvPr id="3" name="תמונה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484784"/>
            <a:ext cx="3764093" cy="2664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49689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8000">
        <p15:prstTrans prst="peelOff" invX="1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2926308"/>
              </p:ext>
            </p:extLst>
          </p:nvPr>
        </p:nvGraphicFramePr>
        <p:xfrm>
          <a:off x="1187623" y="692696"/>
          <a:ext cx="7632849" cy="90260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645310"/>
                <a:gridCol w="2443256"/>
                <a:gridCol w="2544283"/>
              </a:tblGrid>
              <a:tr h="44313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459472">
                <a:tc>
                  <a:txBody>
                    <a:bodyPr/>
                    <a:lstStyle/>
                    <a:p>
                      <a:pPr rtl="1">
                        <a:spcAft>
                          <a:spcPts val="80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חדר </a:t>
                      </a: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אוכל </a:t>
                      </a:r>
                      <a:r>
                        <a:rPr lang="he-IL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( חֲדַר אֹכֶל )</a:t>
                      </a:r>
                      <a:endParaRPr kumimoji="0" lang="he-IL" sz="2400" b="0" i="0" kern="1200" dirty="0">
                        <a:solidFill>
                          <a:schemeClr val="dk1"/>
                        </a:solidFill>
                        <a:latin typeface="David" pitchFamily="34" charset="-79"/>
                        <a:ea typeface="+mn-ea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he-IL" sz="2400" dirty="0" err="1" smtClean="0"/>
                        <a:t>עסצימער</a:t>
                      </a:r>
                      <a:r>
                        <a:rPr lang="he-IL" sz="2400" dirty="0" smtClean="0"/>
                        <a:t> : </a:t>
                      </a:r>
                      <a:r>
                        <a:rPr lang="he-IL" sz="2400" dirty="0" err="1" smtClean="0"/>
                        <a:t>דאָס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he-IL" sz="2400" dirty="0" err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עסצימערן</a:t>
                      </a:r>
                      <a:r>
                        <a:rPr lang="he-IL" sz="24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 : די</a:t>
                      </a:r>
                      <a:endParaRPr lang="he-IL" sz="24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L="76200" marR="76200" marT="0" marB="0"/>
                </a:tc>
              </a:tr>
            </a:tbl>
          </a:graphicData>
        </a:graphic>
      </p:graphicFrame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626819" y="3108441"/>
            <a:ext cx="5832648" cy="3749559"/>
          </a:xfrm>
          <a:prstGeom prst="rect">
            <a:avLst/>
          </a:prstGeom>
          <a:noFill/>
        </p:spPr>
      </p:pic>
      <p:pic>
        <p:nvPicPr>
          <p:cNvPr id="2" name="תמונה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8857" y="1556792"/>
            <a:ext cx="9144000" cy="30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90668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8000">
        <p15:prstTrans prst="peelOff" invX="1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817032"/>
              </p:ext>
            </p:extLst>
          </p:nvPr>
        </p:nvGraphicFramePr>
        <p:xfrm>
          <a:off x="611560" y="670174"/>
          <a:ext cx="7488831" cy="90260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804513"/>
                <a:gridCol w="2392028"/>
                <a:gridCol w="2292290"/>
              </a:tblGrid>
              <a:tr h="44313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459472">
                <a:tc>
                  <a:txBody>
                    <a:bodyPr/>
                    <a:lstStyle/>
                    <a:p>
                      <a:pPr rtl="1">
                        <a:spcAft>
                          <a:spcPts val="80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חדר </a:t>
                      </a: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שינה ( חֲדַר שֵׁנָה </a:t>
                      </a:r>
                      <a:r>
                        <a:rPr lang="he-IL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 </a:t>
                      </a:r>
                      <a:endParaRPr lang="he-IL" sz="22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he-IL" sz="2400" dirty="0" err="1" smtClean="0"/>
                        <a:t>שלאָפֿצימער</a:t>
                      </a:r>
                      <a:r>
                        <a:rPr lang="he-IL" sz="2400" dirty="0" smtClean="0"/>
                        <a:t> : </a:t>
                      </a:r>
                      <a:r>
                        <a:rPr lang="he-IL" sz="2400" dirty="0" err="1" smtClean="0"/>
                        <a:t>דאָס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he-IL" sz="2400" dirty="0" err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שלאָפֿצימערן</a:t>
                      </a:r>
                      <a:r>
                        <a:rPr lang="he-IL" sz="24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 : </a:t>
                      </a:r>
                      <a:r>
                        <a:rPr lang="he-IL" sz="24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די</a:t>
                      </a:r>
                      <a:endParaRPr lang="he-IL" sz="24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L="76200" marR="76200" marT="0" marB="0"/>
                </a:tc>
              </a:tr>
            </a:tbl>
          </a:graphicData>
        </a:graphic>
      </p:graphicFrame>
      <p:pic>
        <p:nvPicPr>
          <p:cNvPr id="5" name="Picture 2" descr="http://www.rossetto.co.il/sysvault/docsfiles3/pib63522117503494198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1" y="1844824"/>
            <a:ext cx="6044707" cy="439248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8182572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8000">
        <p15:prstTrans prst="peelOff" invX="1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3401035"/>
              </p:ext>
            </p:extLst>
          </p:nvPr>
        </p:nvGraphicFramePr>
        <p:xfrm>
          <a:off x="827584" y="620688"/>
          <a:ext cx="7848872" cy="90260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603662"/>
                <a:gridCol w="2603662"/>
                <a:gridCol w="2641548"/>
              </a:tblGrid>
              <a:tr h="44313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459472">
                <a:tc>
                  <a:txBody>
                    <a:bodyPr/>
                    <a:lstStyle/>
                    <a:p>
                      <a:pPr marL="0" algn="ctr" defTabSz="914400" rtl="1" eaLnBrk="1" latinLnBrk="0" hangingPunct="1">
                        <a:spcAft>
                          <a:spcPts val="800"/>
                        </a:spcAft>
                      </a:pPr>
                      <a:r>
                        <a:rPr lang="he-IL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מיטה ( מִטָּה )</a:t>
                      </a:r>
                      <a:endParaRPr lang="he-IL" sz="24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 defTabSz="914400" rtl="1" eaLnBrk="1" latinLnBrk="0" hangingPunct="1">
                        <a:spcAft>
                          <a:spcPts val="800"/>
                        </a:spcAft>
                      </a:pPr>
                      <a:r>
                        <a:rPr lang="he-IL" sz="2400" dirty="0" smtClean="0"/>
                        <a:t>בעט</a:t>
                      </a: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 </a:t>
                      </a: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: </a:t>
                      </a: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די / </a:t>
                      </a:r>
                      <a:r>
                        <a:rPr kumimoji="0" lang="he-IL" sz="2400" b="0" i="0" kern="1200" dirty="0" err="1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דאָס</a:t>
                      </a:r>
                      <a:endParaRPr kumimoji="0" lang="he-IL" sz="2400" b="0" i="0" kern="1200" dirty="0">
                        <a:solidFill>
                          <a:schemeClr val="dk1"/>
                        </a:solidFill>
                        <a:latin typeface="David" pitchFamily="34" charset="-79"/>
                        <a:ea typeface="+mn-ea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4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בעטן</a:t>
                      </a: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 : די</a:t>
                      </a:r>
                    </a:p>
                  </a:txBody>
                  <a:tcPr marL="76200" marR="76200" marT="0" marB="0"/>
                </a:tc>
              </a:tr>
            </a:tbl>
          </a:graphicData>
        </a:graphic>
      </p:graphicFrame>
      <p:pic>
        <p:nvPicPr>
          <p:cNvPr id="5" name="Picture 2" descr="http://arenaa.co.il/wp-content/uploads/2013/01/w-26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1988840"/>
            <a:ext cx="6480720" cy="324036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575216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8000">
        <p15:prstTrans prst="peelOff" invX="1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1563051"/>
              </p:ext>
            </p:extLst>
          </p:nvPr>
        </p:nvGraphicFramePr>
        <p:xfrm>
          <a:off x="827584" y="620688"/>
          <a:ext cx="7848872" cy="90260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603662"/>
                <a:gridCol w="2603662"/>
                <a:gridCol w="2641548"/>
              </a:tblGrid>
              <a:tr h="44313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459472">
                <a:tc>
                  <a:txBody>
                    <a:bodyPr/>
                    <a:lstStyle/>
                    <a:p>
                      <a:pPr marL="0" algn="ctr" defTabSz="914400" rtl="1" eaLnBrk="1" latinLnBrk="0" hangingPunct="1">
                        <a:spcAft>
                          <a:spcPts val="800"/>
                        </a:spcAft>
                      </a:pPr>
                      <a:r>
                        <a:rPr lang="he-IL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מטבח ( מִטְבָּח )</a:t>
                      </a:r>
                      <a:endParaRPr lang="he-IL" sz="24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 defTabSz="914400" rtl="1" eaLnBrk="1" latinLnBrk="0" hangingPunct="1">
                        <a:spcAft>
                          <a:spcPts val="800"/>
                        </a:spcAft>
                      </a:pPr>
                      <a:r>
                        <a:rPr lang="he-IL" sz="2400" dirty="0" err="1" smtClean="0"/>
                        <a:t>קיך</a:t>
                      </a: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 : די</a:t>
                      </a:r>
                      <a:endParaRPr kumimoji="0" lang="he-IL" sz="2400" b="0" i="0" kern="1200" dirty="0">
                        <a:solidFill>
                          <a:schemeClr val="dk1"/>
                        </a:solidFill>
                        <a:latin typeface="David" pitchFamily="34" charset="-79"/>
                        <a:ea typeface="+mn-ea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400" dirty="0" err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קיכן</a:t>
                      </a:r>
                      <a:r>
                        <a:rPr lang="he-IL" sz="240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 </a:t>
                      </a: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: די</a:t>
                      </a:r>
                    </a:p>
                  </a:txBody>
                  <a:tcPr marL="76200" marR="76200" marT="0" marB="0"/>
                </a:tc>
              </a:tr>
            </a:tbl>
          </a:graphicData>
        </a:graphic>
      </p:graphicFrame>
      <p:pic>
        <p:nvPicPr>
          <p:cNvPr id="6" name="Picture 6" descr="http://www.rimononline.com/wp-content/uploads/2014/07/Depositphotos_22939676_origina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1628800"/>
            <a:ext cx="7236802" cy="482453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3603170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8000">
        <p15:prstTrans prst="peelOff" invX="1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6481654"/>
              </p:ext>
            </p:extLst>
          </p:nvPr>
        </p:nvGraphicFramePr>
        <p:xfrm>
          <a:off x="827584" y="620688"/>
          <a:ext cx="7848872" cy="90260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603662"/>
                <a:gridCol w="2603662"/>
                <a:gridCol w="2641548"/>
              </a:tblGrid>
              <a:tr h="44313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459472">
                <a:tc>
                  <a:txBody>
                    <a:bodyPr/>
                    <a:lstStyle/>
                    <a:p>
                      <a:pPr marL="0" algn="ctr" defTabSz="914400" rtl="1" eaLnBrk="1" latinLnBrk="0" hangingPunct="1">
                        <a:spcAft>
                          <a:spcPts val="800"/>
                        </a:spcAft>
                      </a:pPr>
                      <a:r>
                        <a:rPr lang="he-IL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שירותים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 defTabSz="914400" rtl="1" eaLnBrk="1" latinLnBrk="0" hangingPunct="1">
                        <a:spcAft>
                          <a:spcPts val="800"/>
                        </a:spcAft>
                      </a:pPr>
                      <a:r>
                        <a:rPr lang="he-IL" sz="2400" dirty="0" err="1" smtClean="0"/>
                        <a:t>טואַלעט</a:t>
                      </a: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 : די</a:t>
                      </a:r>
                      <a:endParaRPr kumimoji="0" lang="he-IL" sz="2400" b="0" i="0" kern="1200" dirty="0">
                        <a:solidFill>
                          <a:schemeClr val="dk1"/>
                        </a:solidFill>
                        <a:latin typeface="David" pitchFamily="34" charset="-79"/>
                        <a:ea typeface="+mn-ea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400" dirty="0" err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טואַלעטן</a:t>
                      </a:r>
                      <a:r>
                        <a:rPr lang="he-IL" sz="24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 : די</a:t>
                      </a:r>
                    </a:p>
                  </a:txBody>
                  <a:tcPr marL="76200" marR="76200" marT="0" marB="0"/>
                </a:tc>
              </a:tr>
            </a:tbl>
          </a:graphicData>
        </a:graphic>
      </p:graphicFrame>
      <p:pic>
        <p:nvPicPr>
          <p:cNvPr id="3" name="תמונה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628800"/>
            <a:ext cx="7560840" cy="5037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64930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8000">
        <p15:prstTrans prst="peelOff" invX="1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5012555"/>
              </p:ext>
            </p:extLst>
          </p:nvPr>
        </p:nvGraphicFramePr>
        <p:xfrm>
          <a:off x="827584" y="620688"/>
          <a:ext cx="7848872" cy="90260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603662"/>
                <a:gridCol w="2603662"/>
                <a:gridCol w="2641548"/>
              </a:tblGrid>
              <a:tr h="44313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459472">
                <a:tc>
                  <a:txBody>
                    <a:bodyPr/>
                    <a:lstStyle/>
                    <a:p>
                      <a:pPr marL="0" algn="ctr" defTabSz="914400" rtl="1" eaLnBrk="1" latinLnBrk="0" hangingPunct="1">
                        <a:spcAft>
                          <a:spcPts val="800"/>
                        </a:spcAft>
                      </a:pPr>
                      <a:r>
                        <a:rPr lang="he-IL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סלון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 defTabSz="914400" rtl="1" eaLnBrk="1" latinLnBrk="0" hangingPunct="1">
                        <a:spcAft>
                          <a:spcPts val="800"/>
                        </a:spcAft>
                      </a:pPr>
                      <a:r>
                        <a:rPr lang="he-IL" sz="2400" dirty="0" err="1" smtClean="0"/>
                        <a:t>וווינצימער</a:t>
                      </a: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 : </a:t>
                      </a:r>
                      <a:r>
                        <a:rPr kumimoji="0" lang="he-IL" sz="2400" b="0" i="0" kern="1200" dirty="0" err="1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דאָס</a:t>
                      </a:r>
                      <a:endParaRPr kumimoji="0" lang="he-IL" sz="2400" b="0" i="0" kern="1200" dirty="0">
                        <a:solidFill>
                          <a:schemeClr val="dk1"/>
                        </a:solidFill>
                        <a:latin typeface="David" pitchFamily="34" charset="-79"/>
                        <a:ea typeface="+mn-ea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400" dirty="0" err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וווינצימערן</a:t>
                      </a:r>
                      <a:r>
                        <a:rPr lang="he-IL" sz="240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 </a:t>
                      </a: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: די</a:t>
                      </a:r>
                    </a:p>
                  </a:txBody>
                  <a:tcPr marL="76200" marR="76200" marT="0" marB="0"/>
                </a:tc>
              </a:tr>
            </a:tbl>
          </a:graphicData>
        </a:graphic>
      </p:graphicFrame>
      <p:pic>
        <p:nvPicPr>
          <p:cNvPr id="5" name="Picture 2" descr="http://media.shopy.co.il/shops/684/306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1628800"/>
            <a:ext cx="7456786" cy="446449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5593357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8000">
        <p15:prstTrans prst="peelOff" invX="1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3211087"/>
              </p:ext>
            </p:extLst>
          </p:nvPr>
        </p:nvGraphicFramePr>
        <p:xfrm>
          <a:off x="827584" y="620688"/>
          <a:ext cx="7848872" cy="90260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603662"/>
                <a:gridCol w="2603662"/>
                <a:gridCol w="2641548"/>
              </a:tblGrid>
              <a:tr h="44313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459472">
                <a:tc>
                  <a:txBody>
                    <a:bodyPr/>
                    <a:lstStyle/>
                    <a:p>
                      <a:pPr marL="0" algn="ctr" defTabSz="914400" rtl="1" eaLnBrk="1" latinLnBrk="0" hangingPunct="1">
                        <a:spcAft>
                          <a:spcPts val="800"/>
                        </a:spcAft>
                      </a:pPr>
                      <a:r>
                        <a:rPr lang="he-IL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ספה (סָפָּה ) </a:t>
                      </a:r>
                      <a:endParaRPr lang="he-IL" sz="24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 defTabSz="914400" rtl="1" eaLnBrk="1" latinLnBrk="0" hangingPunct="1">
                        <a:spcAft>
                          <a:spcPts val="800"/>
                        </a:spcAft>
                      </a:pPr>
                      <a:r>
                        <a:rPr lang="he-IL" sz="2400" dirty="0" err="1" smtClean="0"/>
                        <a:t>סאָפֿע</a:t>
                      </a: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 : די</a:t>
                      </a:r>
                      <a:endParaRPr kumimoji="0" lang="he-IL" sz="2400" b="0" i="0" kern="1200" dirty="0">
                        <a:solidFill>
                          <a:schemeClr val="dk1"/>
                        </a:solidFill>
                        <a:latin typeface="David" pitchFamily="34" charset="-79"/>
                        <a:ea typeface="+mn-ea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400" dirty="0" err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סאָפֿעס</a:t>
                      </a:r>
                      <a:r>
                        <a:rPr lang="he-IL" sz="240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 </a:t>
                      </a: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: די</a:t>
                      </a:r>
                    </a:p>
                  </a:txBody>
                  <a:tcPr marL="76200" marR="76200" marT="0" marB="0"/>
                </a:tc>
              </a:tr>
            </a:tbl>
          </a:graphicData>
        </a:graphic>
      </p:graphicFrame>
      <p:pic>
        <p:nvPicPr>
          <p:cNvPr id="5" name="Picture 2" descr="http://arenaa.co.il/wp-content/uploads/2014/05/%D7%A7%D7%90%D7%A0%D7%9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1700808"/>
            <a:ext cx="7341992" cy="468052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0558650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8000">
        <p15:prstTrans prst="peelOff" invX="1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3949245"/>
              </p:ext>
            </p:extLst>
          </p:nvPr>
        </p:nvGraphicFramePr>
        <p:xfrm>
          <a:off x="827584" y="620688"/>
          <a:ext cx="7848872" cy="90260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603662"/>
                <a:gridCol w="2603662"/>
                <a:gridCol w="2641548"/>
              </a:tblGrid>
              <a:tr h="44313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459472">
                <a:tc>
                  <a:txBody>
                    <a:bodyPr/>
                    <a:lstStyle/>
                    <a:p>
                      <a:pPr marL="0" algn="ctr" defTabSz="914400" rtl="1" eaLnBrk="1" latinLnBrk="0" hangingPunct="1">
                        <a:spcAft>
                          <a:spcPts val="800"/>
                        </a:spcAft>
                      </a:pPr>
                      <a:r>
                        <a:rPr lang="he-IL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פרוזדור ( פְּרוֹזְדוֹר ) </a:t>
                      </a:r>
                      <a:endParaRPr lang="he-IL" sz="24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 defTabSz="914400" rtl="1" eaLnBrk="1" latinLnBrk="0" hangingPunct="1">
                        <a:spcAft>
                          <a:spcPts val="800"/>
                        </a:spcAft>
                      </a:pPr>
                      <a:r>
                        <a:rPr lang="he-IL" sz="2400" dirty="0" err="1" smtClean="0"/>
                        <a:t>קאָרידאָר</a:t>
                      </a: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 : די</a:t>
                      </a:r>
                      <a:endParaRPr kumimoji="0" lang="he-IL" sz="2400" b="0" i="0" kern="1200" dirty="0">
                        <a:solidFill>
                          <a:schemeClr val="dk1"/>
                        </a:solidFill>
                        <a:latin typeface="David" pitchFamily="34" charset="-79"/>
                        <a:ea typeface="+mn-ea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he-IL" sz="2400" dirty="0" err="1" smtClean="0">
                          <a:solidFill>
                            <a:schemeClr val="tx1"/>
                          </a:solidFill>
                        </a:rPr>
                        <a:t>קאָרידאָרן</a:t>
                      </a:r>
                      <a:r>
                        <a:rPr lang="he-IL" sz="2400" dirty="0" smtClean="0">
                          <a:solidFill>
                            <a:schemeClr val="tx1"/>
                          </a:solidFill>
                        </a:rPr>
                        <a:t> : די</a:t>
                      </a:r>
                      <a:endParaRPr lang="he-IL" sz="2400" dirty="0">
                        <a:solidFill>
                          <a:schemeClr val="tx1"/>
                        </a:solidFill>
                      </a:endParaRPr>
                    </a:p>
                  </a:txBody>
                  <a:tcPr marL="76200" marR="76200" marT="0" marB="0"/>
                </a:tc>
              </a:tr>
            </a:tbl>
          </a:graphicData>
        </a:graphic>
      </p:graphicFrame>
      <p:pic>
        <p:nvPicPr>
          <p:cNvPr id="6" name="תמונה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1484784"/>
            <a:ext cx="7000895" cy="3939897"/>
          </a:xfrm>
          <a:prstGeom prst="rect">
            <a:avLst/>
          </a:prstGeom>
        </p:spPr>
      </p:pic>
      <p:pic>
        <p:nvPicPr>
          <p:cNvPr id="3" name="מציין מיקום תוכן 2"/>
          <p:cNvPicPr>
            <a:picLocks noGrp="1" noChangeAspect="1"/>
          </p:cNvPicPr>
          <p:nvPr>
            <p:ph idx="1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692"/>
          <a:stretch/>
        </p:blipFill>
        <p:spPr>
          <a:xfrm>
            <a:off x="0" y="3356992"/>
            <a:ext cx="3803916" cy="3501008"/>
          </a:xfrm>
        </p:spPr>
      </p:pic>
    </p:spTree>
    <p:extLst>
      <p:ext uri="{BB962C8B-B14F-4D97-AF65-F5344CB8AC3E}">
        <p14:creationId xmlns:p14="http://schemas.microsoft.com/office/powerpoint/2010/main" val="24635632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8000">
        <p15:prstTrans prst="peelOff" invX="1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9283752"/>
              </p:ext>
            </p:extLst>
          </p:nvPr>
        </p:nvGraphicFramePr>
        <p:xfrm>
          <a:off x="1331640" y="620688"/>
          <a:ext cx="6840759" cy="90260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280253"/>
                <a:gridCol w="2280253"/>
                <a:gridCol w="2280253"/>
              </a:tblGrid>
              <a:tr h="44313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459472">
                <a:tc>
                  <a:txBody>
                    <a:bodyPr/>
                    <a:lstStyle/>
                    <a:p>
                      <a:pPr algn="ctr" rtl="1">
                        <a:spcAft>
                          <a:spcPts val="80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כוס ( כּוֹס ) </a:t>
                      </a:r>
                      <a:endParaRPr kumimoji="0" lang="he-IL" sz="2400" b="0" i="0" kern="1200" dirty="0">
                        <a:solidFill>
                          <a:schemeClr val="dk1"/>
                        </a:solidFill>
                        <a:latin typeface="David" pitchFamily="34" charset="-79"/>
                        <a:ea typeface="+mn-ea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e-IL" sz="2400" dirty="0" err="1" smtClean="0"/>
                        <a:t>גלאָז</a:t>
                      </a:r>
                      <a:r>
                        <a:rPr lang="he-IL" sz="2400" dirty="0" smtClean="0"/>
                        <a:t> :</a:t>
                      </a:r>
                      <a:r>
                        <a:rPr lang="he-IL" sz="2400" baseline="0" dirty="0" smtClean="0"/>
                        <a:t> </a:t>
                      </a:r>
                      <a:r>
                        <a:rPr lang="he-IL" sz="2400" dirty="0" err="1" smtClean="0"/>
                        <a:t>דער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400" dirty="0" err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גלעזער</a:t>
                      </a:r>
                      <a:r>
                        <a:rPr lang="he-IL" sz="24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 : די</a:t>
                      </a:r>
                    </a:p>
                  </a:txBody>
                  <a:tcPr marL="76200" marR="76200" marT="0" marB="0"/>
                </a:tc>
              </a:tr>
            </a:tbl>
          </a:graphicData>
        </a:graphic>
      </p:graphicFrame>
      <p:pic>
        <p:nvPicPr>
          <p:cNvPr id="6" name="Picture 2" descr="http://www.comein.co.il/wp-content/uploads/2015/08/%D7%9B%D7%95%D7%A1-375-%D7%9E%D7%9C-300x3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1575967"/>
            <a:ext cx="5256584" cy="525658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7166738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8000">
        <p15:prstTrans prst="peelOff" invX="1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1353156"/>
              </p:ext>
            </p:extLst>
          </p:nvPr>
        </p:nvGraphicFramePr>
        <p:xfrm>
          <a:off x="827584" y="620688"/>
          <a:ext cx="7848872" cy="90260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603662"/>
                <a:gridCol w="2603662"/>
                <a:gridCol w="2641548"/>
              </a:tblGrid>
              <a:tr h="44313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459472">
                <a:tc>
                  <a:txBody>
                    <a:bodyPr/>
                    <a:lstStyle/>
                    <a:p>
                      <a:pPr marL="0" algn="ctr" defTabSz="914400" rtl="1" eaLnBrk="1" latinLnBrk="0" hangingPunct="1">
                        <a:spcAft>
                          <a:spcPts val="800"/>
                        </a:spcAft>
                      </a:pPr>
                      <a:r>
                        <a:rPr lang="he-IL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תנור ( תַּנוּר ) </a:t>
                      </a:r>
                      <a:endParaRPr lang="he-IL" sz="24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 defTabSz="914400" rtl="1" eaLnBrk="1" latinLnBrk="0" hangingPunct="1">
                        <a:spcAft>
                          <a:spcPts val="800"/>
                        </a:spcAft>
                      </a:pPr>
                      <a:r>
                        <a:rPr kumimoji="0" lang="he-IL" sz="2400" b="0" i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אויוון</a:t>
                      </a: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 : </a:t>
                      </a:r>
                      <a:r>
                        <a:rPr kumimoji="0" lang="he-IL" sz="2400" b="0" i="0" kern="1200" dirty="0" err="1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דער</a:t>
                      </a:r>
                      <a:endParaRPr kumimoji="0" lang="he-IL" sz="2400" b="0" i="0" kern="1200" dirty="0">
                        <a:solidFill>
                          <a:schemeClr val="dk1"/>
                        </a:solidFill>
                        <a:latin typeface="David" pitchFamily="34" charset="-79"/>
                        <a:ea typeface="+mn-ea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400" dirty="0" err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אויוונס</a:t>
                      </a:r>
                      <a:r>
                        <a:rPr lang="he-IL" sz="240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 </a:t>
                      </a: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: די</a:t>
                      </a:r>
                    </a:p>
                  </a:txBody>
                  <a:tcPr marL="76200" marR="76200" marT="0" marB="0"/>
                </a:tc>
              </a:tr>
            </a:tbl>
          </a:graphicData>
        </a:graphic>
      </p:graphicFrame>
      <p:pic>
        <p:nvPicPr>
          <p:cNvPr id="5" name="Picture 2" descr="http://img.zap.co.il/pics/0/0/7/6/37106700c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1700808"/>
            <a:ext cx="4824536" cy="482453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8127691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8000">
        <p15:prstTrans prst="peelOff" invX="1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4244850"/>
              </p:ext>
            </p:extLst>
          </p:nvPr>
        </p:nvGraphicFramePr>
        <p:xfrm>
          <a:off x="827583" y="692696"/>
          <a:ext cx="6984777" cy="89152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328259"/>
                <a:gridCol w="2328259"/>
                <a:gridCol w="2328259"/>
              </a:tblGrid>
              <a:tr h="432048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459472">
                <a:tc>
                  <a:txBody>
                    <a:bodyPr/>
                    <a:lstStyle/>
                    <a:p>
                      <a:pPr rtl="1">
                        <a:spcAft>
                          <a:spcPts val="80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כף</a:t>
                      </a:r>
                      <a:r>
                        <a:rPr kumimoji="0" lang="he-IL" sz="2400" b="0" i="0" kern="1200" baseline="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 </a:t>
                      </a:r>
                      <a:r>
                        <a:rPr kumimoji="0" lang="he-IL" sz="2400" b="0" i="0" kern="1200" baseline="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מרק ( כַּף-מרק)</a:t>
                      </a:r>
                      <a:endParaRPr lang="he-IL" sz="22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he-IL" sz="2400" dirty="0" err="1" smtClean="0"/>
                        <a:t>זופּלעפֿל</a:t>
                      </a:r>
                      <a:r>
                        <a:rPr lang="he-IL" sz="2400" dirty="0" smtClean="0"/>
                        <a:t> : </a:t>
                      </a:r>
                      <a:r>
                        <a:rPr lang="he-IL" sz="2400" dirty="0" err="1" smtClean="0"/>
                        <a:t>דאָס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he-IL" sz="2400" dirty="0" err="1" smtClean="0">
                          <a:solidFill>
                            <a:schemeClr val="tx1"/>
                          </a:solidFill>
                        </a:rPr>
                        <a:t>זופּלעפֿלעך</a:t>
                      </a:r>
                      <a:r>
                        <a:rPr lang="he-IL" sz="2400" dirty="0" smtClean="0">
                          <a:solidFill>
                            <a:schemeClr val="tx1"/>
                          </a:solidFill>
                        </a:rPr>
                        <a:t> : די</a:t>
                      </a:r>
                      <a:endParaRPr lang="he-IL" sz="2400" dirty="0">
                        <a:solidFill>
                          <a:schemeClr val="tx1"/>
                        </a:solidFill>
                      </a:endParaRPr>
                    </a:p>
                  </a:txBody>
                  <a:tcPr marL="76200" marR="76200" marT="0" marB="0"/>
                </a:tc>
              </a:tr>
            </a:tbl>
          </a:graphicData>
        </a:graphic>
      </p:graphicFrame>
      <p:pic>
        <p:nvPicPr>
          <p:cNvPr id="7" name="מציין מיקום תוכן 4" descr="כףמרק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411760" y="2060848"/>
            <a:ext cx="4320480" cy="4320480"/>
          </a:xfrm>
        </p:spPr>
      </p:pic>
      <p:pic>
        <p:nvPicPr>
          <p:cNvPr id="2" name="תמונה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4306119"/>
            <a:ext cx="3084290" cy="2564904"/>
          </a:xfrm>
          <a:prstGeom prst="rect">
            <a:avLst/>
          </a:prstGeom>
        </p:spPr>
      </p:pic>
      <p:pic>
        <p:nvPicPr>
          <p:cNvPr id="3" name="תמונה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595315"/>
            <a:ext cx="3689300" cy="31432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62314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8000">
        <p15:prstTrans prst="peelOff" invX="1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7702895"/>
              </p:ext>
            </p:extLst>
          </p:nvPr>
        </p:nvGraphicFramePr>
        <p:xfrm>
          <a:off x="1403648" y="692696"/>
          <a:ext cx="6572226" cy="90260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190742"/>
                <a:gridCol w="2190742"/>
                <a:gridCol w="2190742"/>
              </a:tblGrid>
              <a:tr h="44313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459472">
                <a:tc>
                  <a:txBody>
                    <a:bodyPr/>
                    <a:lstStyle/>
                    <a:p>
                      <a:pPr rtl="1">
                        <a:spcAft>
                          <a:spcPts val="80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כפית ( כַּפִּית )</a:t>
                      </a:r>
                      <a:endParaRPr lang="he-IL" sz="22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he-IL" sz="2400" dirty="0" err="1" smtClean="0"/>
                        <a:t>לעפֿעלע</a:t>
                      </a:r>
                      <a:r>
                        <a:rPr lang="he-IL" sz="2400" dirty="0" smtClean="0"/>
                        <a:t> : </a:t>
                      </a:r>
                      <a:r>
                        <a:rPr lang="he-IL" sz="2400" dirty="0" err="1" smtClean="0"/>
                        <a:t>דאָס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he-IL" sz="2400" dirty="0" err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לעפֿעלעך</a:t>
                      </a:r>
                      <a:r>
                        <a:rPr lang="he-IL" sz="24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 :</a:t>
                      </a:r>
                      <a:r>
                        <a:rPr lang="he-IL" sz="240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 די</a:t>
                      </a:r>
                      <a:endParaRPr lang="he-IL" sz="24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L="76200" marR="76200" marT="0" marB="0"/>
                </a:tc>
              </a:tr>
            </a:tbl>
          </a:graphicData>
        </a:graphic>
      </p:graphicFrame>
      <p:pic>
        <p:nvPicPr>
          <p:cNvPr id="6" name="Picture 2" descr="http://www.netfarm.co.il/sites/default/files/imagecache/product_list/products/kpyt_nmh_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3527201"/>
            <a:ext cx="3312368" cy="3312368"/>
          </a:xfrm>
          <a:prstGeom prst="rect">
            <a:avLst/>
          </a:prstGeom>
          <a:noFill/>
        </p:spPr>
      </p:pic>
      <p:pic>
        <p:nvPicPr>
          <p:cNvPr id="3" name="תמונה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1556792"/>
            <a:ext cx="5564115" cy="3720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60021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8000">
        <p15:prstTrans prst="peelOff" invX="1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302076"/>
              </p:ext>
            </p:extLst>
          </p:nvPr>
        </p:nvGraphicFramePr>
        <p:xfrm>
          <a:off x="827584" y="620688"/>
          <a:ext cx="7848872" cy="90260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603662"/>
                <a:gridCol w="2603662"/>
                <a:gridCol w="2641548"/>
              </a:tblGrid>
              <a:tr h="44313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459472">
                <a:tc>
                  <a:txBody>
                    <a:bodyPr/>
                    <a:lstStyle/>
                    <a:p>
                      <a:pPr marL="0" algn="ctr" defTabSz="914400" rtl="1" eaLnBrk="1" latinLnBrk="0" hangingPunct="1">
                        <a:spcAft>
                          <a:spcPts val="800"/>
                        </a:spcAft>
                      </a:pPr>
                      <a:r>
                        <a:rPr lang="he-IL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מזלג ( מַזְלֵג ) </a:t>
                      </a:r>
                      <a:endParaRPr lang="he-IL" sz="24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 defTabSz="914400" rtl="1" eaLnBrk="1" latinLnBrk="0" hangingPunct="1">
                        <a:spcAft>
                          <a:spcPts val="800"/>
                        </a:spcAft>
                      </a:pPr>
                      <a:r>
                        <a:rPr lang="he-IL" sz="2400" dirty="0" err="1" smtClean="0"/>
                        <a:t>גאָפּל</a:t>
                      </a: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 : </a:t>
                      </a:r>
                      <a:r>
                        <a:rPr kumimoji="0" lang="he-IL" sz="2400" b="0" i="0" kern="1200" dirty="0" err="1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דער</a:t>
                      </a:r>
                      <a:endParaRPr kumimoji="0" lang="he-IL" sz="2400" b="0" i="0" kern="1200" dirty="0">
                        <a:solidFill>
                          <a:schemeClr val="dk1"/>
                        </a:solidFill>
                        <a:latin typeface="David" pitchFamily="34" charset="-79"/>
                        <a:ea typeface="+mn-ea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400" dirty="0" err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גאָפּלען</a:t>
                      </a: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 : די</a:t>
                      </a:r>
                    </a:p>
                  </a:txBody>
                  <a:tcPr marL="76200" marR="76200" marT="0" marB="0"/>
                </a:tc>
              </a:tr>
            </a:tbl>
          </a:graphicData>
        </a:graphic>
      </p:graphicFrame>
      <p:pic>
        <p:nvPicPr>
          <p:cNvPr id="6" name="Picture 2" descr="https://market.marmelada.co.il/photos/111644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1700808"/>
            <a:ext cx="4968552" cy="49685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7373417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8000">
        <p15:prstTrans prst="peelOff" invX="1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4039544"/>
              </p:ext>
            </p:extLst>
          </p:nvPr>
        </p:nvGraphicFramePr>
        <p:xfrm>
          <a:off x="827584" y="620688"/>
          <a:ext cx="7848872" cy="90260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603662"/>
                <a:gridCol w="2603662"/>
                <a:gridCol w="2641548"/>
              </a:tblGrid>
              <a:tr h="44313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459472">
                <a:tc>
                  <a:txBody>
                    <a:bodyPr/>
                    <a:lstStyle/>
                    <a:p>
                      <a:pPr marL="0" algn="ctr" defTabSz="914400" rtl="1" eaLnBrk="1" latinLnBrk="0" hangingPunct="1">
                        <a:spcAft>
                          <a:spcPts val="800"/>
                        </a:spcAft>
                      </a:pPr>
                      <a:r>
                        <a:rPr lang="he-IL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סכין ( סַכִּין ) </a:t>
                      </a:r>
                      <a:endParaRPr lang="he-IL" sz="24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 defTabSz="914400" rtl="1" eaLnBrk="1" latinLnBrk="0" hangingPunct="1">
                        <a:spcAft>
                          <a:spcPts val="800"/>
                        </a:spcAft>
                      </a:pPr>
                      <a:r>
                        <a:rPr lang="he-IL" sz="2400" dirty="0" err="1" smtClean="0"/>
                        <a:t>מעסער</a:t>
                      </a: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 : </a:t>
                      </a:r>
                      <a:r>
                        <a:rPr kumimoji="0" lang="he-IL" sz="2400" b="0" i="0" kern="1200" dirty="0" err="1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דאָס</a:t>
                      </a:r>
                      <a:endParaRPr kumimoji="0" lang="he-IL" sz="2400" b="0" i="0" kern="1200" dirty="0">
                        <a:solidFill>
                          <a:schemeClr val="dk1"/>
                        </a:solidFill>
                        <a:latin typeface="David" pitchFamily="34" charset="-79"/>
                        <a:ea typeface="+mn-ea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e-IL" sz="2400" dirty="0" err="1" smtClean="0">
                          <a:solidFill>
                            <a:schemeClr val="tx1"/>
                          </a:solidFill>
                        </a:rPr>
                        <a:t>מעסערס</a:t>
                      </a:r>
                      <a:r>
                        <a:rPr lang="he-IL" sz="2400" dirty="0" smtClean="0">
                          <a:solidFill>
                            <a:schemeClr val="tx1"/>
                          </a:solidFill>
                        </a:rPr>
                        <a:t> : די</a:t>
                      </a:r>
                      <a:endParaRPr lang="he-IL" sz="2400" dirty="0">
                        <a:solidFill>
                          <a:schemeClr val="tx1"/>
                        </a:solidFill>
                      </a:endParaRPr>
                    </a:p>
                  </a:txBody>
                  <a:tcPr marL="76200" marR="76200" marT="0" marB="0"/>
                </a:tc>
              </a:tr>
            </a:tbl>
          </a:graphicData>
        </a:graphic>
      </p:graphicFrame>
      <p:pic>
        <p:nvPicPr>
          <p:cNvPr id="5" name="מציין מיקום תוכן 4" descr="סכין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87624" y="1628800"/>
            <a:ext cx="7249986" cy="4824536"/>
          </a:xfrm>
        </p:spPr>
      </p:pic>
    </p:spTree>
    <p:extLst>
      <p:ext uri="{BB962C8B-B14F-4D97-AF65-F5344CB8AC3E}">
        <p14:creationId xmlns:p14="http://schemas.microsoft.com/office/powerpoint/2010/main" val="18938679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8000">
        <p15:prstTrans prst="peelOff" invX="1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380870"/>
              </p:ext>
            </p:extLst>
          </p:nvPr>
        </p:nvGraphicFramePr>
        <p:xfrm>
          <a:off x="827584" y="620688"/>
          <a:ext cx="7848872" cy="90260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603662"/>
                <a:gridCol w="2603662"/>
                <a:gridCol w="2641548"/>
              </a:tblGrid>
              <a:tr h="44313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459472">
                <a:tc>
                  <a:txBody>
                    <a:bodyPr/>
                    <a:lstStyle/>
                    <a:p>
                      <a:pPr marL="0" algn="ctr" defTabSz="914400" rtl="1" eaLnBrk="1" latinLnBrk="0" hangingPunct="1">
                        <a:spcAft>
                          <a:spcPts val="800"/>
                        </a:spcAft>
                      </a:pPr>
                      <a:r>
                        <a:rPr lang="he-IL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קערה ( קְעָרָה ) </a:t>
                      </a:r>
                      <a:endParaRPr lang="he-IL" sz="24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 defTabSz="914400" rtl="1" eaLnBrk="1" latinLnBrk="0" hangingPunct="1">
                        <a:spcAft>
                          <a:spcPts val="800"/>
                        </a:spcAft>
                      </a:pPr>
                      <a:r>
                        <a:rPr lang="he-IL" sz="2400" dirty="0" smtClean="0"/>
                        <a:t>שאָל</a:t>
                      </a: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 : די</a:t>
                      </a:r>
                      <a:endParaRPr kumimoji="0" lang="he-IL" sz="2400" b="0" i="0" kern="1200" dirty="0">
                        <a:solidFill>
                          <a:schemeClr val="dk1"/>
                        </a:solidFill>
                        <a:latin typeface="David" pitchFamily="34" charset="-79"/>
                        <a:ea typeface="+mn-ea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4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שאָלן</a:t>
                      </a:r>
                      <a:r>
                        <a:rPr lang="he-IL" sz="240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 </a:t>
                      </a: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: די</a:t>
                      </a:r>
                    </a:p>
                  </a:txBody>
                  <a:tcPr marL="76200" marR="76200" marT="0" marB="0"/>
                </a:tc>
              </a:tr>
            </a:tbl>
          </a:graphicData>
        </a:graphic>
      </p:graphicFrame>
      <p:pic>
        <p:nvPicPr>
          <p:cNvPr id="2" name="תמונה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5656" y="1844824"/>
            <a:ext cx="6435901" cy="4248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48981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8000">
        <p15:prstTrans prst="peelOff" invX="1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343251"/>
              </p:ext>
            </p:extLst>
          </p:nvPr>
        </p:nvGraphicFramePr>
        <p:xfrm>
          <a:off x="755577" y="764704"/>
          <a:ext cx="7272807" cy="110264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424269"/>
                <a:gridCol w="2424269"/>
                <a:gridCol w="2424269"/>
              </a:tblGrid>
              <a:tr h="415965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686677">
                <a:tc>
                  <a:txBody>
                    <a:bodyPr/>
                    <a:lstStyle/>
                    <a:p>
                      <a:pPr rtl="1">
                        <a:spcAft>
                          <a:spcPts val="80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אמבטיה (</a:t>
                      </a:r>
                      <a:r>
                        <a:rPr lang="he-IL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אַמְבַּטְיָה</a:t>
                      </a:r>
                      <a:r>
                        <a:rPr lang="he-IL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)</a:t>
                      </a:r>
                      <a:endParaRPr lang="he-IL" sz="22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he-IL" sz="2400" b="0" i="0" kern="1200" dirty="0" err="1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וואַנע</a:t>
                      </a: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 : די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e-IL" sz="2400" dirty="0" err="1" smtClean="0">
                          <a:solidFill>
                            <a:schemeClr val="tx1"/>
                          </a:solidFill>
                        </a:rPr>
                        <a:t>וואַנעס</a:t>
                      </a:r>
                      <a:r>
                        <a:rPr lang="he-IL" sz="2400" dirty="0" smtClean="0">
                          <a:solidFill>
                            <a:schemeClr val="tx1"/>
                          </a:solidFill>
                        </a:rPr>
                        <a:t> : די</a:t>
                      </a:r>
                      <a:endParaRPr lang="he-IL" sz="2400" dirty="0">
                        <a:solidFill>
                          <a:schemeClr val="tx1"/>
                        </a:solidFill>
                      </a:endParaRPr>
                    </a:p>
                  </a:txBody>
                  <a:tcPr marL="76200" marR="76200" marT="0" marB="0"/>
                </a:tc>
              </a:tr>
            </a:tbl>
          </a:graphicData>
        </a:graphic>
      </p:graphicFrame>
      <p:pic>
        <p:nvPicPr>
          <p:cNvPr id="5" name="Picture 10" descr="http://www.mti-israel.co.il/Uploaded/0ff57eda0c81492da588aa55f3c74ad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50336" y="4138841"/>
            <a:ext cx="4392488" cy="2719159"/>
          </a:xfrm>
          <a:prstGeom prst="rect">
            <a:avLst/>
          </a:prstGeom>
          <a:noFill/>
        </p:spPr>
      </p:pic>
      <p:pic>
        <p:nvPicPr>
          <p:cNvPr id="2" name="תמונה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56792"/>
            <a:ext cx="4896544" cy="3249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61360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8000">
        <p15:prstTrans prst="peelOff" invX="1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7500186"/>
              </p:ext>
            </p:extLst>
          </p:nvPr>
        </p:nvGraphicFramePr>
        <p:xfrm>
          <a:off x="1907704" y="692696"/>
          <a:ext cx="5509978" cy="90260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990228"/>
                <a:gridCol w="1803409"/>
                <a:gridCol w="1716341"/>
              </a:tblGrid>
              <a:tr h="44313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459472">
                <a:tc>
                  <a:txBody>
                    <a:bodyPr/>
                    <a:lstStyle/>
                    <a:p>
                      <a:pPr rtl="1">
                        <a:spcAft>
                          <a:spcPts val="80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אסלה ( אַסְלָה )</a:t>
                      </a:r>
                      <a:endParaRPr kumimoji="0" lang="he-IL" sz="2400" b="0" i="0" kern="1200" dirty="0">
                        <a:solidFill>
                          <a:schemeClr val="dk1"/>
                        </a:solidFill>
                        <a:latin typeface="David" pitchFamily="34" charset="-79"/>
                        <a:ea typeface="+mn-ea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he-IL" sz="2400" dirty="0" err="1" smtClean="0"/>
                        <a:t>טואַלעט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he-IL" sz="2400" dirty="0" err="1" smtClean="0">
                          <a:solidFill>
                            <a:schemeClr val="tx1"/>
                          </a:solidFill>
                        </a:rPr>
                        <a:t>טואַלעטן</a:t>
                      </a:r>
                      <a:r>
                        <a:rPr lang="he-IL" sz="2400" dirty="0" smtClean="0">
                          <a:solidFill>
                            <a:schemeClr val="tx1"/>
                          </a:solidFill>
                        </a:rPr>
                        <a:t> : די</a:t>
                      </a:r>
                      <a:endParaRPr lang="he-IL" sz="2400" dirty="0">
                        <a:solidFill>
                          <a:schemeClr val="tx1"/>
                        </a:solidFill>
                      </a:endParaRPr>
                    </a:p>
                  </a:txBody>
                  <a:tcPr marL="76200" marR="76200" marT="0" marB="0"/>
                </a:tc>
              </a:tr>
            </a:tbl>
          </a:graphicData>
        </a:graphic>
      </p:graphicFrame>
      <p:pic>
        <p:nvPicPr>
          <p:cNvPr id="6" name="Picture 2" descr="תוצאת תמונה עבור אסלה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496" y="3396058"/>
            <a:ext cx="4614448" cy="3456384"/>
          </a:xfrm>
          <a:prstGeom prst="rect">
            <a:avLst/>
          </a:prstGeom>
          <a:noFill/>
        </p:spPr>
      </p:pic>
      <p:pic>
        <p:nvPicPr>
          <p:cNvPr id="2" name="תמונה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80" y="1700808"/>
            <a:ext cx="5489450" cy="3222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63577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8000">
        <p15:prstTrans prst="peelOff" invX="1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3859580"/>
              </p:ext>
            </p:extLst>
          </p:nvPr>
        </p:nvGraphicFramePr>
        <p:xfrm>
          <a:off x="827584" y="620688"/>
          <a:ext cx="7848872" cy="90260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603662"/>
                <a:gridCol w="2603662"/>
                <a:gridCol w="2641548"/>
              </a:tblGrid>
              <a:tr h="44313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459472">
                <a:tc>
                  <a:txBody>
                    <a:bodyPr/>
                    <a:lstStyle/>
                    <a:p>
                      <a:pPr marL="0" algn="ctr" defTabSz="914400" rtl="1" eaLnBrk="1" latinLnBrk="0" hangingPunct="1">
                        <a:spcAft>
                          <a:spcPts val="80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כִּיּוּר</a:t>
                      </a:r>
                      <a:endParaRPr kumimoji="0" lang="he-IL" sz="2400" b="0" i="0" kern="1200" dirty="0">
                        <a:solidFill>
                          <a:schemeClr val="dk1"/>
                        </a:solidFill>
                        <a:latin typeface="David" pitchFamily="34" charset="-79"/>
                        <a:ea typeface="+mn-ea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 defTabSz="914400" rtl="1" eaLnBrk="1" latinLnBrk="0" hangingPunct="1">
                        <a:spcAft>
                          <a:spcPts val="800"/>
                        </a:spcAft>
                      </a:pPr>
                      <a:r>
                        <a:rPr kumimoji="0" lang="he-IL" sz="2400" b="0" i="0" kern="1200" dirty="0" err="1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וואַששיסל</a:t>
                      </a: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 : די</a:t>
                      </a:r>
                      <a:endParaRPr kumimoji="0" lang="he-IL" sz="2400" b="0" i="0" kern="1200" dirty="0">
                        <a:solidFill>
                          <a:schemeClr val="dk1"/>
                        </a:solidFill>
                        <a:latin typeface="David" pitchFamily="34" charset="-79"/>
                        <a:ea typeface="+mn-ea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2400" b="0" i="0" kern="1200" dirty="0" err="1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אויסקנעטן</a:t>
                      </a: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 : די</a:t>
                      </a:r>
                    </a:p>
                  </a:txBody>
                  <a:tcPr marL="76200" marR="76200" marT="0" marB="0"/>
                </a:tc>
              </a:tr>
            </a:tbl>
          </a:graphicData>
        </a:graphic>
      </p:graphicFrame>
      <p:pic>
        <p:nvPicPr>
          <p:cNvPr id="6" name="Picture 2" descr="http://www.archijob.co.il/archijob_forums/images_upload/27-1563-20090924-18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437113"/>
            <a:ext cx="3635896" cy="2420888"/>
          </a:xfrm>
          <a:prstGeom prst="rect">
            <a:avLst/>
          </a:prstGeom>
          <a:noFill/>
        </p:spPr>
      </p:pic>
      <p:pic>
        <p:nvPicPr>
          <p:cNvPr id="2" name="תמונה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7809" y="1484784"/>
            <a:ext cx="5688632" cy="3802562"/>
          </a:xfrm>
          <a:prstGeom prst="rect">
            <a:avLst/>
          </a:prstGeom>
        </p:spPr>
      </p:pic>
      <p:pic>
        <p:nvPicPr>
          <p:cNvPr id="3" name="תמונה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015" b="27615"/>
          <a:stretch/>
        </p:blipFill>
        <p:spPr>
          <a:xfrm>
            <a:off x="0" y="1484784"/>
            <a:ext cx="3461506" cy="30243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84391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8000">
        <p15:prstTrans prst="peelOff" invX="1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8116363"/>
              </p:ext>
            </p:extLst>
          </p:nvPr>
        </p:nvGraphicFramePr>
        <p:xfrm>
          <a:off x="1082836" y="728347"/>
          <a:ext cx="6801531" cy="90260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409120"/>
                <a:gridCol w="2235435"/>
                <a:gridCol w="2156976"/>
              </a:tblGrid>
              <a:tr h="44313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459472">
                <a:tc>
                  <a:txBody>
                    <a:bodyPr/>
                    <a:lstStyle/>
                    <a:p>
                      <a:pPr rtl="1">
                        <a:spcAft>
                          <a:spcPts val="80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ארון</a:t>
                      </a:r>
                      <a:r>
                        <a:rPr lang="he-IL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( אָרוֹן ) </a:t>
                      </a:r>
                      <a:endParaRPr kumimoji="0" lang="he-IL" sz="2400" b="0" i="0" kern="1200" dirty="0">
                        <a:solidFill>
                          <a:schemeClr val="dk1"/>
                        </a:solidFill>
                        <a:latin typeface="David" pitchFamily="34" charset="-79"/>
                        <a:ea typeface="+mn-ea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e-IL" sz="2400" dirty="0" err="1" smtClean="0"/>
                        <a:t>אַלמער</a:t>
                      </a:r>
                      <a:r>
                        <a:rPr lang="he-IL" sz="2400" dirty="0" smtClean="0"/>
                        <a:t> : </a:t>
                      </a:r>
                      <a:r>
                        <a:rPr lang="he-IL" sz="2400" dirty="0" err="1" smtClean="0"/>
                        <a:t>דער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e-IL" sz="2400" dirty="0" err="1" smtClean="0">
                          <a:solidFill>
                            <a:schemeClr val="tx1"/>
                          </a:solidFill>
                        </a:rPr>
                        <a:t>אַלמערס</a:t>
                      </a:r>
                      <a:r>
                        <a:rPr lang="he-IL" sz="2400" dirty="0" smtClean="0">
                          <a:solidFill>
                            <a:schemeClr val="tx1"/>
                          </a:solidFill>
                        </a:rPr>
                        <a:t> : די</a:t>
                      </a:r>
                      <a:endParaRPr lang="he-IL" sz="2400" dirty="0">
                        <a:solidFill>
                          <a:schemeClr val="tx1"/>
                        </a:solidFill>
                      </a:endParaRPr>
                    </a:p>
                  </a:txBody>
                  <a:tcPr marL="76200" marR="76200" marT="0" marB="0"/>
                </a:tc>
              </a:tr>
            </a:tbl>
          </a:graphicData>
        </a:graphic>
      </p:graphicFrame>
      <p:pic>
        <p:nvPicPr>
          <p:cNvPr id="5" name="Picture 2" descr="http://static.wixstatic.com/media/c0eea4_994f5692def74eeaa6761604fd3247f8.jpg/v1/fill/w_490,h_368,q_85,usm_0.66_1.00_0.01/c0eea4_994f5692def74eeaa6761604fd3247f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0270" y="3212976"/>
            <a:ext cx="4853426" cy="3645023"/>
          </a:xfrm>
          <a:prstGeom prst="rect">
            <a:avLst/>
          </a:prstGeom>
          <a:noFill/>
        </p:spPr>
      </p:pic>
      <p:pic>
        <p:nvPicPr>
          <p:cNvPr id="2" name="תמונה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1628800"/>
            <a:ext cx="5148064" cy="3398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6678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8000">
        <p15:prstTrans prst="peelOff" invX="1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6945450"/>
              </p:ext>
            </p:extLst>
          </p:nvPr>
        </p:nvGraphicFramePr>
        <p:xfrm>
          <a:off x="1043609" y="188640"/>
          <a:ext cx="6806121" cy="90260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791810"/>
                <a:gridCol w="2615438"/>
                <a:gridCol w="2398873"/>
              </a:tblGrid>
              <a:tr h="44313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459472">
                <a:tc>
                  <a:txBody>
                    <a:bodyPr/>
                    <a:lstStyle/>
                    <a:p>
                      <a:pPr rtl="1">
                        <a:spcAft>
                          <a:spcPts val="80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ארון בגדים</a:t>
                      </a:r>
                      <a:endParaRPr lang="he-IL" sz="22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he-IL" sz="2400" dirty="0" err="1" smtClean="0"/>
                        <a:t>קליידערשראַנק</a:t>
                      </a:r>
                      <a:r>
                        <a:rPr lang="he-IL" sz="2400" dirty="0" smtClean="0"/>
                        <a:t>  : די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he-IL" sz="2400" dirty="0" err="1" smtClean="0">
                          <a:solidFill>
                            <a:schemeClr val="tx1"/>
                          </a:solidFill>
                        </a:rPr>
                        <a:t>קליידערשרענק</a:t>
                      </a:r>
                      <a:r>
                        <a:rPr lang="he-IL" sz="240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he-IL" sz="2400" dirty="0" smtClean="0">
                          <a:solidFill>
                            <a:schemeClr val="tx1"/>
                          </a:solidFill>
                        </a:rPr>
                        <a:t>: די</a:t>
                      </a:r>
                      <a:endParaRPr lang="he-IL" sz="2400" dirty="0">
                        <a:solidFill>
                          <a:schemeClr val="tx1"/>
                        </a:solidFill>
                      </a:endParaRPr>
                    </a:p>
                  </a:txBody>
                  <a:tcPr marL="76200" marR="76200" marT="0" marB="0"/>
                </a:tc>
              </a:tr>
            </a:tbl>
          </a:graphicData>
        </a:graphic>
      </p:graphicFrame>
      <p:pic>
        <p:nvPicPr>
          <p:cNvPr id="6" name="Picture 2" descr="תוצאת תמונה עבור ארון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3968" y="2780928"/>
            <a:ext cx="5040560" cy="3929256"/>
          </a:xfrm>
          <a:prstGeom prst="rect">
            <a:avLst/>
          </a:prstGeom>
          <a:noFill/>
        </p:spPr>
      </p:pic>
      <p:pic>
        <p:nvPicPr>
          <p:cNvPr id="3" name="תמונה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124744"/>
            <a:ext cx="5364088" cy="5364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96875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8000">
        <p15:prstTrans prst="peelOff" invX="1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6218308"/>
              </p:ext>
            </p:extLst>
          </p:nvPr>
        </p:nvGraphicFramePr>
        <p:xfrm>
          <a:off x="971600" y="692696"/>
          <a:ext cx="7128792" cy="90260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376264"/>
                <a:gridCol w="2376264"/>
                <a:gridCol w="2376264"/>
              </a:tblGrid>
              <a:tr h="44313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459472">
                <a:tc>
                  <a:txBody>
                    <a:bodyPr/>
                    <a:lstStyle/>
                    <a:p>
                      <a:pPr rtl="1">
                        <a:spcAft>
                          <a:spcPts val="80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ארון-ספרים</a:t>
                      </a:r>
                      <a:endParaRPr lang="he-IL" sz="22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he-IL" sz="2400" dirty="0" err="1" smtClean="0"/>
                        <a:t>ביבליאָטעק</a:t>
                      </a:r>
                      <a:r>
                        <a:rPr lang="he-IL" sz="2400" dirty="0" smtClean="0"/>
                        <a:t> : די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he-IL" sz="2400" dirty="0" err="1" smtClean="0">
                          <a:solidFill>
                            <a:schemeClr val="tx1"/>
                          </a:solidFill>
                        </a:rPr>
                        <a:t>ביבליאָטען</a:t>
                      </a:r>
                      <a:r>
                        <a:rPr lang="he-IL" sz="2400" dirty="0" smtClean="0">
                          <a:solidFill>
                            <a:schemeClr val="tx1"/>
                          </a:solidFill>
                        </a:rPr>
                        <a:t> : די</a:t>
                      </a:r>
                      <a:endParaRPr lang="he-IL" sz="2400" dirty="0">
                        <a:solidFill>
                          <a:schemeClr val="tx1"/>
                        </a:solidFill>
                      </a:endParaRPr>
                    </a:p>
                  </a:txBody>
                  <a:tcPr marL="76200" marR="76200" marT="0" marB="0"/>
                </a:tc>
              </a:tr>
            </a:tbl>
          </a:graphicData>
        </a:graphic>
      </p:graphicFrame>
      <p:pic>
        <p:nvPicPr>
          <p:cNvPr id="5" name="Picture 2" descr="http://www.yalla.co.il/yala/uploads/u163/zoom/1338974701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3768" y="1700808"/>
            <a:ext cx="4248472" cy="506678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0031803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8000">
        <p15:prstTrans prst="peelOff" invX="1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1016739"/>
              </p:ext>
            </p:extLst>
          </p:nvPr>
        </p:nvGraphicFramePr>
        <p:xfrm>
          <a:off x="1331640" y="548680"/>
          <a:ext cx="6624735" cy="90260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978524"/>
                <a:gridCol w="2437966"/>
                <a:gridCol w="2208245"/>
              </a:tblGrid>
              <a:tr h="44313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459472">
                <a:tc>
                  <a:txBody>
                    <a:bodyPr/>
                    <a:lstStyle/>
                    <a:p>
                      <a:pPr rtl="1">
                        <a:spcAft>
                          <a:spcPts val="80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וילון ( וִילוֹן ) </a:t>
                      </a:r>
                      <a:endParaRPr kumimoji="0" lang="he-IL" sz="2400" b="0" i="0" kern="1200" dirty="0">
                        <a:solidFill>
                          <a:schemeClr val="dk1"/>
                        </a:solidFill>
                        <a:latin typeface="David" pitchFamily="34" charset="-79"/>
                        <a:ea typeface="+mn-ea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e-IL" sz="2400" dirty="0" err="1" smtClean="0"/>
                        <a:t>גאַרדין</a:t>
                      </a:r>
                      <a:r>
                        <a:rPr lang="he-IL" sz="2400" dirty="0" smtClean="0"/>
                        <a:t> : </a:t>
                      </a:r>
                      <a:r>
                        <a:rPr lang="he-IL" sz="2400" dirty="0" err="1" smtClean="0"/>
                        <a:t>דער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e-IL" sz="2400" dirty="0" err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גאַרדינען</a:t>
                      </a:r>
                      <a:r>
                        <a:rPr lang="he-IL" sz="24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 : די</a:t>
                      </a:r>
                      <a:endParaRPr lang="he-IL" sz="24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L="76200" marR="76200" marT="0" marB="0"/>
                </a:tc>
              </a:tr>
            </a:tbl>
          </a:graphicData>
        </a:graphic>
      </p:graphicFrame>
      <p:pic>
        <p:nvPicPr>
          <p:cNvPr id="2" name="תמונה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787" y="1412776"/>
            <a:ext cx="7748669" cy="2842402"/>
          </a:xfrm>
          <a:prstGeom prst="rect">
            <a:avLst/>
          </a:prstGeom>
        </p:spPr>
      </p:pic>
      <p:pic>
        <p:nvPicPr>
          <p:cNvPr id="3" name="תמונה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55178"/>
            <a:ext cx="7184976" cy="2602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58934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8000">
        <p15:prstTrans prst="peelOff" invX="1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8468964"/>
              </p:ext>
            </p:extLst>
          </p:nvPr>
        </p:nvGraphicFramePr>
        <p:xfrm>
          <a:off x="1331639" y="620688"/>
          <a:ext cx="7200801" cy="117465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400267"/>
                <a:gridCol w="2400267"/>
                <a:gridCol w="2400267"/>
              </a:tblGrid>
              <a:tr h="44313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459472">
                <a:tc>
                  <a:txBody>
                    <a:bodyPr/>
                    <a:lstStyle/>
                    <a:p>
                      <a:pPr algn="ctr" rtl="1">
                        <a:spcAft>
                          <a:spcPts val="80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טלוויזיה ( </a:t>
                      </a:r>
                      <a:r>
                        <a:rPr kumimoji="0" lang="he-IL" sz="2400" b="0" i="0" kern="1200" dirty="0" err="1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טֶלֶוִיזְיָה</a:t>
                      </a: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 )</a:t>
                      </a:r>
                      <a:r>
                        <a:rPr lang="he-IL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he-IL" sz="22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e-IL" sz="2400" dirty="0" err="1" smtClean="0"/>
                        <a:t>טעלעוויזיע</a:t>
                      </a:r>
                      <a:r>
                        <a:rPr lang="he-IL" sz="2400" dirty="0" smtClean="0"/>
                        <a:t> :</a:t>
                      </a:r>
                      <a:r>
                        <a:rPr lang="he-IL" sz="2400" baseline="0" dirty="0" smtClean="0"/>
                        <a:t> </a:t>
                      </a:r>
                      <a:r>
                        <a:rPr lang="he-IL" sz="2400" dirty="0" smtClean="0"/>
                        <a:t>די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400" dirty="0" err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טעלעוויזיעס</a:t>
                      </a:r>
                      <a:r>
                        <a:rPr lang="he-IL" sz="24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 : די</a:t>
                      </a:r>
                    </a:p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he-IL" sz="24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L="76200" marR="76200" marT="0" marB="0"/>
                </a:tc>
              </a:tr>
            </a:tbl>
          </a:graphicData>
        </a:graphic>
      </p:graphicFrame>
      <p:pic>
        <p:nvPicPr>
          <p:cNvPr id="6" name="Picture 2" descr="http://images.globes.co.il/Images/NewGlobes/Misc_2/2012/e06_LG-5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1844824"/>
            <a:ext cx="6408712" cy="481253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2683731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8000">
        <p15:prstTrans prst="peelOff" invX="1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75242648"/>
              </p:ext>
            </p:extLst>
          </p:nvPr>
        </p:nvGraphicFramePr>
        <p:xfrm>
          <a:off x="1331640" y="620688"/>
          <a:ext cx="6840759" cy="90260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280253"/>
                <a:gridCol w="2280253"/>
                <a:gridCol w="2280253"/>
              </a:tblGrid>
              <a:tr h="44313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459472">
                <a:tc>
                  <a:txBody>
                    <a:bodyPr/>
                    <a:lstStyle/>
                    <a:p>
                      <a:pPr algn="ctr" rtl="1">
                        <a:spcAft>
                          <a:spcPts val="80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טלפון ( טֶלֶפוֹן ) </a:t>
                      </a:r>
                      <a:endParaRPr kumimoji="0" lang="he-IL" sz="2400" b="0" i="0" kern="1200" dirty="0">
                        <a:solidFill>
                          <a:schemeClr val="dk1"/>
                        </a:solidFill>
                        <a:latin typeface="David" pitchFamily="34" charset="-79"/>
                        <a:ea typeface="+mn-ea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e-IL" sz="2400" dirty="0" err="1" smtClean="0"/>
                        <a:t>טעלעפֿאָן</a:t>
                      </a:r>
                      <a:r>
                        <a:rPr lang="he-IL" sz="2400" dirty="0" smtClean="0"/>
                        <a:t> :</a:t>
                      </a:r>
                      <a:r>
                        <a:rPr lang="he-IL" sz="2400" baseline="0" dirty="0" smtClean="0"/>
                        <a:t> </a:t>
                      </a:r>
                      <a:r>
                        <a:rPr lang="he-IL" sz="2400" dirty="0" err="1" smtClean="0"/>
                        <a:t>דער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he-IL" sz="2400" dirty="0" err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טעלעפֿאָנען</a:t>
                      </a:r>
                      <a:r>
                        <a:rPr lang="he-IL" sz="24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 : די</a:t>
                      </a:r>
                    </a:p>
                  </a:txBody>
                  <a:tcPr marL="76200" marR="76200" marT="0" marB="0"/>
                </a:tc>
              </a:tr>
            </a:tbl>
          </a:graphicData>
        </a:graphic>
      </p:graphicFrame>
      <p:pic>
        <p:nvPicPr>
          <p:cNvPr id="5" name="Picture 2" descr="http://www.usabilitytalking.com/wp-content/uploads/2009/05/telep1.JPG"/>
          <p:cNvPicPr>
            <a:picLocks noChangeAspect="1" noChangeArrowheads="1"/>
          </p:cNvPicPr>
          <p:nvPr/>
        </p:nvPicPr>
        <p:blipFill>
          <a:blip r:embed="rId2" cstate="print"/>
          <a:srcRect b="17212"/>
          <a:stretch>
            <a:fillRect/>
          </a:stretch>
        </p:blipFill>
        <p:spPr bwMode="auto">
          <a:xfrm>
            <a:off x="1403648" y="1700808"/>
            <a:ext cx="6695574" cy="453650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8235998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8000">
        <p15:prstTrans prst="peelOff" invX="1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4526373"/>
              </p:ext>
            </p:extLst>
          </p:nvPr>
        </p:nvGraphicFramePr>
        <p:xfrm>
          <a:off x="827584" y="620688"/>
          <a:ext cx="7848872" cy="90260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349220"/>
                <a:gridCol w="2732678"/>
                <a:gridCol w="2766974"/>
              </a:tblGrid>
              <a:tr h="44313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459472">
                <a:tc>
                  <a:txBody>
                    <a:bodyPr/>
                    <a:lstStyle/>
                    <a:p>
                      <a:pPr algn="ctr" rtl="1">
                        <a:spcAft>
                          <a:spcPts val="80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כורסה</a:t>
                      </a:r>
                      <a:r>
                        <a:rPr lang="he-IL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( כֻּרְסָה )</a:t>
                      </a:r>
                      <a:r>
                        <a:rPr lang="he-IL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he-IL" sz="22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e-IL" sz="2400" dirty="0" err="1" smtClean="0"/>
                        <a:t>פֿאָטעלשטול</a:t>
                      </a:r>
                      <a:r>
                        <a:rPr lang="he-IL" sz="2400" dirty="0" smtClean="0"/>
                        <a:t> :</a:t>
                      </a:r>
                      <a:r>
                        <a:rPr lang="he-IL" sz="2400" baseline="0" dirty="0" smtClean="0"/>
                        <a:t> </a:t>
                      </a:r>
                      <a:r>
                        <a:rPr lang="he-IL" sz="2400" dirty="0" err="1" smtClean="0"/>
                        <a:t>דער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400" dirty="0" err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פֿאָטעלשטולן</a:t>
                      </a:r>
                      <a:r>
                        <a:rPr lang="he-IL" sz="240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 </a:t>
                      </a:r>
                      <a:r>
                        <a:rPr lang="he-IL" sz="24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: די</a:t>
                      </a:r>
                    </a:p>
                  </a:txBody>
                  <a:tcPr marL="76200" marR="76200" marT="0" marB="0"/>
                </a:tc>
              </a:tr>
            </a:tbl>
          </a:graphicData>
        </a:graphic>
      </p:graphicFrame>
      <p:pic>
        <p:nvPicPr>
          <p:cNvPr id="5" name="Picture 2" descr="http://www.or-design.co.il/uploadimages/7755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1556792"/>
            <a:ext cx="5040560" cy="504056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1307691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8000">
        <p15:prstTrans prst="peelOff" invX="1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6786680"/>
              </p:ext>
            </p:extLst>
          </p:nvPr>
        </p:nvGraphicFramePr>
        <p:xfrm>
          <a:off x="827584" y="620688"/>
          <a:ext cx="7848872" cy="90260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603662"/>
                <a:gridCol w="2603662"/>
                <a:gridCol w="2641548"/>
              </a:tblGrid>
              <a:tr h="44313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459472">
                <a:tc>
                  <a:txBody>
                    <a:bodyPr/>
                    <a:lstStyle/>
                    <a:p>
                      <a:pPr marL="0" algn="ctr" defTabSz="914400" rtl="1" eaLnBrk="1" latinLnBrk="0" hangingPunct="1">
                        <a:spcAft>
                          <a:spcPts val="800"/>
                        </a:spcAft>
                      </a:pPr>
                      <a:r>
                        <a:rPr kumimoji="0" lang="he-IL" sz="2400" b="0" i="0" kern="1200" dirty="0" err="1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כִּסֵּא</a:t>
                      </a:r>
                      <a:endParaRPr kumimoji="0" lang="he-IL" sz="2400" b="0" i="0" kern="1200" dirty="0">
                        <a:solidFill>
                          <a:schemeClr val="dk1"/>
                        </a:solidFill>
                        <a:latin typeface="David" pitchFamily="34" charset="-79"/>
                        <a:ea typeface="+mn-ea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 defTabSz="914400" rtl="1" eaLnBrk="1" latinLnBrk="0" hangingPunct="1">
                        <a:spcAft>
                          <a:spcPts val="800"/>
                        </a:spcAft>
                      </a:pPr>
                      <a:r>
                        <a:rPr lang="he-IL" sz="2400" dirty="0" smtClean="0"/>
                        <a:t>שטול</a:t>
                      </a: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 : </a:t>
                      </a:r>
                      <a:r>
                        <a:rPr kumimoji="0" lang="he-IL" sz="2400" b="0" i="0" kern="1200" dirty="0" err="1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דער</a:t>
                      </a:r>
                      <a:endParaRPr kumimoji="0" lang="he-IL" sz="2400" b="0" i="0" kern="1200" dirty="0">
                        <a:solidFill>
                          <a:schemeClr val="dk1"/>
                        </a:solidFill>
                        <a:latin typeface="David" pitchFamily="34" charset="-79"/>
                        <a:ea typeface="+mn-ea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4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שטולן</a:t>
                      </a: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 : די</a:t>
                      </a:r>
                    </a:p>
                  </a:txBody>
                  <a:tcPr marL="76200" marR="76200" marT="0" marB="0"/>
                </a:tc>
              </a:tr>
            </a:tbl>
          </a:graphicData>
        </a:graphic>
      </p:graphicFrame>
      <p:pic>
        <p:nvPicPr>
          <p:cNvPr id="5" name="Picture 2" descr="http://img.wcdn.co.il/w/w-635/1829655-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060847"/>
            <a:ext cx="3312368" cy="4782371"/>
          </a:xfrm>
          <a:prstGeom prst="rect">
            <a:avLst/>
          </a:prstGeom>
          <a:noFill/>
        </p:spPr>
      </p:pic>
      <p:pic>
        <p:nvPicPr>
          <p:cNvPr id="2" name="תמונה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1556792"/>
            <a:ext cx="5256584" cy="41685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15526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8000">
        <p15:prstTrans prst="peelOff" invX="1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6796550"/>
              </p:ext>
            </p:extLst>
          </p:nvPr>
        </p:nvGraphicFramePr>
        <p:xfrm>
          <a:off x="827584" y="620688"/>
          <a:ext cx="7848872" cy="90260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603662"/>
                <a:gridCol w="2603662"/>
                <a:gridCol w="2641548"/>
              </a:tblGrid>
              <a:tr h="44313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459472">
                <a:tc>
                  <a:txBody>
                    <a:bodyPr/>
                    <a:lstStyle/>
                    <a:p>
                      <a:pPr marL="0" algn="ctr" defTabSz="914400" rtl="1" eaLnBrk="1" latinLnBrk="0" hangingPunct="1">
                        <a:spcAft>
                          <a:spcPts val="800"/>
                        </a:spcAft>
                      </a:pPr>
                      <a:r>
                        <a:rPr lang="he-IL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כָּרִית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 defTabSz="914400" rtl="1" eaLnBrk="1" latinLnBrk="0" hangingPunct="1">
                        <a:spcAft>
                          <a:spcPts val="800"/>
                        </a:spcAft>
                      </a:pPr>
                      <a:r>
                        <a:rPr lang="he-IL" sz="2400" dirty="0" err="1" smtClean="0"/>
                        <a:t>יאַשיק</a:t>
                      </a: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 : </a:t>
                      </a:r>
                      <a:r>
                        <a:rPr kumimoji="0" lang="he-IL" sz="2400" b="0" i="0" kern="1200" dirty="0" err="1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דער</a:t>
                      </a:r>
                      <a:endParaRPr kumimoji="0" lang="he-IL" sz="2400" b="0" i="0" kern="1200" dirty="0">
                        <a:solidFill>
                          <a:schemeClr val="dk1"/>
                        </a:solidFill>
                        <a:latin typeface="David" pitchFamily="34" charset="-79"/>
                        <a:ea typeface="+mn-ea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400" dirty="0" err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יאַשיקעס</a:t>
                      </a: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 : די</a:t>
                      </a:r>
                    </a:p>
                  </a:txBody>
                  <a:tcPr marL="76200" marR="76200" marT="0" marB="0"/>
                </a:tc>
              </a:tr>
            </a:tbl>
          </a:graphicData>
        </a:graphic>
      </p:graphicFrame>
      <p:pic>
        <p:nvPicPr>
          <p:cNvPr id="6" name="Picture 2" descr="https://savionit.co.il/wp-content/uploads/2014/08/pillow-thelet-113.jpg"/>
          <p:cNvPicPr>
            <a:picLocks noChangeAspect="1" noChangeArrowheads="1"/>
          </p:cNvPicPr>
          <p:nvPr/>
        </p:nvPicPr>
        <p:blipFill>
          <a:blip r:embed="rId2" cstate="print"/>
          <a:srcRect l="9952" r="11674" b="7273"/>
          <a:stretch>
            <a:fillRect/>
          </a:stretch>
        </p:blipFill>
        <p:spPr bwMode="auto">
          <a:xfrm>
            <a:off x="179512" y="4293096"/>
            <a:ext cx="4176463" cy="2564904"/>
          </a:xfrm>
          <a:prstGeom prst="rect">
            <a:avLst/>
          </a:prstGeom>
          <a:noFill/>
        </p:spPr>
      </p:pic>
      <p:pic>
        <p:nvPicPr>
          <p:cNvPr id="2" name="תמונה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1556792"/>
            <a:ext cx="4248472" cy="3576059"/>
          </a:xfrm>
          <a:prstGeom prst="rect">
            <a:avLst/>
          </a:prstGeom>
        </p:spPr>
      </p:pic>
      <p:pic>
        <p:nvPicPr>
          <p:cNvPr id="3" name="תמונה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556792"/>
            <a:ext cx="4176464" cy="2736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29494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8000">
        <p15:prstTrans prst="peelOff" invX="1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3544821"/>
              </p:ext>
            </p:extLst>
          </p:nvPr>
        </p:nvGraphicFramePr>
        <p:xfrm>
          <a:off x="827584" y="620688"/>
          <a:ext cx="7848872" cy="90260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603662"/>
                <a:gridCol w="2603662"/>
                <a:gridCol w="2641548"/>
              </a:tblGrid>
              <a:tr h="44313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459472">
                <a:tc>
                  <a:txBody>
                    <a:bodyPr/>
                    <a:lstStyle/>
                    <a:p>
                      <a:pPr marL="0" algn="ctr" defTabSz="914400" rtl="1" eaLnBrk="1" latinLnBrk="0" hangingPunct="1">
                        <a:spcAft>
                          <a:spcPts val="800"/>
                        </a:spcAft>
                      </a:pPr>
                      <a:r>
                        <a:rPr lang="he-IL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מדף ( מַדָּף ) </a:t>
                      </a:r>
                      <a:endParaRPr lang="he-IL" sz="24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 defTabSz="914400" rtl="1" eaLnBrk="1" latinLnBrk="0" hangingPunct="1">
                        <a:spcAft>
                          <a:spcPts val="800"/>
                        </a:spcAft>
                      </a:pPr>
                      <a:r>
                        <a:rPr lang="he-IL" sz="2400" dirty="0" err="1" smtClean="0"/>
                        <a:t>פּאָליצע</a:t>
                      </a: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 : די</a:t>
                      </a:r>
                      <a:endParaRPr kumimoji="0" lang="he-IL" sz="2400" b="0" i="0" kern="1200" dirty="0">
                        <a:solidFill>
                          <a:schemeClr val="dk1"/>
                        </a:solidFill>
                        <a:latin typeface="David" pitchFamily="34" charset="-79"/>
                        <a:ea typeface="+mn-ea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400" dirty="0" err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פּאָליצעס</a:t>
                      </a: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 : די</a:t>
                      </a:r>
                    </a:p>
                  </a:txBody>
                  <a:tcPr marL="76200" marR="76200" marT="0" marB="0"/>
                </a:tc>
              </a:tr>
            </a:tbl>
          </a:graphicData>
        </a:graphic>
      </p:graphicFrame>
      <p:pic>
        <p:nvPicPr>
          <p:cNvPr id="5" name="Picture 2" descr="https://market.marmelada.co.il/photos/103965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354430"/>
            <a:ext cx="4860032" cy="3503570"/>
          </a:xfrm>
          <a:prstGeom prst="rect">
            <a:avLst/>
          </a:prstGeom>
          <a:noFill/>
        </p:spPr>
      </p:pic>
      <p:pic>
        <p:nvPicPr>
          <p:cNvPr id="2" name="תמונה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912" y="1628800"/>
            <a:ext cx="4972277" cy="2808312"/>
          </a:xfrm>
          <a:prstGeom prst="rect">
            <a:avLst/>
          </a:prstGeom>
        </p:spPr>
      </p:pic>
      <p:pic>
        <p:nvPicPr>
          <p:cNvPr id="3" name="תמונה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16" y="1642350"/>
            <a:ext cx="3635896" cy="2748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59314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8000">
        <p15:prstTrans prst="peelOff" invX="1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8423764"/>
              </p:ext>
            </p:extLst>
          </p:nvPr>
        </p:nvGraphicFramePr>
        <p:xfrm>
          <a:off x="827584" y="620688"/>
          <a:ext cx="7848872" cy="90260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603662"/>
                <a:gridCol w="2603662"/>
                <a:gridCol w="2641548"/>
              </a:tblGrid>
              <a:tr h="44313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459472">
                <a:tc>
                  <a:txBody>
                    <a:bodyPr/>
                    <a:lstStyle/>
                    <a:p>
                      <a:pPr marL="0" algn="ctr" defTabSz="914400" rtl="1" eaLnBrk="1" latinLnBrk="0" hangingPunct="1">
                        <a:spcAft>
                          <a:spcPts val="800"/>
                        </a:spcAft>
                      </a:pPr>
                      <a:r>
                        <a:rPr lang="he-IL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מחשב ( מַחְשֵׁב )</a:t>
                      </a:r>
                      <a:endParaRPr lang="he-IL" sz="24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 defTabSz="914400" rtl="1" eaLnBrk="1" latinLnBrk="0" hangingPunct="1">
                        <a:spcAft>
                          <a:spcPts val="800"/>
                        </a:spcAft>
                      </a:pPr>
                      <a:r>
                        <a:rPr lang="he-IL" sz="2400" dirty="0" err="1" smtClean="0"/>
                        <a:t>קאָמפּיוטער</a:t>
                      </a: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 : </a:t>
                      </a:r>
                      <a:r>
                        <a:rPr kumimoji="0" lang="he-IL" sz="2400" b="0" i="0" kern="1200" dirty="0" err="1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דער</a:t>
                      </a:r>
                      <a:endParaRPr kumimoji="0" lang="he-IL" sz="2400" b="0" i="0" kern="1200" dirty="0">
                        <a:solidFill>
                          <a:schemeClr val="dk1"/>
                        </a:solidFill>
                        <a:latin typeface="David" pitchFamily="34" charset="-79"/>
                        <a:ea typeface="+mn-ea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400" dirty="0" err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קאָמפּיוטערס</a:t>
                      </a: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 : די</a:t>
                      </a:r>
                    </a:p>
                  </a:txBody>
                  <a:tcPr marL="76200" marR="76200" marT="0" marB="0"/>
                </a:tc>
              </a:tr>
            </a:tbl>
          </a:graphicData>
        </a:graphic>
      </p:graphicFrame>
      <p:pic>
        <p:nvPicPr>
          <p:cNvPr id="5" name="Picture 2" descr="http://www.computerstechnician4u.co.il/wp-content/uploads/2014/10/computer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3768" y="1988839"/>
            <a:ext cx="4754258" cy="453650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425633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8000">
        <p15:prstTrans prst="peelOff" invX="1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6888160"/>
              </p:ext>
            </p:extLst>
          </p:nvPr>
        </p:nvGraphicFramePr>
        <p:xfrm>
          <a:off x="827584" y="620688"/>
          <a:ext cx="7848872" cy="90260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603662"/>
                <a:gridCol w="2603662"/>
                <a:gridCol w="2641548"/>
              </a:tblGrid>
              <a:tr h="44313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459472">
                <a:tc>
                  <a:txBody>
                    <a:bodyPr/>
                    <a:lstStyle/>
                    <a:p>
                      <a:pPr marL="0" algn="ctr" defTabSz="914400" rtl="1" eaLnBrk="1" latinLnBrk="0" hangingPunct="1">
                        <a:spcAft>
                          <a:spcPts val="800"/>
                        </a:spcAft>
                      </a:pPr>
                      <a:r>
                        <a:rPr lang="he-IL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מנורה ( מְנוֹרָה )</a:t>
                      </a:r>
                      <a:r>
                        <a:rPr lang="he-IL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he-IL" sz="24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 defTabSz="914400" rtl="1" eaLnBrk="1" latinLnBrk="0" hangingPunct="1">
                        <a:spcAft>
                          <a:spcPts val="800"/>
                        </a:spcAft>
                      </a:pPr>
                      <a:r>
                        <a:rPr lang="he-IL" sz="2400" dirty="0" err="1" smtClean="0"/>
                        <a:t>לאָמפ</a:t>
                      </a:r>
                      <a:r>
                        <a:rPr lang="he-IL" sz="2400" dirty="0" smtClean="0"/>
                        <a:t>ּ</a:t>
                      </a: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 : די</a:t>
                      </a:r>
                      <a:endParaRPr kumimoji="0" lang="he-IL" sz="2400" b="0" i="0" kern="1200" dirty="0">
                        <a:solidFill>
                          <a:schemeClr val="dk1"/>
                        </a:solidFill>
                        <a:latin typeface="David" pitchFamily="34" charset="-79"/>
                        <a:ea typeface="+mn-ea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400" dirty="0" err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לאָמפּן</a:t>
                      </a: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 : די</a:t>
                      </a:r>
                    </a:p>
                  </a:txBody>
                  <a:tcPr marL="76200" marR="76200" marT="0" marB="0"/>
                </a:tc>
              </a:tr>
            </a:tbl>
          </a:graphicData>
        </a:graphic>
      </p:graphicFrame>
      <p:pic>
        <p:nvPicPr>
          <p:cNvPr id="6" name="Picture 4" descr="https://market.marmelada.co.il/photos/328085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1783634"/>
            <a:ext cx="4221915" cy="4120087"/>
          </a:xfrm>
          <a:prstGeom prst="rect">
            <a:avLst/>
          </a:prstGeom>
          <a:noFill/>
        </p:spPr>
      </p:pic>
      <p:pic>
        <p:nvPicPr>
          <p:cNvPr id="2" name="תמונה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783634"/>
            <a:ext cx="4453678" cy="4453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01082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8000">
        <p15:prstTrans prst="peelOff" invX="1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0169643"/>
              </p:ext>
            </p:extLst>
          </p:nvPr>
        </p:nvGraphicFramePr>
        <p:xfrm>
          <a:off x="827584" y="620688"/>
          <a:ext cx="7848872" cy="90260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603662"/>
                <a:gridCol w="2603662"/>
                <a:gridCol w="2641548"/>
              </a:tblGrid>
              <a:tr h="44313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459472">
                <a:tc>
                  <a:txBody>
                    <a:bodyPr/>
                    <a:lstStyle/>
                    <a:p>
                      <a:pPr marL="0" algn="ctr" defTabSz="914400" rtl="1" eaLnBrk="1" latinLnBrk="0" hangingPunct="1">
                        <a:spcAft>
                          <a:spcPts val="800"/>
                        </a:spcAft>
                      </a:pPr>
                      <a:r>
                        <a:rPr lang="he-IL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מפה ( מַפַּת שֻׁלְחָן ) </a:t>
                      </a:r>
                      <a:endParaRPr lang="he-IL" sz="24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 defTabSz="914400" rtl="1" eaLnBrk="1" latinLnBrk="0" hangingPunct="1">
                        <a:spcAft>
                          <a:spcPts val="800"/>
                        </a:spcAft>
                      </a:pPr>
                      <a:r>
                        <a:rPr lang="he-IL" sz="2400" dirty="0" smtClean="0"/>
                        <a:t>מאַפּע</a:t>
                      </a: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 : די</a:t>
                      </a:r>
                      <a:endParaRPr kumimoji="0" lang="he-IL" sz="2400" b="0" i="0" kern="1200" dirty="0">
                        <a:solidFill>
                          <a:schemeClr val="dk1"/>
                        </a:solidFill>
                        <a:latin typeface="David" pitchFamily="34" charset="-79"/>
                        <a:ea typeface="+mn-ea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400" dirty="0" err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מאַפּעס</a:t>
                      </a:r>
                      <a:r>
                        <a:rPr lang="he-IL" sz="240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 </a:t>
                      </a: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: די</a:t>
                      </a:r>
                    </a:p>
                  </a:txBody>
                  <a:tcPr marL="76200" marR="76200" marT="0" marB="0"/>
                </a:tc>
              </a:tr>
            </a:tbl>
          </a:graphicData>
        </a:graphic>
      </p:graphicFrame>
      <p:pic>
        <p:nvPicPr>
          <p:cNvPr id="5" name="Picture 2" descr="http://www.happiness.co.il/files/catalog/org/1379313886n86Z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4710351"/>
            <a:ext cx="2843808" cy="2132856"/>
          </a:xfrm>
          <a:prstGeom prst="rect">
            <a:avLst/>
          </a:prstGeom>
          <a:noFill/>
        </p:spPr>
      </p:pic>
      <p:pic>
        <p:nvPicPr>
          <p:cNvPr id="2" name="תמונה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1628800"/>
            <a:ext cx="4427984" cy="3912096"/>
          </a:xfrm>
          <a:prstGeom prst="rect">
            <a:avLst/>
          </a:prstGeom>
        </p:spPr>
      </p:pic>
      <p:pic>
        <p:nvPicPr>
          <p:cNvPr id="3" name="תמונה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628800"/>
            <a:ext cx="3096344" cy="3240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76425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8000">
        <p15:prstTrans prst="peelOff" invX="1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4003517"/>
              </p:ext>
            </p:extLst>
          </p:nvPr>
        </p:nvGraphicFramePr>
        <p:xfrm>
          <a:off x="827584" y="620688"/>
          <a:ext cx="7848872" cy="90260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603662"/>
                <a:gridCol w="2603662"/>
                <a:gridCol w="2641548"/>
              </a:tblGrid>
              <a:tr h="44313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459472">
                <a:tc>
                  <a:txBody>
                    <a:bodyPr/>
                    <a:lstStyle/>
                    <a:p>
                      <a:pPr marL="0" algn="ctr" defTabSz="914400" rtl="1" eaLnBrk="1" latinLnBrk="0" hangingPunct="1">
                        <a:spcAft>
                          <a:spcPts val="800"/>
                        </a:spcAft>
                      </a:pPr>
                      <a:r>
                        <a:rPr lang="he-IL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מקרר ( מְקָרֵר ) </a:t>
                      </a:r>
                      <a:endParaRPr lang="he-IL" sz="24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 defTabSz="914400" rtl="1" eaLnBrk="1" latinLnBrk="0" hangingPunct="1">
                        <a:spcAft>
                          <a:spcPts val="800"/>
                        </a:spcAft>
                      </a:pPr>
                      <a:r>
                        <a:rPr lang="he-IL" sz="2400" dirty="0" err="1" smtClean="0"/>
                        <a:t>קילקאַסטן</a:t>
                      </a: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 : די</a:t>
                      </a:r>
                      <a:endParaRPr kumimoji="0" lang="he-IL" sz="2400" b="0" i="0" kern="1200" dirty="0">
                        <a:solidFill>
                          <a:schemeClr val="dk1"/>
                        </a:solidFill>
                        <a:latin typeface="David" pitchFamily="34" charset="-79"/>
                        <a:ea typeface="+mn-ea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400" dirty="0" err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קילקאַסטנס</a:t>
                      </a:r>
                      <a:r>
                        <a:rPr lang="he-IL" sz="240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 </a:t>
                      </a: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: די</a:t>
                      </a:r>
                    </a:p>
                  </a:txBody>
                  <a:tcPr marL="76200" marR="76200" marT="0" marB="0"/>
                </a:tc>
              </a:tr>
            </a:tbl>
          </a:graphicData>
        </a:graphic>
      </p:graphicFrame>
      <p:pic>
        <p:nvPicPr>
          <p:cNvPr id="6" name="Picture 2" descr="http://www.tadiran-group.co.il/media/catalog/product/cache/1/thumbnail/400x/9df78eab33525d08d6e5fb8d27136e95/1/4/140529_394_am630_custom_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1628800"/>
            <a:ext cx="4968552" cy="49685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373038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8000">
        <p15:prstTrans prst="peelOff" invX="1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5316007"/>
              </p:ext>
            </p:extLst>
          </p:nvPr>
        </p:nvGraphicFramePr>
        <p:xfrm>
          <a:off x="827584" y="620688"/>
          <a:ext cx="7848872" cy="90260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603662"/>
                <a:gridCol w="2603662"/>
                <a:gridCol w="2641548"/>
              </a:tblGrid>
              <a:tr h="44313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459472">
                <a:tc>
                  <a:txBody>
                    <a:bodyPr/>
                    <a:lstStyle/>
                    <a:p>
                      <a:pPr marL="0" algn="ctr" defTabSz="914400" rtl="1" eaLnBrk="1" latinLnBrk="0" hangingPunct="1">
                        <a:spcAft>
                          <a:spcPts val="800"/>
                        </a:spcAft>
                      </a:pPr>
                      <a:r>
                        <a:rPr lang="he-IL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עציץ ( עָצִיץ ) </a:t>
                      </a:r>
                      <a:endParaRPr lang="he-IL" sz="24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 defTabSz="914400" rtl="1" eaLnBrk="1" latinLnBrk="0" hangingPunct="1">
                        <a:spcAft>
                          <a:spcPts val="800"/>
                        </a:spcAft>
                      </a:pPr>
                      <a:r>
                        <a:rPr lang="he-IL" sz="2400" dirty="0" err="1" smtClean="0"/>
                        <a:t>בלומענטאָפ</a:t>
                      </a:r>
                      <a:r>
                        <a:rPr lang="he-IL" sz="2400" dirty="0" smtClean="0"/>
                        <a:t>ּ</a:t>
                      </a: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 : </a:t>
                      </a:r>
                      <a:r>
                        <a:rPr kumimoji="0" lang="he-IL" sz="2400" b="0" i="0" kern="1200" dirty="0" err="1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דער</a:t>
                      </a:r>
                      <a:endParaRPr kumimoji="0" lang="he-IL" sz="2400" b="0" i="0" kern="1200" dirty="0">
                        <a:solidFill>
                          <a:schemeClr val="dk1"/>
                        </a:solidFill>
                        <a:latin typeface="David" pitchFamily="34" charset="-79"/>
                        <a:ea typeface="+mn-ea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400" dirty="0" err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בלומענטעפ</a:t>
                      </a:r>
                      <a:r>
                        <a:rPr lang="he-IL" sz="24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ּ</a:t>
                      </a:r>
                      <a:r>
                        <a:rPr lang="he-IL" sz="240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 </a:t>
                      </a: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: די</a:t>
                      </a:r>
                    </a:p>
                  </a:txBody>
                  <a:tcPr marL="76200" marR="76200" marT="0" marB="0"/>
                </a:tc>
              </a:tr>
            </a:tbl>
          </a:graphicData>
        </a:graphic>
      </p:graphicFrame>
      <p:pic>
        <p:nvPicPr>
          <p:cNvPr id="6" name="Picture 2" descr="http://kondor.co.il/sites/default/files/_%D7%A0%D7%95%D7%99_%D7%9C%D7%A2%D7%9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1628800"/>
            <a:ext cx="6747844" cy="504056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9912441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8000">
        <p15:prstTrans prst="peelOff" invX="1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9660148"/>
              </p:ext>
            </p:extLst>
          </p:nvPr>
        </p:nvGraphicFramePr>
        <p:xfrm>
          <a:off x="827584" y="620688"/>
          <a:ext cx="7848872" cy="90260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603662"/>
                <a:gridCol w="2603662"/>
                <a:gridCol w="2641548"/>
              </a:tblGrid>
              <a:tr h="44313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459472">
                <a:tc>
                  <a:txBody>
                    <a:bodyPr/>
                    <a:lstStyle/>
                    <a:p>
                      <a:pPr marL="0" algn="ctr" defTabSz="914400" rtl="1" eaLnBrk="1" latinLnBrk="0" hangingPunct="1">
                        <a:spcAft>
                          <a:spcPts val="800"/>
                        </a:spcAft>
                      </a:pPr>
                      <a:r>
                        <a:rPr lang="he-IL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שולחן </a:t>
                      </a:r>
                      <a:r>
                        <a:rPr lang="he-IL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 </a:t>
                      </a:r>
                      <a:r>
                        <a:rPr lang="he-IL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( שֻׁלְחַן )</a:t>
                      </a:r>
                      <a:endParaRPr lang="he-IL" sz="24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 defTabSz="914400" rtl="1" eaLnBrk="1" latinLnBrk="0" hangingPunct="1">
                        <a:spcAft>
                          <a:spcPts val="800"/>
                        </a:spcAft>
                      </a:pPr>
                      <a:r>
                        <a:rPr lang="he-IL" sz="2400" dirty="0" smtClean="0"/>
                        <a:t>טיש</a:t>
                      </a: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 : </a:t>
                      </a:r>
                      <a:r>
                        <a:rPr kumimoji="0" lang="he-IL" sz="2400" b="0" i="0" kern="1200" dirty="0" err="1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דער</a:t>
                      </a:r>
                      <a:endParaRPr kumimoji="0" lang="he-IL" sz="2400" b="0" i="0" kern="1200" dirty="0">
                        <a:solidFill>
                          <a:schemeClr val="dk1"/>
                        </a:solidFill>
                        <a:latin typeface="David" pitchFamily="34" charset="-79"/>
                        <a:ea typeface="+mn-ea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400" dirty="0" err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טישן</a:t>
                      </a:r>
                      <a:r>
                        <a:rPr lang="he-IL" sz="240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 </a:t>
                      </a: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: די</a:t>
                      </a:r>
                    </a:p>
                  </a:txBody>
                  <a:tcPr marL="76200" marR="76200" marT="0" marB="0"/>
                </a:tc>
              </a:tr>
            </a:tbl>
          </a:graphicData>
        </a:graphic>
      </p:graphicFrame>
      <p:pic>
        <p:nvPicPr>
          <p:cNvPr id="5" name="Picture 2" descr="http://www.slimprice.co.il/images/itempics/6407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005064"/>
            <a:ext cx="4554858" cy="2852936"/>
          </a:xfrm>
          <a:prstGeom prst="rect">
            <a:avLst/>
          </a:prstGeom>
          <a:noFill/>
        </p:spPr>
      </p:pic>
      <p:pic>
        <p:nvPicPr>
          <p:cNvPr id="2" name="תמונה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1628800"/>
            <a:ext cx="4194043" cy="31455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68126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8000">
        <p15:prstTrans prst="peelOff" invX="1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7626620"/>
              </p:ext>
            </p:extLst>
          </p:nvPr>
        </p:nvGraphicFramePr>
        <p:xfrm>
          <a:off x="827584" y="620688"/>
          <a:ext cx="7848872" cy="90260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603662"/>
                <a:gridCol w="2603662"/>
                <a:gridCol w="2641548"/>
              </a:tblGrid>
              <a:tr h="44313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459472">
                <a:tc>
                  <a:txBody>
                    <a:bodyPr/>
                    <a:lstStyle/>
                    <a:p>
                      <a:pPr marL="0" algn="ctr" defTabSz="914400" rtl="1" eaLnBrk="1" latinLnBrk="0" hangingPunct="1">
                        <a:spcAft>
                          <a:spcPts val="800"/>
                        </a:spcAft>
                      </a:pPr>
                      <a:r>
                        <a:rPr lang="he-IL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שולחן כתיבה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 defTabSz="914400" rtl="1" eaLnBrk="1" latinLnBrk="0" hangingPunct="1">
                        <a:spcAft>
                          <a:spcPts val="800"/>
                        </a:spcAft>
                      </a:pPr>
                      <a:r>
                        <a:rPr lang="he-IL" sz="2400" dirty="0" err="1" smtClean="0"/>
                        <a:t>שרייַבטיש</a:t>
                      </a: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 : </a:t>
                      </a:r>
                      <a:r>
                        <a:rPr kumimoji="0" lang="he-IL" sz="2400" b="0" i="0" kern="1200" dirty="0" err="1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דער</a:t>
                      </a:r>
                      <a:endParaRPr kumimoji="0" lang="he-IL" sz="2400" b="0" i="0" kern="1200" dirty="0">
                        <a:solidFill>
                          <a:schemeClr val="dk1"/>
                        </a:solidFill>
                        <a:latin typeface="David" pitchFamily="34" charset="-79"/>
                        <a:ea typeface="+mn-ea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400" dirty="0" err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שרייַבטישן</a:t>
                      </a:r>
                      <a:r>
                        <a:rPr lang="he-IL" sz="240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 </a:t>
                      </a: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: די</a:t>
                      </a:r>
                    </a:p>
                  </a:txBody>
                  <a:tcPr marL="76200" marR="76200" marT="0" marB="0"/>
                </a:tc>
              </a:tr>
            </a:tbl>
          </a:graphicData>
        </a:graphic>
      </p:graphicFrame>
      <p:pic>
        <p:nvPicPr>
          <p:cNvPr id="6" name="Picture 2" descr="http://hamburger-bros.co.il/image/cache/data/%20%D7%A9%D7%95%D7%9C%D7%97%D7%9F%20%D7%A2%D7%91%D7%95%D7%93%D7%94%20%D7%9C%D7%99%D7%9C%D7%99%2060.120-1000x10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5294" y="3068960"/>
            <a:ext cx="3529730" cy="2936007"/>
          </a:xfrm>
          <a:prstGeom prst="rect">
            <a:avLst/>
          </a:prstGeom>
          <a:noFill/>
        </p:spPr>
      </p:pic>
      <p:pic>
        <p:nvPicPr>
          <p:cNvPr id="2" name="תמונה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5024" y="1556792"/>
            <a:ext cx="5362228" cy="4448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75836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8000">
        <p15:prstTrans prst="peelOff" invX="1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6283433"/>
              </p:ext>
            </p:extLst>
          </p:nvPr>
        </p:nvGraphicFramePr>
        <p:xfrm>
          <a:off x="827584" y="620688"/>
          <a:ext cx="7848872" cy="90260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603662"/>
                <a:gridCol w="2603662"/>
                <a:gridCol w="2641548"/>
              </a:tblGrid>
              <a:tr h="44313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459472">
                <a:tc>
                  <a:txBody>
                    <a:bodyPr/>
                    <a:lstStyle/>
                    <a:p>
                      <a:pPr marL="0" algn="ctr" defTabSz="914400" rtl="1" eaLnBrk="1" latinLnBrk="0" hangingPunct="1">
                        <a:spcAft>
                          <a:spcPts val="800"/>
                        </a:spcAft>
                      </a:pPr>
                      <a:r>
                        <a:rPr lang="he-IL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שולחן אוכל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 defTabSz="914400" rtl="1" eaLnBrk="1" latinLnBrk="0" hangingPunct="1">
                        <a:spcAft>
                          <a:spcPts val="800"/>
                        </a:spcAft>
                      </a:pPr>
                      <a:r>
                        <a:rPr lang="he-IL" sz="2400" dirty="0" err="1" smtClean="0"/>
                        <a:t>עסטיש</a:t>
                      </a: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 : </a:t>
                      </a:r>
                      <a:r>
                        <a:rPr kumimoji="0" lang="he-IL" sz="2400" b="0" i="0" kern="1200" dirty="0" err="1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דער</a:t>
                      </a:r>
                      <a:endParaRPr kumimoji="0" lang="he-IL" sz="2400" b="0" i="0" kern="1200" dirty="0">
                        <a:solidFill>
                          <a:schemeClr val="dk1"/>
                        </a:solidFill>
                        <a:latin typeface="David" pitchFamily="34" charset="-79"/>
                        <a:ea typeface="+mn-ea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400" dirty="0" err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עסטישן</a:t>
                      </a:r>
                      <a:r>
                        <a:rPr lang="he-IL" sz="240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 </a:t>
                      </a: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: די</a:t>
                      </a:r>
                    </a:p>
                  </a:txBody>
                  <a:tcPr marL="76200" marR="76200" marT="0" marB="0"/>
                </a:tc>
              </a:tr>
            </a:tbl>
          </a:graphicData>
        </a:graphic>
      </p:graphicFrame>
      <p:pic>
        <p:nvPicPr>
          <p:cNvPr id="5" name="Picture 2" descr="http://www.koyadesigns.co.il/Content/UserFiles/Upload/etz%202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1700808"/>
            <a:ext cx="6873490" cy="49685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5328272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8000">
        <p15:prstTrans prst="peelOff" invX="1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5867717"/>
              </p:ext>
            </p:extLst>
          </p:nvPr>
        </p:nvGraphicFramePr>
        <p:xfrm>
          <a:off x="827584" y="620688"/>
          <a:ext cx="7848872" cy="90260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603662"/>
                <a:gridCol w="2603662"/>
                <a:gridCol w="2641548"/>
              </a:tblGrid>
              <a:tr h="44313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459472">
                <a:tc>
                  <a:txBody>
                    <a:bodyPr/>
                    <a:lstStyle/>
                    <a:p>
                      <a:pPr marL="0" algn="ctr" defTabSz="914400" rtl="1" eaLnBrk="1" latinLnBrk="0" hangingPunct="1">
                        <a:spcAft>
                          <a:spcPts val="800"/>
                        </a:spcAft>
                      </a:pPr>
                      <a:r>
                        <a:rPr lang="he-IL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אח ( אָח-תַּנוּר )</a:t>
                      </a:r>
                      <a:endParaRPr lang="he-IL" sz="24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 defTabSz="914400" rtl="1" eaLnBrk="1" latinLnBrk="0" hangingPunct="1">
                        <a:spcAft>
                          <a:spcPts val="800"/>
                        </a:spcAft>
                      </a:pPr>
                      <a:r>
                        <a:rPr lang="he-IL" sz="2400" dirty="0" err="1" smtClean="0"/>
                        <a:t>פּריּפּעטשיק</a:t>
                      </a: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 : </a:t>
                      </a:r>
                      <a:r>
                        <a:rPr kumimoji="0" lang="he-IL" sz="2400" b="0" i="0" kern="1200" dirty="0" err="1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דער</a:t>
                      </a:r>
                      <a:endParaRPr kumimoji="0" lang="he-IL" sz="2400" b="0" i="0" kern="1200" dirty="0">
                        <a:solidFill>
                          <a:schemeClr val="dk1"/>
                        </a:solidFill>
                        <a:latin typeface="David" pitchFamily="34" charset="-79"/>
                        <a:ea typeface="+mn-ea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400" dirty="0" err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פּריּפּעטשיקעס</a:t>
                      </a:r>
                      <a:r>
                        <a:rPr lang="he-IL" sz="240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 </a:t>
                      </a: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: די</a:t>
                      </a:r>
                    </a:p>
                  </a:txBody>
                  <a:tcPr marL="76200" marR="76200" marT="0" marB="0"/>
                </a:tc>
              </a:tr>
            </a:tbl>
          </a:graphicData>
        </a:graphic>
      </p:graphicFrame>
      <p:pic>
        <p:nvPicPr>
          <p:cNvPr id="2" name="תמונה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1700808"/>
            <a:ext cx="6711702" cy="5118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29897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8000">
        <p15:prstTrans prst="peelOff" invX="1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9456295"/>
              </p:ext>
            </p:extLst>
          </p:nvPr>
        </p:nvGraphicFramePr>
        <p:xfrm>
          <a:off x="827584" y="620688"/>
          <a:ext cx="7848872" cy="90260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603662"/>
                <a:gridCol w="2603662"/>
                <a:gridCol w="2641548"/>
              </a:tblGrid>
              <a:tr h="44313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459472">
                <a:tc>
                  <a:txBody>
                    <a:bodyPr/>
                    <a:lstStyle/>
                    <a:p>
                      <a:pPr marL="0" algn="ctr" defTabSz="914400" rtl="1" eaLnBrk="1" latinLnBrk="0" hangingPunct="1">
                        <a:spcAft>
                          <a:spcPts val="800"/>
                        </a:spcAft>
                      </a:pPr>
                      <a:r>
                        <a:rPr lang="he-IL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שמיכה ( שְׂמִיכָה ) </a:t>
                      </a:r>
                      <a:endParaRPr lang="he-IL" sz="24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 defTabSz="914400" rtl="1" eaLnBrk="1" latinLnBrk="0" hangingPunct="1">
                        <a:spcAft>
                          <a:spcPts val="800"/>
                        </a:spcAft>
                      </a:pPr>
                      <a:r>
                        <a:rPr lang="he-IL" sz="2400" dirty="0" err="1" smtClean="0"/>
                        <a:t>קאָץ</a:t>
                      </a: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 : </a:t>
                      </a:r>
                      <a:r>
                        <a:rPr kumimoji="0" lang="he-IL" sz="2400" b="0" i="0" kern="1200" dirty="0" err="1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דער</a:t>
                      </a:r>
                      <a:endParaRPr kumimoji="0" lang="he-IL" sz="2400" b="0" i="0" kern="1200" dirty="0">
                        <a:solidFill>
                          <a:schemeClr val="dk1"/>
                        </a:solidFill>
                        <a:latin typeface="David" pitchFamily="34" charset="-79"/>
                        <a:ea typeface="+mn-ea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400" dirty="0" err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קאָצן</a:t>
                      </a:r>
                      <a:r>
                        <a:rPr lang="he-IL" sz="240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 </a:t>
                      </a: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: די</a:t>
                      </a:r>
                    </a:p>
                  </a:txBody>
                  <a:tcPr marL="76200" marR="76200" marT="0" marB="0"/>
                </a:tc>
              </a:tr>
            </a:tbl>
          </a:graphicData>
        </a:graphic>
      </p:graphicFrame>
      <p:pic>
        <p:nvPicPr>
          <p:cNvPr id="6" name="Picture 2" descr="http://g01.a.alicdn.com/kf/HTB1UcHjJVXXXXaTXpXXq6xXFXXXL/Fleece-font-b-Comforter-b-font-blanket-winter-twin-full-Queen-King-size-font-b-Thic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1628800"/>
            <a:ext cx="4896543" cy="489654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8105572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8000">
        <p15:prstTrans prst="peelOff" invX="1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2808339"/>
              </p:ext>
            </p:extLst>
          </p:nvPr>
        </p:nvGraphicFramePr>
        <p:xfrm>
          <a:off x="827584" y="620688"/>
          <a:ext cx="7848872" cy="90260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851954"/>
                <a:gridCol w="2730640"/>
                <a:gridCol w="2266278"/>
              </a:tblGrid>
              <a:tr h="44313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459472">
                <a:tc>
                  <a:txBody>
                    <a:bodyPr/>
                    <a:lstStyle/>
                    <a:p>
                      <a:pPr marL="0" algn="ctr" defTabSz="914400" rtl="1" eaLnBrk="1" latinLnBrk="0" hangingPunct="1">
                        <a:spcAft>
                          <a:spcPts val="800"/>
                        </a:spcAft>
                      </a:pPr>
                      <a:r>
                        <a:rPr lang="he-IL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שידה ( שִׁדָּה ) מזנון</a:t>
                      </a:r>
                      <a:endParaRPr lang="he-IL" sz="24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 defTabSz="914400" rtl="1" eaLnBrk="1" latinLnBrk="0" hangingPunct="1">
                        <a:spcAft>
                          <a:spcPts val="800"/>
                        </a:spcAft>
                      </a:pPr>
                      <a:r>
                        <a:rPr lang="he-IL" sz="2400" dirty="0" err="1" smtClean="0"/>
                        <a:t>קאָמאָדע</a:t>
                      </a: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 </a:t>
                      </a: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: די</a:t>
                      </a:r>
                      <a:endParaRPr kumimoji="0" lang="he-IL" sz="2400" b="0" i="0" kern="1200" dirty="0">
                        <a:solidFill>
                          <a:schemeClr val="dk1"/>
                        </a:solidFill>
                        <a:latin typeface="David" pitchFamily="34" charset="-79"/>
                        <a:ea typeface="+mn-ea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he-IL" sz="2400" b="0" i="0" kern="1200" dirty="0" smtClean="0">
                        <a:solidFill>
                          <a:schemeClr val="dk1"/>
                        </a:solidFill>
                        <a:latin typeface="David" pitchFamily="34" charset="-79"/>
                        <a:ea typeface="+mn-ea"/>
                        <a:cs typeface="David" pitchFamily="34" charset="-79"/>
                      </a:endParaRPr>
                    </a:p>
                  </a:txBody>
                  <a:tcPr marL="76200" marR="76200" marT="0" marB="0"/>
                </a:tc>
              </a:tr>
            </a:tbl>
          </a:graphicData>
        </a:graphic>
      </p:graphicFrame>
      <p:pic>
        <p:nvPicPr>
          <p:cNvPr id="2" name="תמונה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7374" y="1628800"/>
            <a:ext cx="3862247" cy="3888432"/>
          </a:xfrm>
          <a:prstGeom prst="rect">
            <a:avLst/>
          </a:prstGeom>
        </p:spPr>
      </p:pic>
      <p:pic>
        <p:nvPicPr>
          <p:cNvPr id="3" name="תמונה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628800"/>
            <a:ext cx="4032448" cy="2736303"/>
          </a:xfrm>
          <a:prstGeom prst="rect">
            <a:avLst/>
          </a:prstGeom>
        </p:spPr>
      </p:pic>
      <p:pic>
        <p:nvPicPr>
          <p:cNvPr id="5" name="Picture 2" descr="http://www.agalease-baby.co.il/wp-content/uploads/2015/04/%D7%A9%D7%99%D7%93%D7%94-%D7%93%D7%92%D7%9D-%D7%9E%D7%A0%D7%94%D7%98%D7%9F-12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63688" y="3645024"/>
            <a:ext cx="3458250" cy="331236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367826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8000">
        <p15:prstTrans prst="peelOff" invX="1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6575818"/>
              </p:ext>
            </p:extLst>
          </p:nvPr>
        </p:nvGraphicFramePr>
        <p:xfrm>
          <a:off x="827584" y="620688"/>
          <a:ext cx="7848872" cy="90260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603662"/>
                <a:gridCol w="2603662"/>
                <a:gridCol w="2641548"/>
              </a:tblGrid>
              <a:tr h="44313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459472">
                <a:tc>
                  <a:txBody>
                    <a:bodyPr/>
                    <a:lstStyle/>
                    <a:p>
                      <a:pPr marL="0" algn="ctr" defTabSz="914400" rtl="1" eaLnBrk="1" latinLnBrk="0" hangingPunct="1">
                        <a:spcAft>
                          <a:spcPts val="800"/>
                        </a:spcAft>
                      </a:pPr>
                      <a:r>
                        <a:rPr lang="he-IL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צילום ( צִלּוּם )</a:t>
                      </a:r>
                      <a:endParaRPr lang="he-IL" sz="24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 defTabSz="914400" rtl="1" eaLnBrk="1" latinLnBrk="0" hangingPunct="1">
                        <a:spcAft>
                          <a:spcPts val="800"/>
                        </a:spcAft>
                      </a:pPr>
                      <a:r>
                        <a:rPr lang="he-IL" sz="2400" dirty="0" err="1" smtClean="0"/>
                        <a:t>פֿאָטאָגראַפֿיע</a:t>
                      </a: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 : די</a:t>
                      </a:r>
                      <a:endParaRPr kumimoji="0" lang="he-IL" sz="2400" b="0" i="0" kern="1200" dirty="0">
                        <a:solidFill>
                          <a:schemeClr val="dk1"/>
                        </a:solidFill>
                        <a:latin typeface="David" pitchFamily="34" charset="-79"/>
                        <a:ea typeface="+mn-ea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he-IL" sz="2400" dirty="0" err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פֿאָטאָגראַפֿיעס</a:t>
                      </a:r>
                      <a:r>
                        <a:rPr lang="he-IL" sz="24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 : די</a:t>
                      </a:r>
                      <a:endParaRPr lang="he-IL" sz="24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L="76200" marR="76200" marT="0" marB="0"/>
                </a:tc>
              </a:tr>
            </a:tbl>
          </a:graphicData>
        </a:graphic>
      </p:graphicFrame>
      <p:pic>
        <p:nvPicPr>
          <p:cNvPr id="5" name="Picture 2" descr="http://www.tgspot.co.il/wp-content/uploads/2009/04/agfa-photo-frames.jpg?a20bf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1700808"/>
            <a:ext cx="5328592" cy="499555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1439470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8000">
        <p15:prstTrans prst="peelOff" invX="1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4486306"/>
              </p:ext>
            </p:extLst>
          </p:nvPr>
        </p:nvGraphicFramePr>
        <p:xfrm>
          <a:off x="827584" y="620688"/>
          <a:ext cx="7848872" cy="90260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603662"/>
                <a:gridCol w="2603662"/>
                <a:gridCol w="2641548"/>
              </a:tblGrid>
              <a:tr h="44313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459472">
                <a:tc>
                  <a:txBody>
                    <a:bodyPr/>
                    <a:lstStyle/>
                    <a:p>
                      <a:pPr marL="0" algn="ctr" defTabSz="914400" rtl="1" eaLnBrk="1" latinLnBrk="0" hangingPunct="1">
                        <a:spcAft>
                          <a:spcPts val="800"/>
                        </a:spcAft>
                      </a:pPr>
                      <a:r>
                        <a:rPr lang="he-IL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ציור ( צִיּוּר )</a:t>
                      </a:r>
                      <a:r>
                        <a:rPr lang="he-IL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he-IL" sz="24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 defTabSz="914400" rtl="1" eaLnBrk="1" latinLnBrk="0" hangingPunct="1">
                        <a:spcAft>
                          <a:spcPts val="800"/>
                        </a:spcAft>
                      </a:pPr>
                      <a:r>
                        <a:rPr lang="he-IL" sz="2400" dirty="0" smtClean="0"/>
                        <a:t>בילד</a:t>
                      </a: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 : </a:t>
                      </a:r>
                      <a:r>
                        <a:rPr kumimoji="0" lang="he-IL" sz="2400" b="0" i="0" kern="1200" dirty="0" err="1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דאָס</a:t>
                      </a:r>
                      <a:endParaRPr kumimoji="0" lang="he-IL" sz="2400" b="0" i="0" kern="1200" dirty="0">
                        <a:solidFill>
                          <a:schemeClr val="dk1"/>
                        </a:solidFill>
                        <a:latin typeface="David" pitchFamily="34" charset="-79"/>
                        <a:ea typeface="+mn-ea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e-IL" sz="2400" dirty="0" err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בילדער</a:t>
                      </a:r>
                      <a:r>
                        <a:rPr lang="he-IL" sz="24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 : די</a:t>
                      </a:r>
                      <a:endParaRPr lang="he-IL" sz="24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L="76200" marR="76200" marT="0" marB="0"/>
                </a:tc>
              </a:tr>
            </a:tbl>
          </a:graphicData>
        </a:graphic>
      </p:graphicFrame>
      <p:pic>
        <p:nvPicPr>
          <p:cNvPr id="2" name="תמונה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556792"/>
            <a:ext cx="7814840" cy="5208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48821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8000">
        <p15:prstTrans prst="peelOff" invX="1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1669406"/>
              </p:ext>
            </p:extLst>
          </p:nvPr>
        </p:nvGraphicFramePr>
        <p:xfrm>
          <a:off x="827584" y="620688"/>
          <a:ext cx="7848872" cy="90260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603662"/>
                <a:gridCol w="2603662"/>
                <a:gridCol w="2641548"/>
              </a:tblGrid>
              <a:tr h="44313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459472">
                <a:tc>
                  <a:txBody>
                    <a:bodyPr/>
                    <a:lstStyle/>
                    <a:p>
                      <a:pPr marL="0" algn="ctr" defTabSz="914400" rtl="1" eaLnBrk="1" latinLnBrk="0" hangingPunct="1">
                        <a:spcAft>
                          <a:spcPts val="800"/>
                        </a:spcAft>
                      </a:pPr>
                      <a:r>
                        <a:rPr lang="he-IL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מצעים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 defTabSz="914400" rtl="1" eaLnBrk="1" latinLnBrk="0" hangingPunct="1">
                        <a:spcAft>
                          <a:spcPts val="800"/>
                        </a:spcAft>
                      </a:pPr>
                      <a:r>
                        <a:rPr lang="he-IL" sz="2400" dirty="0" err="1" smtClean="0"/>
                        <a:t>באַציעכץ</a:t>
                      </a: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 </a:t>
                      </a: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: </a:t>
                      </a:r>
                      <a:r>
                        <a:rPr kumimoji="0" lang="he-IL" sz="2400" b="0" i="0" kern="1200" dirty="0" err="1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דאָס</a:t>
                      </a:r>
                      <a:endParaRPr kumimoji="0" lang="he-IL" sz="2400" b="0" i="0" kern="1200" dirty="0">
                        <a:solidFill>
                          <a:schemeClr val="dk1"/>
                        </a:solidFill>
                        <a:latin typeface="David" pitchFamily="34" charset="-79"/>
                        <a:ea typeface="+mn-ea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he-IL" sz="2400" dirty="0" err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באַציעכצער</a:t>
                      </a:r>
                      <a:r>
                        <a:rPr lang="he-IL" sz="24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 : די</a:t>
                      </a:r>
                      <a:endParaRPr lang="he-IL" sz="24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L="76200" marR="76200" marT="0" marB="0"/>
                </a:tc>
              </a:tr>
            </a:tbl>
          </a:graphicData>
        </a:graphic>
      </p:graphicFrame>
      <p:pic>
        <p:nvPicPr>
          <p:cNvPr id="6" name="Picture 2" descr="http://www.rentexnt.com/upload/15DXnteT15DXldeh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9792" y="1628800"/>
            <a:ext cx="5040560" cy="504056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7484335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8000">
        <p15:prstTrans prst="peelOff" invX="1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2800330"/>
              </p:ext>
            </p:extLst>
          </p:nvPr>
        </p:nvGraphicFramePr>
        <p:xfrm>
          <a:off x="827584" y="620688"/>
          <a:ext cx="7848872" cy="90260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603662"/>
                <a:gridCol w="2603662"/>
                <a:gridCol w="2641548"/>
              </a:tblGrid>
              <a:tr h="44313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459472">
                <a:tc>
                  <a:txBody>
                    <a:bodyPr/>
                    <a:lstStyle/>
                    <a:p>
                      <a:pPr marL="0" algn="ctr" defTabSz="914400" rtl="1" eaLnBrk="1" latinLnBrk="0" hangingPunct="1">
                        <a:spcAft>
                          <a:spcPts val="800"/>
                        </a:spcAft>
                      </a:pPr>
                      <a:r>
                        <a:rPr lang="he-IL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פסנתר </a:t>
                      </a:r>
                      <a:r>
                        <a:rPr lang="he-IL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he-IL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( פְּסַנְתֵּר )</a:t>
                      </a:r>
                      <a:endParaRPr lang="he-IL" sz="24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 defTabSz="914400" rtl="1" eaLnBrk="1" latinLnBrk="0" hangingPunct="1">
                        <a:spcAft>
                          <a:spcPts val="800"/>
                        </a:spcAft>
                      </a:pPr>
                      <a:r>
                        <a:rPr lang="he-IL" sz="2400" dirty="0" err="1" smtClean="0"/>
                        <a:t>פּיאַנע</a:t>
                      </a: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 : די</a:t>
                      </a:r>
                      <a:endParaRPr kumimoji="0" lang="he-IL" sz="2400" b="0" i="0" kern="1200" dirty="0">
                        <a:solidFill>
                          <a:schemeClr val="dk1"/>
                        </a:solidFill>
                        <a:latin typeface="David" pitchFamily="34" charset="-79"/>
                        <a:ea typeface="+mn-ea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he-IL" sz="2400" dirty="0" err="1" smtClean="0">
                          <a:solidFill>
                            <a:schemeClr val="tx1"/>
                          </a:solidFill>
                        </a:rPr>
                        <a:t>פּיאַנעס</a:t>
                      </a:r>
                      <a:r>
                        <a:rPr lang="he-IL" sz="2400" dirty="0" smtClean="0">
                          <a:solidFill>
                            <a:schemeClr val="tx1"/>
                          </a:solidFill>
                        </a:rPr>
                        <a:t> : די</a:t>
                      </a:r>
                      <a:endParaRPr lang="he-IL" sz="2400" dirty="0">
                        <a:solidFill>
                          <a:schemeClr val="tx1"/>
                        </a:solidFill>
                      </a:endParaRPr>
                    </a:p>
                  </a:txBody>
                  <a:tcPr marL="76200" marR="76200" marT="0" marB="0"/>
                </a:tc>
              </a:tr>
            </a:tbl>
          </a:graphicData>
        </a:graphic>
      </p:graphicFrame>
      <p:pic>
        <p:nvPicPr>
          <p:cNvPr id="6" name="מציין מיקום תוכן 4" descr="פסנתר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19672" y="1700808"/>
            <a:ext cx="6192688" cy="5031559"/>
          </a:xfrm>
        </p:spPr>
      </p:pic>
    </p:spTree>
    <p:extLst>
      <p:ext uri="{BB962C8B-B14F-4D97-AF65-F5344CB8AC3E}">
        <p14:creationId xmlns:p14="http://schemas.microsoft.com/office/powerpoint/2010/main" val="24473058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8000">
        <p15:prstTrans prst="peelOff" invX="1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5491893"/>
              </p:ext>
            </p:extLst>
          </p:nvPr>
        </p:nvGraphicFramePr>
        <p:xfrm>
          <a:off x="827584" y="620688"/>
          <a:ext cx="7848872" cy="90260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603662"/>
                <a:gridCol w="2603662"/>
                <a:gridCol w="2641548"/>
              </a:tblGrid>
              <a:tr h="44313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459472">
                <a:tc>
                  <a:txBody>
                    <a:bodyPr/>
                    <a:lstStyle/>
                    <a:p>
                      <a:pPr marL="0" algn="ctr" defTabSz="914400" rtl="1" eaLnBrk="1" latinLnBrk="0" hangingPunct="1">
                        <a:spcAft>
                          <a:spcPts val="800"/>
                        </a:spcAft>
                      </a:pPr>
                      <a:r>
                        <a:rPr lang="he-IL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פרח ( פֶּרַח ) </a:t>
                      </a:r>
                      <a:endParaRPr lang="he-IL" sz="24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 defTabSz="914400" rtl="1" eaLnBrk="1" latinLnBrk="0" hangingPunct="1">
                        <a:spcAft>
                          <a:spcPts val="800"/>
                        </a:spcAft>
                      </a:pPr>
                      <a:r>
                        <a:rPr lang="he-IL" sz="2400" dirty="0" smtClean="0"/>
                        <a:t>בלום</a:t>
                      </a: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: די</a:t>
                      </a:r>
                      <a:endParaRPr kumimoji="0" lang="he-IL" sz="2400" b="0" i="0" kern="1200" dirty="0">
                        <a:solidFill>
                          <a:schemeClr val="dk1"/>
                        </a:solidFill>
                        <a:latin typeface="David" pitchFamily="34" charset="-79"/>
                        <a:ea typeface="+mn-ea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e-IL" sz="2400" dirty="0" err="1" smtClean="0">
                          <a:solidFill>
                            <a:schemeClr val="tx1"/>
                          </a:solidFill>
                        </a:rPr>
                        <a:t>בלומען</a:t>
                      </a:r>
                      <a:r>
                        <a:rPr lang="he-IL" sz="2400" dirty="0" smtClean="0">
                          <a:solidFill>
                            <a:schemeClr val="tx1"/>
                          </a:solidFill>
                        </a:rPr>
                        <a:t> : די</a:t>
                      </a:r>
                      <a:endParaRPr lang="he-IL" sz="2400" dirty="0">
                        <a:solidFill>
                          <a:schemeClr val="tx1"/>
                        </a:solidFill>
                      </a:endParaRPr>
                    </a:p>
                  </a:txBody>
                  <a:tcPr marL="76200" marR="76200" marT="0" marB="0"/>
                </a:tc>
              </a:tr>
            </a:tbl>
          </a:graphicData>
        </a:graphic>
      </p:graphicFrame>
      <p:pic>
        <p:nvPicPr>
          <p:cNvPr id="6" name="מציין מיקום תוכן 4" descr="פרח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627784" y="1700808"/>
            <a:ext cx="4752528" cy="4752528"/>
          </a:xfrm>
        </p:spPr>
      </p:pic>
    </p:spTree>
    <p:extLst>
      <p:ext uri="{BB962C8B-B14F-4D97-AF65-F5344CB8AC3E}">
        <p14:creationId xmlns:p14="http://schemas.microsoft.com/office/powerpoint/2010/main" val="19342526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8000">
        <p15:prstTrans prst="peelOff" invX="1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51146"/>
              </p:ext>
            </p:extLst>
          </p:nvPr>
        </p:nvGraphicFramePr>
        <p:xfrm>
          <a:off x="827584" y="620688"/>
          <a:ext cx="7848872" cy="90260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603662"/>
                <a:gridCol w="2603662"/>
                <a:gridCol w="2641548"/>
              </a:tblGrid>
              <a:tr h="44313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459472">
                <a:tc>
                  <a:txBody>
                    <a:bodyPr/>
                    <a:lstStyle/>
                    <a:p>
                      <a:pPr marL="0" algn="ctr" defTabSz="914400" rtl="1" eaLnBrk="1" latinLnBrk="0" hangingPunct="1">
                        <a:spcAft>
                          <a:spcPts val="800"/>
                        </a:spcAft>
                      </a:pPr>
                      <a:r>
                        <a:rPr lang="he-IL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רהיט  ( רָהִיט )</a:t>
                      </a:r>
                      <a:endParaRPr lang="he-IL" sz="24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 defTabSz="914400" rtl="1" eaLnBrk="1" latinLnBrk="0" hangingPunct="1">
                        <a:spcAft>
                          <a:spcPts val="800"/>
                        </a:spcAft>
                      </a:pPr>
                      <a:r>
                        <a:rPr lang="he-IL" sz="2400" dirty="0" err="1" smtClean="0"/>
                        <a:t>מעבלשטיק</a:t>
                      </a: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: </a:t>
                      </a:r>
                      <a:r>
                        <a:rPr kumimoji="0" lang="he-IL" sz="2400" b="0" i="0" kern="1200" dirty="0" err="1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דאָס</a:t>
                      </a:r>
                      <a:endParaRPr kumimoji="0" lang="he-IL" sz="2400" b="0" i="0" kern="1200" dirty="0">
                        <a:solidFill>
                          <a:schemeClr val="dk1"/>
                        </a:solidFill>
                        <a:latin typeface="David" pitchFamily="34" charset="-79"/>
                        <a:ea typeface="+mn-ea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e-IL" sz="2400" dirty="0" err="1" smtClean="0">
                          <a:solidFill>
                            <a:schemeClr val="tx1"/>
                          </a:solidFill>
                        </a:rPr>
                        <a:t>מעבלשטיקער</a:t>
                      </a:r>
                      <a:r>
                        <a:rPr lang="he-IL" sz="240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he-IL" sz="2400" dirty="0" smtClean="0">
                          <a:solidFill>
                            <a:schemeClr val="tx1"/>
                          </a:solidFill>
                        </a:rPr>
                        <a:t>: די</a:t>
                      </a:r>
                      <a:endParaRPr lang="he-IL" sz="2400" dirty="0">
                        <a:solidFill>
                          <a:schemeClr val="tx1"/>
                        </a:solidFill>
                      </a:endParaRPr>
                    </a:p>
                  </a:txBody>
                  <a:tcPr marL="76200" marR="76200" marT="0" marB="0"/>
                </a:tc>
              </a:tr>
            </a:tbl>
          </a:graphicData>
        </a:graphic>
      </p:graphicFrame>
      <p:pic>
        <p:nvPicPr>
          <p:cNvPr id="2" name="תמונה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1700808"/>
            <a:ext cx="6192688" cy="4680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69512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8000">
        <p15:prstTrans prst="peelOff" invX="1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131205"/>
              </p:ext>
            </p:extLst>
          </p:nvPr>
        </p:nvGraphicFramePr>
        <p:xfrm>
          <a:off x="827584" y="620688"/>
          <a:ext cx="7848872" cy="90260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603662"/>
                <a:gridCol w="2603662"/>
                <a:gridCol w="2641548"/>
              </a:tblGrid>
              <a:tr h="44313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459472">
                <a:tc>
                  <a:txBody>
                    <a:bodyPr/>
                    <a:lstStyle/>
                    <a:p>
                      <a:pPr marL="0" algn="ctr" defTabSz="914400" rtl="1" eaLnBrk="1" latinLnBrk="0" hangingPunct="1">
                        <a:spcAft>
                          <a:spcPts val="800"/>
                        </a:spcAft>
                      </a:pPr>
                      <a:r>
                        <a:rPr lang="he-IL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שולחן</a:t>
                      </a:r>
                      <a:r>
                        <a:rPr lang="he-IL" sz="2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אוכל</a:t>
                      </a:r>
                      <a:endParaRPr lang="he-IL" sz="24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 defTabSz="914400" rtl="1" eaLnBrk="1" latinLnBrk="0" hangingPunct="1">
                        <a:spcAft>
                          <a:spcPts val="800"/>
                        </a:spcAft>
                      </a:pPr>
                      <a:r>
                        <a:rPr lang="he-IL" sz="2400" dirty="0" err="1" smtClean="0"/>
                        <a:t>עסטיש</a:t>
                      </a: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: </a:t>
                      </a:r>
                      <a:r>
                        <a:rPr kumimoji="0" lang="he-IL" sz="2400" b="0" i="0" kern="1200" dirty="0" err="1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דער</a:t>
                      </a:r>
                      <a:endParaRPr kumimoji="0" lang="he-IL" sz="2400" b="0" i="0" kern="1200" dirty="0">
                        <a:solidFill>
                          <a:schemeClr val="dk1"/>
                        </a:solidFill>
                        <a:latin typeface="David" pitchFamily="34" charset="-79"/>
                        <a:ea typeface="+mn-ea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e-IL" sz="2400" dirty="0" err="1" smtClean="0">
                          <a:solidFill>
                            <a:schemeClr val="tx1"/>
                          </a:solidFill>
                        </a:rPr>
                        <a:t>עסטישן</a:t>
                      </a:r>
                      <a:r>
                        <a:rPr lang="he-IL" sz="2400" dirty="0" smtClean="0">
                          <a:solidFill>
                            <a:schemeClr val="tx1"/>
                          </a:solidFill>
                        </a:rPr>
                        <a:t> : די</a:t>
                      </a:r>
                      <a:endParaRPr lang="he-IL" sz="2400" dirty="0">
                        <a:solidFill>
                          <a:schemeClr val="tx1"/>
                        </a:solidFill>
                      </a:endParaRPr>
                    </a:p>
                  </a:txBody>
                  <a:tcPr marL="76200" marR="76200" marT="0" marB="0"/>
                </a:tc>
              </a:tr>
            </a:tbl>
          </a:graphicData>
        </a:graphic>
      </p:graphicFrame>
      <p:pic>
        <p:nvPicPr>
          <p:cNvPr id="6" name="מציין מיקום תוכן 4" descr="שולחן אוכל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03648" y="1700808"/>
            <a:ext cx="6817151" cy="4536504"/>
          </a:xfrm>
        </p:spPr>
      </p:pic>
    </p:spTree>
    <p:extLst>
      <p:ext uri="{BB962C8B-B14F-4D97-AF65-F5344CB8AC3E}">
        <p14:creationId xmlns:p14="http://schemas.microsoft.com/office/powerpoint/2010/main" val="18473596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8000">
        <p15:prstTrans prst="peelOff" invX="1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1957581"/>
              </p:ext>
            </p:extLst>
          </p:nvPr>
        </p:nvGraphicFramePr>
        <p:xfrm>
          <a:off x="827584" y="620688"/>
          <a:ext cx="7848872" cy="90260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603662"/>
                <a:gridCol w="2603662"/>
                <a:gridCol w="2641548"/>
              </a:tblGrid>
              <a:tr h="44313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459472">
                <a:tc>
                  <a:txBody>
                    <a:bodyPr/>
                    <a:lstStyle/>
                    <a:p>
                      <a:pPr marL="0" algn="ctr" defTabSz="914400" rtl="1" eaLnBrk="1" latinLnBrk="0" hangingPunct="1">
                        <a:spcAft>
                          <a:spcPts val="800"/>
                        </a:spcAft>
                      </a:pPr>
                      <a:r>
                        <a:rPr lang="he-IL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שטיח ( שָׁטִיחַ ) </a:t>
                      </a:r>
                      <a:endParaRPr lang="he-IL" sz="24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 defTabSz="914400" rtl="1" eaLnBrk="1" latinLnBrk="0" hangingPunct="1">
                        <a:spcAft>
                          <a:spcPts val="800"/>
                        </a:spcAft>
                      </a:pPr>
                      <a:r>
                        <a:rPr lang="he-IL" sz="2400" dirty="0" smtClean="0"/>
                        <a:t>דיוואַן</a:t>
                      </a: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 : </a:t>
                      </a:r>
                      <a:r>
                        <a:rPr kumimoji="0" lang="he-IL" sz="2400" b="0" i="0" kern="1200" dirty="0" err="1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דער</a:t>
                      </a:r>
                      <a:endParaRPr kumimoji="0" lang="he-IL" sz="2400" b="0" i="0" kern="1200" dirty="0">
                        <a:solidFill>
                          <a:schemeClr val="dk1"/>
                        </a:solidFill>
                        <a:latin typeface="David" pitchFamily="34" charset="-79"/>
                        <a:ea typeface="+mn-ea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400" dirty="0" err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דיוואַנען</a:t>
                      </a:r>
                      <a:r>
                        <a:rPr lang="he-IL" sz="240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 </a:t>
                      </a: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: די</a:t>
                      </a:r>
                    </a:p>
                  </a:txBody>
                  <a:tcPr marL="76200" marR="76200" marT="0" marB="0"/>
                </a:tc>
              </a:tr>
            </a:tbl>
          </a:graphicData>
        </a:graphic>
      </p:graphicFrame>
      <p:pic>
        <p:nvPicPr>
          <p:cNvPr id="2" name="תמונה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3861048"/>
            <a:ext cx="4241509" cy="2831207"/>
          </a:xfrm>
          <a:prstGeom prst="rect">
            <a:avLst/>
          </a:prstGeom>
        </p:spPr>
      </p:pic>
      <p:pic>
        <p:nvPicPr>
          <p:cNvPr id="3" name="תמונה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1628800"/>
            <a:ext cx="3409210" cy="3358072"/>
          </a:xfrm>
          <a:prstGeom prst="rect">
            <a:avLst/>
          </a:prstGeom>
        </p:spPr>
      </p:pic>
      <p:pic>
        <p:nvPicPr>
          <p:cNvPr id="5" name="תמונה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582039"/>
            <a:ext cx="2794000" cy="279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6864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8000">
        <p15:prstTrans prst="peelOff" invX="1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6663167"/>
              </p:ext>
            </p:extLst>
          </p:nvPr>
        </p:nvGraphicFramePr>
        <p:xfrm>
          <a:off x="107504" y="620688"/>
          <a:ext cx="9001000" cy="93610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985851"/>
                <a:gridCol w="2985851"/>
                <a:gridCol w="3029298"/>
              </a:tblGrid>
              <a:tr h="44313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492974">
                <a:tc>
                  <a:txBody>
                    <a:bodyPr/>
                    <a:lstStyle/>
                    <a:p>
                      <a:pPr marL="0" algn="ctr" defTabSz="914400" rtl="1" eaLnBrk="1" latinLnBrk="0" hangingPunct="1">
                        <a:spcAft>
                          <a:spcPts val="800"/>
                        </a:spcAft>
                      </a:pPr>
                      <a:r>
                        <a:rPr lang="he-IL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שטיח ( שָׁטִיחַ ) </a:t>
                      </a:r>
                      <a:endParaRPr lang="he-IL" sz="24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 defTabSz="914400" rtl="1" eaLnBrk="1" latinLnBrk="0" hangingPunct="1">
                        <a:spcAft>
                          <a:spcPts val="800"/>
                        </a:spcAft>
                      </a:pPr>
                      <a:r>
                        <a:rPr lang="he-IL" sz="2400" dirty="0" err="1" smtClean="0"/>
                        <a:t>טעפּעך</a:t>
                      </a:r>
                      <a:r>
                        <a:rPr lang="he-IL" sz="2400" dirty="0" smtClean="0"/>
                        <a:t>/</a:t>
                      </a:r>
                      <a:r>
                        <a:rPr lang="he-IL" sz="2400" dirty="0" err="1" smtClean="0"/>
                        <a:t>טעפּיך</a:t>
                      </a: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: </a:t>
                      </a:r>
                      <a:r>
                        <a:rPr kumimoji="0" lang="he-IL" sz="2400" b="0" i="0" kern="1200" dirty="0" err="1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דער</a:t>
                      </a:r>
                      <a:endParaRPr kumimoji="0" lang="he-IL" sz="2400" b="0" i="0" kern="1200" dirty="0">
                        <a:solidFill>
                          <a:schemeClr val="dk1"/>
                        </a:solidFill>
                        <a:latin typeface="David" pitchFamily="34" charset="-79"/>
                        <a:ea typeface="+mn-ea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he-IL" sz="2400" dirty="0" err="1" smtClean="0">
                          <a:solidFill>
                            <a:schemeClr val="tx1"/>
                          </a:solidFill>
                        </a:rPr>
                        <a:t>טעפּעכער</a:t>
                      </a:r>
                      <a:r>
                        <a:rPr lang="he-IL" sz="2400" dirty="0" smtClean="0">
                          <a:solidFill>
                            <a:schemeClr val="tx1"/>
                          </a:solidFill>
                        </a:rPr>
                        <a:t> / </a:t>
                      </a:r>
                      <a:r>
                        <a:rPr lang="he-IL" sz="2400" dirty="0" err="1" smtClean="0">
                          <a:solidFill>
                            <a:schemeClr val="tx1"/>
                          </a:solidFill>
                        </a:rPr>
                        <a:t>טעפּיכער</a:t>
                      </a:r>
                      <a:r>
                        <a:rPr lang="he-IL" sz="2400" dirty="0" smtClean="0">
                          <a:solidFill>
                            <a:schemeClr val="tx1"/>
                          </a:solidFill>
                        </a:rPr>
                        <a:t> :די</a:t>
                      </a:r>
                      <a:endParaRPr lang="he-IL" sz="2400" dirty="0">
                        <a:solidFill>
                          <a:schemeClr val="tx1"/>
                        </a:solidFill>
                      </a:endParaRPr>
                    </a:p>
                  </a:txBody>
                  <a:tcPr marL="76200" marR="76200" marT="0" marB="0"/>
                </a:tc>
              </a:tr>
            </a:tbl>
          </a:graphicData>
        </a:graphic>
      </p:graphicFrame>
      <p:pic>
        <p:nvPicPr>
          <p:cNvPr id="6" name="מציין מיקום תוכן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485353" y="907136"/>
            <a:ext cx="4752528" cy="6339873"/>
          </a:xfrm>
        </p:spPr>
      </p:pic>
    </p:spTree>
    <p:extLst>
      <p:ext uri="{BB962C8B-B14F-4D97-AF65-F5344CB8AC3E}">
        <p14:creationId xmlns:p14="http://schemas.microsoft.com/office/powerpoint/2010/main" val="40837760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8000">
        <p15:prstTrans prst="peelOff" invX="1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1128</TotalTime>
  <Words>1460</Words>
  <Application>Microsoft Office PowerPoint</Application>
  <PresentationFormat>‫הצגה על המסך (4:3)</PresentationFormat>
  <Paragraphs>484</Paragraphs>
  <Slides>62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5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62</vt:i4>
      </vt:variant>
    </vt:vector>
  </HeadingPairs>
  <TitlesOfParts>
    <vt:vector size="68" baseType="lpstr">
      <vt:lpstr>Arial</vt:lpstr>
      <vt:lpstr>Calibri</vt:lpstr>
      <vt:lpstr>David</vt:lpstr>
      <vt:lpstr>Tahoma</vt:lpstr>
      <vt:lpstr>Times New Roman</vt:lpstr>
      <vt:lpstr>ערכת נושא Office</vt:lpstr>
      <vt:lpstr>די היים </vt:lpstr>
      <vt:lpstr>יש להשתמש באוזניות  מען דאַרף נוצן הער-טרייַבלעך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ביידיש</dc:title>
  <dc:creator>user</dc:creator>
  <cp:lastModifiedBy>user</cp:lastModifiedBy>
  <cp:revision>97</cp:revision>
  <dcterms:created xsi:type="dcterms:W3CDTF">2016-05-28T18:55:59Z</dcterms:created>
  <dcterms:modified xsi:type="dcterms:W3CDTF">2017-01-16T20:15:25Z</dcterms:modified>
</cp:coreProperties>
</file>