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409" autoAdjust="0"/>
    <p:restoredTop sz="94660"/>
  </p:normalViewPr>
  <p:slideViewPr>
    <p:cSldViewPr>
      <p:cViewPr varScale="1">
        <p:scale>
          <a:sx n="110" d="100"/>
          <a:sy n="110" d="100"/>
        </p:scale>
        <p:origin x="182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57F14CB-288E-450E-B5DC-37DB6B1D1503}" type="datetimeFigureOut">
              <a:rPr lang="he-IL" smtClean="0"/>
              <a:t>א'/ניסן/תשע"ח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E868977-2BFC-4F84-80D9-D499B82264F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6130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8977-2BFC-4F84-80D9-D499B82264F7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45767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8977-2BFC-4F84-80D9-D499B82264F7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9326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9652" y="446087"/>
            <a:ext cx="2660650" cy="1185861"/>
          </a:xfrm>
        </p:spPr>
        <p:txBody>
          <a:bodyPr anchor="b"/>
          <a:lstStyle>
            <a:lvl1pPr algn="r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6965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1387058"/>
            <a:ext cx="3297953" cy="1113254"/>
          </a:xfrm>
        </p:spPr>
        <p:txBody>
          <a:bodyPr anchor="b">
            <a:normAutofit/>
          </a:bodyPr>
          <a:lstStyle>
            <a:lvl1pPr algn="r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2040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  <p:grpSp>
        <p:nvGrpSpPr>
          <p:cNvPr id="16" name="Group 15"/>
          <p:cNvGrpSpPr/>
          <p:nvPr/>
        </p:nvGrpSpPr>
        <p:grpSpPr>
          <a:xfrm flipH="1">
            <a:off x="2771800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1052285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he-IL" smtClean="0"/>
              <a:t>לחץ על הסמל כדי להוסיף תמונה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0800000"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98838" y="675723"/>
            <a:ext cx="1472962" cy="518532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0800000">
            <a:off x="2683014" y="675723"/>
            <a:ext cx="5467557" cy="5185327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04537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57271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44894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691096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99748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9966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22699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99748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99747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57270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02307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2487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10727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52297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45949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02307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59822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168473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1260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11888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23595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39015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39015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39015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283744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51926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370801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370802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03947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34530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20536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44347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798754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14221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48944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881643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99748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99748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44894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11564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690459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288437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573388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04215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8901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28472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59803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19839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52296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37685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769322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590" y="59137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א'/ניסן/תשע"ח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17954" y="5913771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80801" y="5913771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16184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44903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498058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50458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60889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28516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44903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43440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57377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457200" rtl="1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microsoft.com/office/2007/relationships/hdphoto" Target="../media/hdphoto3.wdp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microsoft.com/office/2007/relationships/hdphoto" Target="../media/hdphoto4.wdp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microsoft.com/office/2007/relationships/hdphoto" Target="../media/hdphoto5.wdp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07/relationships/hdphoto" Target="../media/hdphoto6.wdp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microsoft.com/office/2007/relationships/hdphoto" Target="../media/hdphoto7.wdp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microsoft.com/office/2007/relationships/hdphoto" Target="../media/hdphoto8.wdp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2.png"/><Relationship Id="rId5" Type="http://schemas.microsoft.com/office/2007/relationships/hdphoto" Target="../media/hdphoto9.wdp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microsoft.com/office/2007/relationships/hdphoto" Target="../media/hdphoto10.wdp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microsoft.com/office/2007/relationships/hdphoto" Target="../media/hdphoto11.wdp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microsoft.com/office/2007/relationships/hdphoto" Target="../media/hdphoto12.wdp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254">
              <a:srgbClr val="F6D761"/>
            </a:gs>
            <a:gs pos="41688">
              <a:srgbClr val="EAB65F"/>
            </a:gs>
            <a:gs pos="37900">
              <a:srgbClr val="EBBA5F"/>
            </a:gs>
            <a:gs pos="0">
              <a:schemeClr val="bg2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bg2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539" y="2086982"/>
            <a:ext cx="3888432" cy="3312368"/>
          </a:xfrm>
          <a:prstGeom prst="rect">
            <a:avLst/>
          </a:prstGeom>
          <a:noFill/>
          <a:extLst/>
        </p:spPr>
      </p:pic>
      <p:sp>
        <p:nvSpPr>
          <p:cNvPr id="3" name="מלבן 2"/>
          <p:cNvSpPr/>
          <p:nvPr/>
        </p:nvSpPr>
        <p:spPr>
          <a:xfrm>
            <a:off x="1350766" y="332656"/>
            <a:ext cx="60099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kern="0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lang="en-US" sz="5400" b="1" kern="0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itchFamily="34" charset="-79"/>
                <a:cs typeface="David" pitchFamily="34" charset="-79"/>
              </a:rPr>
              <a:t/>
            </a:r>
            <a:br>
              <a:rPr lang="en-US" sz="5400" b="1" kern="0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itchFamily="34" charset="-79"/>
                <a:cs typeface="David" pitchFamily="34" charset="-79"/>
              </a:rPr>
            </a:br>
            <a:endParaRPr lang="he-I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446991" y="1191193"/>
            <a:ext cx="8212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he-IL" sz="5400" b="1" kern="0" cap="none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מען דאַרף נוצן הער-טרייַבלעך</a:t>
            </a:r>
            <a:endParaRPr lang="he-IL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שקופי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2191" y="6197961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5525698"/>
            <a:ext cx="8784976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לצורך הפעלת השמע יש ללחוץ כל פעם מחדש על הרמקול בפינה השמאלית התחתונה. </a:t>
            </a:r>
          </a:p>
          <a:p>
            <a:r>
              <a:rPr lang="he-IL" sz="2400" b="1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לצורך העברת שקופית יש ללחוץ על המקש 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enter</a:t>
            </a:r>
            <a:endParaRPr lang="he-IL" sz="2800" b="1" dirty="0">
              <a:solidFill>
                <a:schemeClr val="bg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FrankRuehl" panose="020E0503060101010101" pitchFamily="34" charset="-79"/>
              <a:cs typeface="FrankRuehl" panose="020E050306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443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>
        <p14:conveyor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600" y="5157192"/>
            <a:ext cx="4150903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מלבן 4"/>
          <p:cNvSpPr/>
          <p:nvPr/>
        </p:nvSpPr>
        <p:spPr>
          <a:xfrm>
            <a:off x="-108520" y="3501008"/>
            <a:ext cx="92107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48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בתמיכת הרשות הלאומית לתרבות היידיש</a:t>
            </a:r>
          </a:p>
        </p:txBody>
      </p:sp>
      <p:sp>
        <p:nvSpPr>
          <p:cNvPr id="6" name="מלבן 5"/>
          <p:cNvSpPr/>
          <p:nvPr/>
        </p:nvSpPr>
        <p:spPr>
          <a:xfrm>
            <a:off x="1979712" y="908720"/>
            <a:ext cx="487917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he-IL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צוגעגיירט פֿון :</a:t>
            </a:r>
            <a:endParaRPr lang="en-US" sz="4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he-IL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שירה דנון</a:t>
            </a:r>
            <a:endParaRPr lang="he-IL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he-IL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2017-2018</a:t>
            </a:r>
            <a:endParaRPr lang="he-IL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שקופית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504" y="62205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7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5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3"/>
          <a:stretch/>
        </p:blipFill>
        <p:spPr bwMode="auto">
          <a:xfrm>
            <a:off x="10344" y="-17276"/>
            <a:ext cx="9144000" cy="683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lvl="0" algn="ctr">
              <a:spcBef>
                <a:spcPct val="0"/>
              </a:spcBef>
            </a:pPr>
            <a:endParaRPr kumimoji="0" lang="he-IL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3933056"/>
            <a:ext cx="770485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>
                <a:solidFill>
                  <a:srgbClr val="E13F0D"/>
                </a:solidFill>
                <a:latin typeface="Guttman Frnew" panose="02010401010101010101" pitchFamily="2" charset="-79"/>
                <a:cs typeface="Guttman Frnew" panose="02010401010101010101" pitchFamily="2" charset="-79"/>
              </a:rPr>
              <a:t>אין באַן זיצט אַ </a:t>
            </a:r>
            <a:r>
              <a:rPr lang="he-IL" sz="4400" b="1" dirty="0" smtClean="0">
                <a:solidFill>
                  <a:srgbClr val="E13F0D"/>
                </a:solidFill>
                <a:latin typeface="Guttman Frnew" panose="02010401010101010101" pitchFamily="2" charset="-79"/>
                <a:cs typeface="Guttman Frnew" panose="02010401010101010101" pitchFamily="2" charset="-79"/>
              </a:rPr>
              <a:t>האָזעלע</a:t>
            </a:r>
            <a:endParaRPr lang="he-IL" sz="4400" b="1" dirty="0">
              <a:solidFill>
                <a:srgbClr val="E13F0D"/>
              </a:solidFill>
              <a:latin typeface="Guttman Frnew" panose="02010401010101010101" pitchFamily="2" charset="-79"/>
              <a:cs typeface="Guttman Frnew" panose="02010401010101010101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32240" y="2276872"/>
            <a:ext cx="4022104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latin typeface="Guttman Frnew" panose="02010401010101010101" pitchFamily="2" charset="-79"/>
                <a:cs typeface="Guttman Frnew" panose="02010401010101010101" pitchFamily="2" charset="-79"/>
              </a:rPr>
              <a:t>געשריבן פֿון : טובָה </a:t>
            </a:r>
            <a:r>
              <a:rPr lang="he-IL" sz="2800" b="1" dirty="0" err="1" smtClean="0">
                <a:latin typeface="Guttman Frnew" panose="02010401010101010101" pitchFamily="2" charset="-79"/>
                <a:cs typeface="Guttman Frnew" panose="02010401010101010101" pitchFamily="2" charset="-79"/>
              </a:rPr>
              <a:t>שֵינְבֶּרְג</a:t>
            </a:r>
            <a:endParaRPr lang="he-IL" sz="2800" b="1" dirty="0" smtClean="0">
              <a:latin typeface="Guttman Frnew" panose="02010401010101010101" pitchFamily="2" charset="-79"/>
              <a:cs typeface="Guttman Frnew" panose="02010401010101010101" pitchFamily="2" charset="-79"/>
            </a:endParaRPr>
          </a:p>
          <a:p>
            <a:pPr lvl="0" algn="ctr"/>
            <a:r>
              <a:rPr lang="he-IL" b="1" dirty="0" err="1">
                <a:solidFill>
                  <a:prstClr val="black"/>
                </a:solidFill>
                <a:latin typeface="Guttman Frnew" panose="02010401010101010101" pitchFamily="2" charset="-79"/>
                <a:cs typeface="Guttman Frnew" panose="02010401010101010101" pitchFamily="2" charset="-79"/>
              </a:rPr>
              <a:t>אילוסטרירט</a:t>
            </a:r>
            <a:r>
              <a:rPr lang="he-IL" b="1" dirty="0">
                <a:solidFill>
                  <a:prstClr val="black"/>
                </a:solidFill>
                <a:latin typeface="Guttman Frnew" panose="02010401010101010101" pitchFamily="2" charset="-79"/>
                <a:cs typeface="Guttman Frnew" panose="02010401010101010101" pitchFamily="2" charset="-79"/>
              </a:rPr>
              <a:t> פֿון : </a:t>
            </a:r>
          </a:p>
          <a:p>
            <a:pPr lvl="0" algn="ctr"/>
            <a:r>
              <a:rPr lang="he-IL" b="1" dirty="0">
                <a:solidFill>
                  <a:prstClr val="black"/>
                </a:solidFill>
                <a:latin typeface="Guttman Frnew" panose="02010401010101010101" pitchFamily="2" charset="-79"/>
                <a:cs typeface="Guttman Frnew" panose="02010401010101010101" pitchFamily="2" charset="-79"/>
              </a:rPr>
              <a:t>אורָה אַיל</a:t>
            </a:r>
          </a:p>
          <a:p>
            <a:endParaRPr lang="he-IL" sz="2800" b="1" dirty="0" smtClean="0">
              <a:latin typeface="Guttman Frnew" panose="02010401010101010101" pitchFamily="2" charset="-79"/>
              <a:cs typeface="Guttman Frnew" panose="02010401010101010101" pitchFamily="2" charset="-79"/>
            </a:endParaRPr>
          </a:p>
          <a:p>
            <a:endParaRPr lang="he-IL" sz="2800" b="1" dirty="0">
              <a:latin typeface="Guttman Frnew" panose="02010401010101010101" pitchFamily="2" charset="-79"/>
              <a:cs typeface="Guttman Frnew" panose="02010401010101010101" pitchFamily="2" charset="-79"/>
            </a:endParaRPr>
          </a:p>
        </p:txBody>
      </p:sp>
      <p:pic>
        <p:nvPicPr>
          <p:cNvPr id="8" name="שקופית 3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744" y="621279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127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08104" y="4752856"/>
            <a:ext cx="3261048" cy="854968"/>
          </a:xfrm>
        </p:spPr>
        <p:txBody>
          <a:bodyPr>
            <a:normAutofit/>
          </a:bodyPr>
          <a:lstStyle/>
          <a:p>
            <a:pPr algn="r"/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דאָ איז אַ באַן.</a:t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אין באַן זיצט אַ האָזעלע. </a:t>
            </a:r>
            <a:endParaRPr lang="he-I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2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1725"/>
            <a:ext cx="9144000" cy="47134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-36512" y="4762633"/>
            <a:ext cx="4392488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זיצט אויך אַ בערעלע,</a:t>
            </a:r>
          </a:p>
          <a:p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אויך אַ ליאַלקע זיצט </a:t>
            </a:r>
            <a:r>
              <a:rPr lang="he-IL" sz="2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אין </a:t>
            </a:r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באַן</a:t>
            </a:r>
          </a:p>
          <a:p>
            <a:r>
              <a:rPr lang="he-IL" sz="2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לעבן </a:t>
            </a:r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פֿענצטער.</a:t>
            </a:r>
            <a:endParaRPr lang="he-IL" sz="2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he-IL" sz="2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א</a:t>
            </a:r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ַ זיסע ליאַלקע אין אַ ראָזאַ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קליידל </a:t>
            </a:r>
          </a:p>
          <a:p>
            <a:r>
              <a:rPr lang="he-IL" sz="24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און אַ מיידל נעבן איר.</a:t>
            </a:r>
            <a:endParaRPr lang="he-IL" sz="2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" name="שקופית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83397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3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t="3658"/>
          <a:stretch>
            <a:fillRect/>
          </a:stretch>
        </p:blipFill>
        <p:spPr>
          <a:xfrm>
            <a:off x="-34629" y="0"/>
            <a:ext cx="9168341" cy="45811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6660232" y="4581128"/>
            <a:ext cx="2376264" cy="22390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טו...טו.... טו.... פֿאָרט אַ באַן.</a:t>
            </a:r>
          </a:p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וווהין ?</a:t>
            </a:r>
          </a:p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שפּאַצירן !</a:t>
            </a:r>
          </a:p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מיט</a:t>
            </a:r>
          </a:p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אַ האָזעלע,</a:t>
            </a:r>
          </a:p>
          <a:p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אַ בערעלע,</a:t>
            </a:r>
          </a:p>
          <a:p>
            <a:r>
              <a:rPr lang="he-IL" sz="1550" dirty="0">
                <a:latin typeface="Arial" panose="020B0604020202020204" pitchFamily="34" charset="0"/>
                <a:cs typeface="Arial" panose="020B0604020202020204" pitchFamily="34" charset="0"/>
              </a:rPr>
              <a:t>אַ זיסע </a:t>
            </a:r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ליאַלקעלע</a:t>
            </a:r>
          </a:p>
          <a:p>
            <a:r>
              <a:rPr lang="he-IL" sz="1550" dirty="0">
                <a:latin typeface="Arial" panose="020B0604020202020204" pitchFamily="34" charset="0"/>
                <a:cs typeface="Arial" panose="020B0604020202020204" pitchFamily="34" charset="0"/>
              </a:rPr>
              <a:t>אין אַ ראָזאַ </a:t>
            </a:r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קליידעלע</a:t>
            </a:r>
          </a:p>
          <a:p>
            <a:r>
              <a:rPr lang="he-IL" sz="1550" dirty="0">
                <a:latin typeface="Arial" panose="020B0604020202020204" pitchFamily="34" charset="0"/>
                <a:cs typeface="Arial" panose="020B0604020202020204" pitchFamily="34" charset="0"/>
              </a:rPr>
              <a:t>און </a:t>
            </a:r>
            <a:r>
              <a:rPr lang="he-IL" sz="1550" dirty="0" smtClean="0">
                <a:latin typeface="Arial" panose="020B0604020202020204" pitchFamily="34" charset="0"/>
                <a:cs typeface="Arial" panose="020B0604020202020204" pitchFamily="34" charset="0"/>
              </a:rPr>
              <a:t>אַ מיידעלע.</a:t>
            </a:r>
          </a:p>
        </p:txBody>
      </p:sp>
      <p:pic>
        <p:nvPicPr>
          <p:cNvPr id="2" name="שקופית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6210602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4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9919" y="0"/>
            <a:ext cx="9243919" cy="47251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5292080" y="4801309"/>
            <a:ext cx="3672408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טו ! טו ! טו !</a:t>
            </a:r>
          </a:p>
          <a:p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אַ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באַן פֿאָרט שנעל.</a:t>
            </a:r>
          </a:p>
          <a:p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אַ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האָזעלע,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אַ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מיידעלע,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אַ ליאַלקעלע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אין אַ ראָזאַ קליידעלע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און אַ בערעלע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מען קוקט אַרויס פֿון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פֿענצטערל.</a:t>
            </a:r>
            <a:endParaRPr lang="he-I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e-IL" sz="2000" dirty="0"/>
          </a:p>
        </p:txBody>
      </p:sp>
      <p:pic>
        <p:nvPicPr>
          <p:cNvPr id="2" name="שקופית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4622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063" y="5301208"/>
            <a:ext cx="9036496" cy="1143000"/>
          </a:xfrm>
        </p:spPr>
        <p:txBody>
          <a:bodyPr>
            <a:normAutofit/>
          </a:bodyPr>
          <a:lstStyle/>
          <a:p>
            <a:pPr algn="r"/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דאָ איז דער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ים!               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וווּ איז דער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ים?              דער 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ים איז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פֿאַרשווונדן!  </a:t>
            </a:r>
            <a:endParaRPr lang="he-IL" sz="24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5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34208" cy="49411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שקופית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143000"/>
          </a:xfrm>
        </p:spPr>
        <p:txBody>
          <a:bodyPr>
            <a:normAutofit/>
          </a:bodyPr>
          <a:lstStyle/>
          <a:p>
            <a:pPr algn="r"/>
            <a:r>
              <a:rPr lang="he-IL" sz="1800" dirty="0" smtClean="0">
                <a:latin typeface="+mn-lt"/>
                <a:ea typeface="+mn-ea"/>
                <a:cs typeface="+mn-cs"/>
              </a:rPr>
              <a:t>דאָ </a:t>
            </a:r>
            <a:r>
              <a:rPr lang="he-IL" sz="1800" dirty="0">
                <a:latin typeface="+mn-lt"/>
                <a:ea typeface="+mn-ea"/>
                <a:cs typeface="+mn-cs"/>
              </a:rPr>
              <a:t>איז דער 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באַרג!</a:t>
            </a:r>
            <a:r>
              <a:rPr lang="he-IL" sz="1800" dirty="0">
                <a:latin typeface="+mn-lt"/>
                <a:ea typeface="+mn-ea"/>
                <a:cs typeface="+mn-cs"/>
              </a:rPr>
              <a:t>      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        </a:t>
            </a:r>
            <a:r>
              <a:rPr lang="he-IL" sz="1800" dirty="0">
                <a:latin typeface="+mn-lt"/>
                <a:ea typeface="+mn-ea"/>
                <a:cs typeface="+mn-cs"/>
              </a:rPr>
              <a:t>וווּ איז דער 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באַרג?          </a:t>
            </a:r>
            <a:r>
              <a:rPr lang="he-IL" sz="1800" dirty="0" err="1" smtClean="0">
                <a:latin typeface="+mn-lt"/>
                <a:ea typeface="+mn-ea"/>
                <a:cs typeface="+mn-cs"/>
              </a:rPr>
              <a:t>אויך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 </a:t>
            </a:r>
            <a:r>
              <a:rPr lang="he-IL" sz="1800" dirty="0">
                <a:latin typeface="+mn-lt"/>
                <a:ea typeface="+mn-ea"/>
                <a:cs typeface="+mn-cs"/>
              </a:rPr>
              <a:t>דער 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באַרג </a:t>
            </a:r>
            <a:r>
              <a:rPr lang="he-IL" sz="1800" dirty="0">
                <a:latin typeface="+mn-lt"/>
                <a:ea typeface="+mn-ea"/>
                <a:cs typeface="+mn-cs"/>
              </a:rPr>
              <a:t>איז שוין </a:t>
            </a:r>
            <a:r>
              <a:rPr lang="he-IL" sz="1800" dirty="0" smtClean="0">
                <a:latin typeface="+mn-lt"/>
                <a:ea typeface="+mn-ea"/>
                <a:cs typeface="+mn-cs"/>
              </a:rPr>
              <a:t>פֿאַרשווונדן</a:t>
            </a:r>
            <a:r>
              <a:rPr lang="he-IL" sz="1800" dirty="0" smtClean="0"/>
              <a:t>!                        </a:t>
            </a:r>
            <a:endParaRPr lang="he-IL" sz="1800" dirty="0"/>
          </a:p>
        </p:txBody>
      </p:sp>
      <p:pic>
        <p:nvPicPr>
          <p:cNvPr id="4" name="מציין מיקום תוכן 3" descr="6.jpg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5085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שקופית 8 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שקופית 8 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9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41840" y="5517232"/>
            <a:ext cx="8280920" cy="1700808"/>
          </a:xfrm>
        </p:spPr>
        <p:txBody>
          <a:bodyPr>
            <a:noAutofit/>
          </a:bodyPr>
          <a:lstStyle/>
          <a:p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דאָ איז אַ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בוים,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און אַ זומערפֿייגעלע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אויף 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אַ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צווייַגלע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שוועבט,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פֿליעט,</a:t>
            </a: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he-IL" sz="24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הייבט זיך אויפֿ ....... און </a:t>
            </a:r>
            <a:r>
              <a:rPr lang="he-IL" sz="24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פֿליעט.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solidFill>
                  <a:srgbClr val="FFFF00"/>
                </a:solidFill>
              </a:rPr>
              <a:t> </a:t>
            </a:r>
            <a:endParaRPr lang="he-IL" sz="2400" dirty="0">
              <a:solidFill>
                <a:srgbClr val="FFFF00"/>
              </a:solidFill>
            </a:endParaRPr>
          </a:p>
        </p:txBody>
      </p:sp>
      <p:pic>
        <p:nvPicPr>
          <p:cNvPr id="4" name="מציין מיקום תוכן 3" descr="7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שקופית 9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561856"/>
            <a:ext cx="8352928" cy="1296144"/>
          </a:xfrm>
        </p:spPr>
        <p:txBody>
          <a:bodyPr>
            <a:noAutofit/>
          </a:bodyPr>
          <a:lstStyle/>
          <a:p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דאָ איז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אַ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קליין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הייזעלע</a:t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און א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ַ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גאָרטן,</a:t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לעבן דעם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גאָרטן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איז אַ סטאַציע.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e-IL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8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5085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שקופית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39952" y="5301208"/>
            <a:ext cx="5004048" cy="1224136"/>
          </a:xfrm>
        </p:spPr>
        <p:txBody>
          <a:bodyPr>
            <a:normAutofit/>
          </a:bodyPr>
          <a:lstStyle/>
          <a:p>
            <a:pPr algn="r"/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ט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ו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...טו.... טו.... 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גייט אַרויפֿ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אַ ווייַסע קעצעלע. 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                                                                       </a:t>
            </a:r>
            <a:b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אַ סטאַציע 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!                                            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he-I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9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99392"/>
            <a:ext cx="9035480" cy="5400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467544" y="5556156"/>
            <a:ext cx="280831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גייט אַרויפֿ אויך אַ קאַץ</a:t>
            </a:r>
            <a:r>
              <a:rPr lang="he-IL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</a:t>
            </a:r>
          </a:p>
          <a:p>
            <a:r>
              <a:rPr lang="he-IL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זיצט זיך אַנידער, הייבט אויף אין אַ רונד דעם שוואַנץ. </a:t>
            </a:r>
            <a:r>
              <a:rPr lang="he-IL" dirty="0">
                <a:ea typeface="+mj-ea"/>
              </a:rPr>
              <a:t> </a:t>
            </a:r>
            <a:r>
              <a:rPr lang="he-IL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he-IL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he-IL" dirty="0">
                <a:solidFill>
                  <a:srgbClr val="FFFF00"/>
                </a:solidFill>
                <a:ea typeface="+mj-ea"/>
              </a:rPr>
              <a:t/>
            </a:r>
            <a:br>
              <a:rPr lang="he-IL" dirty="0">
                <a:solidFill>
                  <a:srgbClr val="FFFF00"/>
                </a:solidFill>
                <a:ea typeface="+mj-ea"/>
              </a:rPr>
            </a:br>
            <a:endParaRPr lang="he-IL" dirty="0"/>
          </a:p>
        </p:txBody>
      </p:sp>
      <p:pic>
        <p:nvPicPr>
          <p:cNvPr id="6" name="שקופית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09329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5373216"/>
            <a:ext cx="8229600" cy="1368152"/>
          </a:xfrm>
        </p:spPr>
        <p:txBody>
          <a:bodyPr>
            <a:noAutofit/>
          </a:bodyPr>
          <a:lstStyle/>
          <a:p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טו...טו.... טו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.... </a:t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אַ 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באַן פֿאָרט.</a:t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בערעלע זעט</a:t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ווי אַזוי זינקט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די 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זון.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אויך דאָס האָזעלע זעט פֿון</a:t>
            </a:r>
            <a:r>
              <a:rPr lang="he-IL" sz="1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פֿענצטער אַרויס</a:t>
            </a:r>
            <a:b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ווי אַזוי לייגט זיך די זון שלאָפֿן.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e-I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10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096" y="0"/>
            <a:ext cx="9162096" cy="5085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שקופית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5736" y="5417840"/>
            <a:ext cx="6789440" cy="1440160"/>
          </a:xfrm>
        </p:spPr>
        <p:txBody>
          <a:bodyPr>
            <a:normAutofit fontScale="90000"/>
          </a:bodyPr>
          <a:lstStyle/>
          <a:p>
            <a:pPr algn="r"/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טו...טו.... טו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.... </a:t>
            </a:r>
            <a:r>
              <a:rPr lang="he-IL" sz="1300" dirty="0"/>
              <a:t> 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מען גייט אַראָפּ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:                              אַ 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בערעלע,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האַלט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זיך אייַן 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די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באַן,           אַ ווייַס קעצעלע                               און אַ האָזעלע, </a:t>
            </a:r>
            <a:b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לעצטע סטאַציע                   אַ מיידעלע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זאָגט מען שלום צו דער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באַן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he-I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  <a:t>אַ ליאַלקע אין אַ ראָזאַ קליידעלע,</a:t>
            </a:r>
            <a:br>
              <a:rPr lang="he-IL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e-IL" sz="1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</a:t>
            </a:r>
            <a:r>
              <a:rPr lang="he-IL" sz="1400" dirty="0">
                <a:solidFill>
                  <a:srgbClr val="FFFF00"/>
                </a:solidFill>
              </a:rPr>
              <a:t/>
            </a:r>
            <a:br>
              <a:rPr lang="he-IL" sz="1400" dirty="0">
                <a:solidFill>
                  <a:srgbClr val="FFFF00"/>
                </a:solidFill>
              </a:rPr>
            </a:br>
            <a:r>
              <a:rPr lang="he-IL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endParaRPr lang="he-IL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מציין מיקום תוכן 3" descr="11.jpg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1217" y="0"/>
            <a:ext cx="9190769" cy="5229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79512" y="5373216"/>
            <a:ext cx="1872208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גייט אַראָפּ אויך אַ </a:t>
            </a:r>
            <a:r>
              <a:rPr lang="he-IL" sz="1400" dirty="0" smtClean="0"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קאַץ</a:t>
            </a:r>
          </a:p>
          <a:p>
            <a:r>
              <a:rPr lang="he-IL" sz="1400" dirty="0" smtClean="0"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הייבט </a:t>
            </a:r>
            <a:r>
              <a:rPr lang="he-IL" sz="1400" dirty="0"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אויף אין אַ רונד דעם שוואַנץ.</a:t>
            </a:r>
            <a:endParaRPr lang="he-IL" sz="1400" dirty="0"/>
          </a:p>
        </p:txBody>
      </p:sp>
      <p:pic>
        <p:nvPicPr>
          <p:cNvPr id="5" name="שקופית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08520" y="5517232"/>
            <a:ext cx="8229600" cy="1143000"/>
          </a:xfrm>
        </p:spPr>
        <p:txBody>
          <a:bodyPr>
            <a:noAutofit/>
          </a:bodyPr>
          <a:lstStyle/>
          <a:p>
            <a: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ענדיקט זיך די רייַזע</a:t>
            </a:r>
            <a:r>
              <a:rPr lang="he-IL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  <a:endParaRPr lang="he-IL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מציין מיקום תוכן 3" descr="12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3688" y="188640"/>
            <a:ext cx="5664372" cy="5229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שקופית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0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8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ummer_TP102499175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TM01972873[[fn=קיץ]]</Template>
  <TotalTime>637</TotalTime>
  <Words>240</Words>
  <Application>Microsoft Office PowerPoint</Application>
  <PresentationFormat>‫הצגה על המסך (4:3)</PresentationFormat>
  <Paragraphs>49</Paragraphs>
  <Slides>14</Slides>
  <Notes>2</Notes>
  <HiddenSlides>0</HiddenSlides>
  <MMClips>15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25" baseType="lpstr">
      <vt:lpstr>Arial</vt:lpstr>
      <vt:lpstr>Calibri</vt:lpstr>
      <vt:lpstr>Courier New</vt:lpstr>
      <vt:lpstr>David</vt:lpstr>
      <vt:lpstr>FrankRuehl</vt:lpstr>
      <vt:lpstr>Guttman Frnew</vt:lpstr>
      <vt:lpstr>Tahoma</vt:lpstr>
      <vt:lpstr>Trebuchet MS</vt:lpstr>
      <vt:lpstr>Verdana</vt:lpstr>
      <vt:lpstr>Wingdings 2</vt:lpstr>
      <vt:lpstr>Summer_TP102499175</vt:lpstr>
      <vt:lpstr>מצגת של PowerPoint</vt:lpstr>
      <vt:lpstr>מצגת של PowerPoint</vt:lpstr>
      <vt:lpstr>מצגת של PowerPoint</vt:lpstr>
      <vt:lpstr>דאָ איז אַ באַן. אין באַן זיצט אַ האָזעלע. </vt:lpstr>
      <vt:lpstr>מצגת של PowerPoint</vt:lpstr>
      <vt:lpstr>מצגת של PowerPoint</vt:lpstr>
      <vt:lpstr>דאָ איז דער ים!               וווּ איז דער ים?              דער ים איז פֿאַרשווונדן!  </vt:lpstr>
      <vt:lpstr>דאָ איז דער באַרג!              וווּ איז דער באַרג?          אויך דער באַרג איז שוין פֿאַרשווונדן!                        </vt:lpstr>
      <vt:lpstr>דאָ איז אַ בוים, און אַ זומערפֿייגעלע אויף אַ צווייַגלע שוועבט, פֿליעט, הייבט זיך אויפֿ ....... און פֿליעט.   </vt:lpstr>
      <vt:lpstr>דאָ איז אַ קליין הייזעלע און אַ גאָרטן, לעבן דעם גאָרטן, איז אַ סטאַציע.   </vt:lpstr>
      <vt:lpstr>טו...טו.... טו....           גייט אַרויפֿ אַ ווייַסע קעצעלע.                                                                         אַ סטאַציע !                                                  </vt:lpstr>
      <vt:lpstr>טו...טו.... טו....  אַ באַן פֿאָרט. בערעלע זעט ווי אַזוי זינקט די זון. אויך דאָס האָזעלע זעט פֿון פֿענצטער אַרויס ווי אַזוי לייגט זיך די זון שלאָפֿן. </vt:lpstr>
      <vt:lpstr>טו...טו.... טו....                    מען גייט אַראָפּ:                              אַ בערעלע,                              האַלט זיך אייַן די באַן,           אַ ווייַס קעצעלע                               און אַ האָזעלע,  לעצטע סטאַציע                   אַ מיידעלע,                                     זאָגט מען שלום צו דער באַן,                                          אַ ליאַלקע אין אַ ראָזאַ קליידעלע,                                                        </vt:lpstr>
      <vt:lpstr>ענדיקט זיך די רייַזע 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ort</dc:creator>
  <cp:lastModifiedBy>user</cp:lastModifiedBy>
  <cp:revision>82</cp:revision>
  <dcterms:created xsi:type="dcterms:W3CDTF">2016-06-17T18:35:21Z</dcterms:created>
  <dcterms:modified xsi:type="dcterms:W3CDTF">2018-03-17T02:40:58Z</dcterms:modified>
</cp:coreProperties>
</file>