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0" r:id="rId1"/>
  </p:sldMasterIdLst>
  <p:notesMasterIdLst>
    <p:notesMasterId r:id="rId90"/>
  </p:notesMasterIdLst>
  <p:sldIdLst>
    <p:sldId id="345" r:id="rId2"/>
    <p:sldId id="256" r:id="rId3"/>
    <p:sldId id="415" r:id="rId4"/>
    <p:sldId id="351" r:id="rId5"/>
    <p:sldId id="386" r:id="rId6"/>
    <p:sldId id="387" r:id="rId7"/>
    <p:sldId id="391" r:id="rId8"/>
    <p:sldId id="392" r:id="rId9"/>
    <p:sldId id="393" r:id="rId10"/>
    <p:sldId id="409" r:id="rId11"/>
    <p:sldId id="359" r:id="rId12"/>
    <p:sldId id="380" r:id="rId13"/>
    <p:sldId id="381" r:id="rId14"/>
    <p:sldId id="352" r:id="rId15"/>
    <p:sldId id="353" r:id="rId16"/>
    <p:sldId id="286" r:id="rId17"/>
    <p:sldId id="360" r:id="rId18"/>
    <p:sldId id="257" r:id="rId19"/>
    <p:sldId id="326" r:id="rId20"/>
    <p:sldId id="259" r:id="rId21"/>
    <p:sldId id="370" r:id="rId22"/>
    <p:sldId id="369" r:id="rId23"/>
    <p:sldId id="368" r:id="rId24"/>
    <p:sldId id="371" r:id="rId25"/>
    <p:sldId id="283" r:id="rId26"/>
    <p:sldId id="269" r:id="rId27"/>
    <p:sldId id="267" r:id="rId28"/>
    <p:sldId id="378" r:id="rId29"/>
    <p:sldId id="383" r:id="rId30"/>
    <p:sldId id="384" r:id="rId31"/>
    <p:sldId id="379" r:id="rId32"/>
    <p:sldId id="377" r:id="rId33"/>
    <p:sldId id="385" r:id="rId34"/>
    <p:sldId id="265" r:id="rId35"/>
    <p:sldId id="271" r:id="rId36"/>
    <p:sldId id="357" r:id="rId37"/>
    <p:sldId id="358" r:id="rId38"/>
    <p:sldId id="289" r:id="rId39"/>
    <p:sldId id="266" r:id="rId40"/>
    <p:sldId id="264" r:id="rId41"/>
    <p:sldId id="365" r:id="rId42"/>
    <p:sldId id="366" r:id="rId43"/>
    <p:sldId id="382" r:id="rId44"/>
    <p:sldId id="394" r:id="rId45"/>
    <p:sldId id="390" r:id="rId46"/>
    <p:sldId id="375" r:id="rId47"/>
    <p:sldId id="355" r:id="rId48"/>
    <p:sldId id="356" r:id="rId49"/>
    <p:sldId id="273" r:id="rId50"/>
    <p:sldId id="288" r:id="rId51"/>
    <p:sldId id="287" r:id="rId52"/>
    <p:sldId id="367" r:id="rId53"/>
    <p:sldId id="364" r:id="rId54"/>
    <p:sldId id="361" r:id="rId55"/>
    <p:sldId id="363" r:id="rId56"/>
    <p:sldId id="260" r:id="rId57"/>
    <p:sldId id="277" r:id="rId58"/>
    <p:sldId id="278" r:id="rId59"/>
    <p:sldId id="261" r:id="rId60"/>
    <p:sldId id="280" r:id="rId61"/>
    <p:sldId id="281" r:id="rId62"/>
    <p:sldId id="279" r:id="rId63"/>
    <p:sldId id="413" r:id="rId64"/>
    <p:sldId id="414" r:id="rId65"/>
    <p:sldId id="403" r:id="rId66"/>
    <p:sldId id="304" r:id="rId67"/>
    <p:sldId id="404" r:id="rId68"/>
    <p:sldId id="407" r:id="rId69"/>
    <p:sldId id="408" r:id="rId70"/>
    <p:sldId id="405" r:id="rId71"/>
    <p:sldId id="312" r:id="rId72"/>
    <p:sldId id="395" r:id="rId73"/>
    <p:sldId id="396" r:id="rId74"/>
    <p:sldId id="316" r:id="rId75"/>
    <p:sldId id="410" r:id="rId76"/>
    <p:sldId id="411" r:id="rId77"/>
    <p:sldId id="412" r:id="rId78"/>
    <p:sldId id="321" r:id="rId79"/>
    <p:sldId id="406" r:id="rId80"/>
    <p:sldId id="328" r:id="rId81"/>
    <p:sldId id="348" r:id="rId82"/>
    <p:sldId id="349" r:id="rId83"/>
    <p:sldId id="397" r:id="rId84"/>
    <p:sldId id="398" r:id="rId85"/>
    <p:sldId id="399" r:id="rId86"/>
    <p:sldId id="400" r:id="rId87"/>
    <p:sldId id="401" r:id="rId88"/>
    <p:sldId id="402" r:id="rId89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258" autoAdjust="0"/>
    <p:restoredTop sz="86377" autoAdjust="0"/>
  </p:normalViewPr>
  <p:slideViewPr>
    <p:cSldViewPr>
      <p:cViewPr varScale="1">
        <p:scale>
          <a:sx n="100" d="100"/>
          <a:sy n="100" d="100"/>
        </p:scale>
        <p:origin x="17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F275296-8976-42BB-B1C1-96D33BE3964A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 dirty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3AEA1D6-AF2A-47F3-9F12-CED5B9F389E9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09278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EA1D6-AF2A-47F3-9F12-CED5B9F389E9}" type="slidenum">
              <a:rPr lang="he-IL" smtClean="0"/>
              <a:pPr/>
              <a:t>18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36102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מלבן מעוגל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0" name="כותרת משנה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19" name="מציין מיקום של תאריך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מלבן מעוגל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מלבן מעוגל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מעוגל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מלבן עם פינה יחידה מעוגלת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dirty="0" smtClean="0"/>
              <a:t>לחץ על הסמל כדי להוסיף תמונה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מלבן מעוגל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מציין מיקום של כותרת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5" name="מציין מיקום של תאריך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9BE3A50-33AA-41FC-B8C5-82FD66DAEC72}" type="datetimeFigureOut">
              <a:rPr lang="he-IL" smtClean="0"/>
              <a:pPr/>
              <a:t>א'/שבט/תשע"ז</a:t>
            </a:fld>
            <a:endParaRPr lang="he-IL" dirty="0"/>
          </a:p>
        </p:txBody>
      </p:sp>
      <p:sp>
        <p:nvSpPr>
          <p:cNvPr id="18" name="מציין מיקום של כותרת תחתונה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C2971A9-2EDE-4074-AE81-686C970E579E}" type="slidenum">
              <a:rPr lang="he-IL" smtClean="0"/>
              <a:pPr/>
              <a:t>‹#›</a:t>
            </a:fld>
            <a:endParaRPr lang="he-I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xStyles>
    <p:titleStyle>
      <a:lvl1pPr algn="l" rtl="1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r" rtl="1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r" rtl="1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r" rtl="1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r" rtl="1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384692" cy="115212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avid" pitchFamily="34" charset="-79"/>
                <a:cs typeface="David" pitchFamily="34" charset="-79"/>
              </a:rPr>
              <a:t>יש להשתמש באוזניות 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avid" pitchFamily="34" charset="-79"/>
                <a:cs typeface="David" pitchFamily="34" charset="-79"/>
              </a:rPr>
              <a:t/>
            </a:r>
            <a:b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avid" pitchFamily="34" charset="-79"/>
                <a:cs typeface="David" pitchFamily="34" charset="-79"/>
              </a:rPr>
            </a:br>
            <a:r>
              <a:rPr kumimoji="0" lang="he-IL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David" pitchFamily="34" charset="-79"/>
                <a:cs typeface="David" pitchFamily="34" charset="-79"/>
              </a:rPr>
              <a:t>מען דאַרף נוצן הער-טרייַבלעך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5" name="Picture 2" descr="http://img.zap.co.il/pics/new/167201211950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27870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15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81075" y="3789040"/>
            <a:ext cx="4143405" cy="27238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endParaRPr lang="he-IL" sz="1600" b="1" dirty="0" smtClean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ct val="150000"/>
              </a:lnSpc>
            </a:pPr>
            <a:r>
              <a:rPr lang="he-IL" sz="16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צוגעגיירט פֿון :</a:t>
            </a:r>
            <a:endParaRPr lang="en-US" sz="1600" b="1" dirty="0" smtClean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ct val="150000"/>
              </a:lnSpc>
            </a:pPr>
            <a:r>
              <a:rPr lang="he-IL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לירון </a:t>
            </a:r>
            <a:r>
              <a:rPr lang="he-IL" b="1" dirty="0" err="1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גולפור</a:t>
            </a:r>
            <a:endParaRPr lang="en-US" b="1" dirty="0" smtClean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ct val="150000"/>
              </a:lnSpc>
            </a:pPr>
            <a:r>
              <a:rPr lang="he-IL" sz="1600" b="1" dirty="0" err="1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שולע</a:t>
            </a:r>
            <a:r>
              <a:rPr lang="he-IL" sz="16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: אורט חולון</a:t>
            </a:r>
            <a:r>
              <a:rPr lang="en-US" sz="16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/>
            </a:r>
            <a:br>
              <a:rPr lang="en-US" sz="16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16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תשע"ו 2016  </a:t>
            </a:r>
          </a:p>
          <a:p>
            <a:pPr algn="ctr">
              <a:lnSpc>
                <a:spcPct val="150000"/>
              </a:lnSpc>
            </a:pPr>
            <a:endParaRPr lang="he-IL" sz="1600" b="1" dirty="0" smtClean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ct val="150000"/>
              </a:lnSpc>
            </a:pPr>
            <a:r>
              <a:rPr lang="he-IL" sz="1600" b="1" dirty="0" smtClean="0">
                <a:solidFill>
                  <a:schemeClr val="tx1">
                    <a:lumMod val="25000"/>
                  </a:schemeClr>
                </a:solidFill>
                <a:latin typeface="David" pitchFamily="34" charset="-79"/>
                <a:cs typeface="David" pitchFamily="34" charset="-79"/>
              </a:rPr>
              <a:t>     </a:t>
            </a:r>
            <a:endParaRPr lang="he-IL" sz="1600" b="1" dirty="0">
              <a:solidFill>
                <a:schemeClr val="tx1">
                  <a:lumMod val="25000"/>
                </a:schemeClr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2673063" y="1556792"/>
            <a:ext cx="3857652" cy="2000548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he-IL" sz="3600" b="1" cap="none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glow rad="101600">
                    <a:schemeClr val="tx2">
                      <a:lumMod val="75000"/>
                      <a:alpha val="60000"/>
                    </a:schemeClr>
                  </a:glow>
                </a:effectLst>
                <a:latin typeface="BN Oria" pitchFamily="2" charset="-79"/>
                <a:cs typeface="BN Oria" pitchFamily="2" charset="-79"/>
              </a:rPr>
              <a:t>גוף האדם: </a:t>
            </a:r>
          </a:p>
          <a:p>
            <a:pPr algn="ctr"/>
            <a:r>
              <a:rPr lang="he-IL" sz="4400" b="1" cap="none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glow rad="101600">
                    <a:schemeClr val="tx2">
                      <a:lumMod val="75000"/>
                      <a:alpha val="60000"/>
                    </a:schemeClr>
                  </a:glow>
                </a:effectLst>
                <a:latin typeface="BN Oria" pitchFamily="2" charset="-79"/>
                <a:cs typeface="BN Oria" pitchFamily="2" charset="-79"/>
              </a:rPr>
              <a:t>דער מענטשלעכן קערפּער </a:t>
            </a:r>
            <a:endParaRPr lang="he-IL" sz="4400" b="1" cap="none" spc="50" dirty="0">
              <a:ln w="11430"/>
              <a:solidFill>
                <a:schemeClr val="accent1">
                  <a:lumMod val="75000"/>
                </a:schemeClr>
              </a:solidFill>
              <a:effectLst>
                <a:glow rad="101600">
                  <a:schemeClr val="tx2">
                    <a:lumMod val="75000"/>
                    <a:alpha val="60000"/>
                  </a:schemeClr>
                </a:glow>
              </a:effectLst>
              <a:latin typeface="BN Oria" pitchFamily="2" charset="-79"/>
              <a:cs typeface="BN Oria" pitchFamily="2" charset="-79"/>
            </a:endParaRPr>
          </a:p>
        </p:txBody>
      </p:sp>
      <p:pic>
        <p:nvPicPr>
          <p:cNvPr id="19458" name="Picture 2" descr="http://www.healthyu.co.il/wp-content/uploads/2016/03/bloo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643314"/>
            <a:ext cx="1166192" cy="2847964"/>
          </a:xfrm>
          <a:prstGeom prst="rect">
            <a:avLst/>
          </a:prstGeom>
          <a:noFill/>
        </p:spPr>
      </p:pic>
      <p:pic>
        <p:nvPicPr>
          <p:cNvPr id="2050" name="Picture 2" descr="http://medical-marketing.co.il/wp-content/uploads/2_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263473"/>
            <a:ext cx="1064349" cy="305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3284984"/>
            <a:ext cx="4877223" cy="1603387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1772816"/>
            <a:ext cx="6645216" cy="85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25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8000">
        <p:wipe dir="d"/>
      </p:transition>
    </mc:Choice>
    <mc:Fallback>
      <p:transition advClick="0" advTm="8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789264"/>
              </p:ext>
            </p:extLst>
          </p:nvPr>
        </p:nvGraphicFramePr>
        <p:xfrm>
          <a:off x="1979712" y="692696"/>
          <a:ext cx="5149938" cy="10081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646"/>
                <a:gridCol w="1716646"/>
                <a:gridCol w="1716646"/>
              </a:tblGrid>
              <a:tr h="4431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שֶׁלֶד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(שלדים)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סקעלעט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סקעלעטן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75780" name="Picture 4" descr="https://www.kilogram.co.il/wp-content/uploads/2011/07/Depositphotos_22505867_m-e14097175899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760" y="1844824"/>
            <a:ext cx="4248472" cy="3869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4654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medical-marketing.co.il/wp-content/uploads/%D7%A2%D7%9E%D7%95%D7%93-%D7%A9%D7%93%D7%A8%D7%9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571744"/>
            <a:ext cx="2586040" cy="3094407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993253"/>
              </p:ext>
            </p:extLst>
          </p:nvPr>
        </p:nvGraphicFramePr>
        <p:xfrm>
          <a:off x="1763689" y="714357"/>
          <a:ext cx="5472606" cy="141849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24202"/>
                <a:gridCol w="1824202"/>
                <a:gridCol w="1824202"/>
              </a:tblGrid>
              <a:tr h="55951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858980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עַמוּד שִּדְרָה </a:t>
                      </a:r>
                      <a:r>
                        <a:rPr kumimoji="0" lang="he-IL" sz="22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(עמודי</a:t>
                      </a:r>
                      <a:r>
                        <a:rPr kumimoji="0" lang="he-IL" sz="22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שדרה)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רוקנביין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רוקנביינער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 rot="10800000" flipV="1">
            <a:off x="4714876" y="3071810"/>
            <a:ext cx="1357322" cy="428628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12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s://physiocall.files.wordpress.com/2011/05/p42304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285992"/>
            <a:ext cx="4572032" cy="3421031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72419"/>
              </p:ext>
            </p:extLst>
          </p:nvPr>
        </p:nvGraphicFramePr>
        <p:xfrm>
          <a:off x="2357422" y="642918"/>
          <a:ext cx="4572033" cy="150019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24010"/>
                <a:gridCol w="1498171"/>
                <a:gridCol w="1549852"/>
              </a:tblGrid>
              <a:tr h="57396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92622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עֶצֶם (עצמות)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ביין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ביינער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2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cms.kienthuc.net.vn/uploaded/lenguyet/2015_12_02/4-doi-tuong-tuyet-doi-khong-duoc-an-gung-hinh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916832"/>
            <a:ext cx="4714908" cy="3480353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04407"/>
              </p:ext>
            </p:extLst>
          </p:nvPr>
        </p:nvGraphicFramePr>
        <p:xfrm>
          <a:off x="2214546" y="571481"/>
          <a:ext cx="4714908" cy="116508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71635"/>
                <a:gridCol w="1540633"/>
                <a:gridCol w="1602640"/>
              </a:tblGrid>
              <a:tr h="36886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1644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דָּם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(דמים)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 בלוט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rtl="1">
                        <a:spcAft>
                          <a:spcPts val="0"/>
                        </a:spcAft>
                      </a:pP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978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media.infobarrel.com/media/image/100590_ma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988840"/>
            <a:ext cx="5000660" cy="322611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076170"/>
              </p:ext>
            </p:extLst>
          </p:nvPr>
        </p:nvGraphicFramePr>
        <p:xfrm>
          <a:off x="2143108" y="571481"/>
          <a:ext cx="5000660" cy="11849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66886"/>
                <a:gridCol w="1634005"/>
                <a:gridCol w="1699769"/>
              </a:tblGrid>
              <a:tr h="42101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3630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וְרִיד (ורידים)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אָדער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אָדערן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 rot="10800000">
            <a:off x="6500826" y="4643446"/>
            <a:ext cx="1000132" cy="71438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31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116460"/>
              </p:ext>
            </p:extLst>
          </p:nvPr>
        </p:nvGraphicFramePr>
        <p:xfrm>
          <a:off x="1619672" y="692696"/>
          <a:ext cx="6260581" cy="121465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47863"/>
                <a:gridCol w="2368790"/>
                <a:gridCol w="2443928"/>
              </a:tblGrid>
              <a:tr h="48611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6601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נִים (נימים)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 קליינע אָדערל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 קליינע אָדערלעך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89096" name="Picture 8" descr="https://www.diki.pl/images-common/words400/ve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0031" y="2189609"/>
            <a:ext cx="4608512" cy="345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9389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camoni.co.il/cms_files/headers/header_2097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648" y="2852936"/>
            <a:ext cx="3024336" cy="2171473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583483"/>
              </p:ext>
            </p:extLst>
          </p:nvPr>
        </p:nvGraphicFramePr>
        <p:xfrm>
          <a:off x="2051719" y="714357"/>
          <a:ext cx="5184576" cy="10281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28192"/>
                <a:gridCol w="1728192"/>
                <a:gridCol w="1728192"/>
              </a:tblGrid>
              <a:tr h="50690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79544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שְרִיר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18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(שרירים) </a:t>
                      </a:r>
                      <a:endParaRPr lang="he-IL" sz="20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מוסקל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מוסקלען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1026" name="Picture 2" descr="http://www.tipat-shemen.com/image/users/47139/ftp/my_files/Posters/%D7%9E%D7%A4%D7%AA%20%D7%A9%D7%A8%D7%99%D7%A8%D7%99%D7%9D.jpg?id=190157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16832"/>
            <a:ext cx="2844140" cy="369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86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.mako.co.il/2010/06/02/iStock_000009833836XSmall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016" y="2060848"/>
            <a:ext cx="3779074" cy="2858197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671020"/>
              </p:ext>
            </p:extLst>
          </p:nvPr>
        </p:nvGraphicFramePr>
        <p:xfrm>
          <a:off x="1979713" y="571480"/>
          <a:ext cx="4985460" cy="13453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61820"/>
                <a:gridCol w="1661820"/>
                <a:gridCol w="1661820"/>
              </a:tblGrid>
              <a:tr h="57657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68773"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ראֹש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(ראשים)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קאָפּ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קעפֿ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AutoShape 6" descr="https://cdn0.vox-cdn.com/thumbor/larnHA7nXYrABRhIP-ZNXUwDuhE=/7x0:482x317/1280x854/cdn0.vox-cdn.com/uploads/chorus_image/image/48836269/Left_facing_Neanderthal_human_cropped_black_background.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3079" name="Picture 7" descr="C:\Users\Ofek\Desktop\Left_facing_Neanderthal_human_cropped_black_background.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96" y="3140967"/>
            <a:ext cx="3880641" cy="258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31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041323"/>
              </p:ext>
            </p:extLst>
          </p:nvPr>
        </p:nvGraphicFramePr>
        <p:xfrm>
          <a:off x="2214546" y="714356"/>
          <a:ext cx="4893504" cy="914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31168"/>
                <a:gridCol w="1631168"/>
                <a:gridCol w="1631168"/>
              </a:tblGrid>
              <a:tr h="38545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2892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מוח (מוחות)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מוח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מוחות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Picture 2" descr="https://upload.wikimedia.org/wikipedia/commons/0/0a/Human_brain_NIH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19534">
            <a:off x="508237" y="3006137"/>
            <a:ext cx="3423467" cy="2487985"/>
          </a:xfrm>
          <a:prstGeom prst="rect">
            <a:avLst/>
          </a:prstGeom>
          <a:noFill/>
        </p:spPr>
      </p:pic>
      <p:pic>
        <p:nvPicPr>
          <p:cNvPr id="14338" name="Picture 2" descr="http://www.ynet.co.il/PicServer2/24012010/3091410/shutterstock_10708540_w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44824"/>
            <a:ext cx="388620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69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9257466"/>
              </p:ext>
            </p:extLst>
          </p:nvPr>
        </p:nvGraphicFramePr>
        <p:xfrm>
          <a:off x="2428860" y="714356"/>
          <a:ext cx="4429158" cy="12858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76386"/>
                <a:gridCol w="1476386"/>
                <a:gridCol w="1476386"/>
              </a:tblGrid>
              <a:tr h="55109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34791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מוח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(מוחות)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געהירן</a:t>
                      </a:r>
                      <a:endParaRPr lang="he-IL" sz="2400" dirty="0" smtClean="0">
                        <a:latin typeface="David" pitchFamily="34" charset="-79"/>
                        <a:cs typeface="David" pitchFamily="34" charset="-79"/>
                      </a:endParaRPr>
                    </a:p>
                    <a:p>
                      <a:pPr algn="ctr"/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71682" name="Picture 2" descr="http://www.camoni.co.il/cms_files/headers/header_209171.jpg"/>
          <p:cNvPicPr>
            <a:picLocks noChangeAspect="1" noChangeArrowheads="1"/>
          </p:cNvPicPr>
          <p:nvPr/>
        </p:nvPicPr>
        <p:blipFill rotWithShape="1">
          <a:blip r:embed="rId2"/>
          <a:srcRect l="7850" t="9804" r="7850" b="9804"/>
          <a:stretch/>
        </p:blipFill>
        <p:spPr bwMode="auto">
          <a:xfrm rot="20861305">
            <a:off x="794364" y="2643517"/>
            <a:ext cx="3410349" cy="2757859"/>
          </a:xfrm>
          <a:prstGeom prst="rect">
            <a:avLst/>
          </a:prstGeom>
          <a:noFill/>
        </p:spPr>
      </p:pic>
      <p:pic>
        <p:nvPicPr>
          <p:cNvPr id="15362" name="Picture 2" descr="http://cdn.eureka.org.il/photos/stips_eurika_370_14599057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132856"/>
            <a:ext cx="3524250" cy="347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88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levyavraham.co.il/wp-content/uploads/2015/10/main-woman-f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714488"/>
            <a:ext cx="4857784" cy="384459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949211"/>
              </p:ext>
            </p:extLst>
          </p:nvPr>
        </p:nvGraphicFramePr>
        <p:xfrm>
          <a:off x="2214546" y="714356"/>
          <a:ext cx="4857783" cy="93721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19261"/>
                <a:gridCol w="1619261"/>
                <a:gridCol w="1619261"/>
              </a:tblGrid>
              <a:tr h="54011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פָּנִים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 פּנים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פּנימער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816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784269"/>
              </p:ext>
            </p:extLst>
          </p:nvPr>
        </p:nvGraphicFramePr>
        <p:xfrm>
          <a:off x="2214546" y="714356"/>
          <a:ext cx="4857783" cy="93721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19261"/>
                <a:gridCol w="1619261"/>
                <a:gridCol w="1619261"/>
              </a:tblGrid>
              <a:tr h="54011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8857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פָּנִים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געזיכט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געזיכטן 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http://www.sadna4u.com/face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54163"/>
            <a:ext cx="403244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9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dregev.com/_uploads/imagesgallery/botoxbefor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204864"/>
            <a:ext cx="4820966" cy="322440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797107"/>
              </p:ext>
            </p:extLst>
          </p:nvPr>
        </p:nvGraphicFramePr>
        <p:xfrm>
          <a:off x="2214546" y="785794"/>
          <a:ext cx="4786347" cy="119494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95449"/>
                <a:gridCol w="1595449"/>
                <a:gridCol w="1595449"/>
              </a:tblGrid>
              <a:tr h="4847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46308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מצַח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(מצחים) </a:t>
                      </a:r>
                      <a:endParaRPr lang="he-IL" sz="20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שטערן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שטערנס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901623"/>
              </p:ext>
            </p:extLst>
          </p:nvPr>
        </p:nvGraphicFramePr>
        <p:xfrm>
          <a:off x="1179343" y="764704"/>
          <a:ext cx="6820272" cy="122071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79735"/>
                <a:gridCol w="2447081"/>
                <a:gridCol w="2593456"/>
              </a:tblGrid>
              <a:tr h="33603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איינצאָל-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7207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נֵמֵש </a:t>
                      </a:r>
                      <a:r>
                        <a:rPr lang="he-IL" sz="2000" dirty="0" smtClean="0">
                          <a:latin typeface="David" pitchFamily="34" charset="-79"/>
                          <a:cs typeface="David" pitchFamily="34" charset="-79"/>
                        </a:rPr>
                        <a:t>(נמשים)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r>
                        <a:rPr kumimoji="0" lang="en-US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זומער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שפּרענקל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זומער שפּרענקלעך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1204" name="Picture 4" descr="https://upload.wikimedia.org/wikipedia/commons/e/ea/Vesnuschki.jpg"/>
          <p:cNvPicPr>
            <a:picLocks noChangeAspect="1" noChangeArrowheads="1"/>
          </p:cNvPicPr>
          <p:nvPr/>
        </p:nvPicPr>
        <p:blipFill rotWithShape="1">
          <a:blip r:embed="rId2"/>
          <a:srcRect t="23646" b="-3604"/>
          <a:stretch/>
        </p:blipFill>
        <p:spPr bwMode="auto">
          <a:xfrm>
            <a:off x="1043608" y="2865049"/>
            <a:ext cx="3528392" cy="2115915"/>
          </a:xfrm>
          <a:prstGeom prst="rect">
            <a:avLst/>
          </a:prstGeom>
          <a:noFill/>
        </p:spPr>
      </p:pic>
      <p:pic>
        <p:nvPicPr>
          <p:cNvPr id="4098" name="Picture 2" descr="http://forachange.co.il/wp-content/uploads/2015/07/freckles_ki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31625"/>
            <a:ext cx="3312367" cy="358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41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2071670" y="2500306"/>
            <a:ext cx="58579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009053"/>
              </p:ext>
            </p:extLst>
          </p:nvPr>
        </p:nvGraphicFramePr>
        <p:xfrm>
          <a:off x="2239540" y="764704"/>
          <a:ext cx="4752528" cy="10081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84176"/>
                <a:gridCol w="1584176"/>
                <a:gridCol w="1584176"/>
              </a:tblGrid>
              <a:tr h="60486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0324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אַף (אפּים)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נאָז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נעז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8676" name="Picture 4" descr="http://images.wisegeek.com/nose-and-mouth-femal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57"/>
          <a:stretch/>
        </p:blipFill>
        <p:spPr bwMode="auto">
          <a:xfrm>
            <a:off x="2239541" y="2035696"/>
            <a:ext cx="4752528" cy="3188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drhm.co.il/wp-content/uploads/bigstock-sinusitis-25757192-300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285992"/>
            <a:ext cx="3500462" cy="3500462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922006"/>
              </p:ext>
            </p:extLst>
          </p:nvPr>
        </p:nvGraphicFramePr>
        <p:xfrm>
          <a:off x="2243805" y="620688"/>
          <a:ext cx="4870704" cy="149385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23568"/>
                <a:gridCol w="1623568"/>
                <a:gridCol w="1623568"/>
              </a:tblGrid>
              <a:tr h="49494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94521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200" dirty="0" smtClean="0">
                          <a:latin typeface="David" pitchFamily="34" charset="-79"/>
                          <a:cs typeface="David" pitchFamily="34" charset="-79"/>
                        </a:rPr>
                        <a:t>מערת האַף </a:t>
                      </a:r>
                      <a:r>
                        <a:rPr lang="he-IL" sz="1800" dirty="0" smtClean="0">
                          <a:latin typeface="David" pitchFamily="34" charset="-79"/>
                          <a:cs typeface="David" pitchFamily="34" charset="-79"/>
                        </a:rPr>
                        <a:t>(מערות האַף)  </a:t>
                      </a:r>
                      <a:endParaRPr lang="he-IL" sz="18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נאָזלעכער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טבלה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497241"/>
              </p:ext>
            </p:extLst>
          </p:nvPr>
        </p:nvGraphicFramePr>
        <p:xfrm>
          <a:off x="2123729" y="692696"/>
          <a:ext cx="4896543" cy="124814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32181"/>
                <a:gridCol w="1632181"/>
                <a:gridCol w="1632181"/>
              </a:tblGrid>
              <a:tr h="52462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  <a:endParaRPr kumimoji="0" lang="en-US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9950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אזֶן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(אוזניים)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אויער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אויערן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9698" name="Picture 2" descr="http://cbsnews1.cbsistatic.com/hub/i/r/2013/07/02/5e507bb7-1c50-11e3-9918-005056850598/thumbnail/620x350/5a8245db908f8e6306aaf383d7b3274f/e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060848"/>
            <a:ext cx="4968552" cy="282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targetwoman.com/image/eyebrow-transplanta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857364"/>
            <a:ext cx="4000528" cy="392909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762875"/>
              </p:ext>
            </p:extLst>
          </p:nvPr>
        </p:nvGraphicFramePr>
        <p:xfrm>
          <a:off x="1547664" y="620688"/>
          <a:ext cx="5832648" cy="1210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44216"/>
                <a:gridCol w="1944216"/>
                <a:gridCol w="1944216"/>
              </a:tblGrid>
              <a:tr h="41860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6151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גַּבּהּ (גבות)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אויגן ברעם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אויגן ברעמען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>
            <a:off x="785786" y="2285992"/>
            <a:ext cx="2071702" cy="571504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556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www.bellacosmetica.co.il/wp-content/uploads/2012/10/%D7%92%D7%91%D7%95%D7%AA_women-200x11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214554"/>
            <a:ext cx="5357850" cy="3187923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832812"/>
              </p:ext>
            </p:extLst>
          </p:nvPr>
        </p:nvGraphicFramePr>
        <p:xfrm>
          <a:off x="1857356" y="785794"/>
          <a:ext cx="5357850" cy="135732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85950"/>
                <a:gridCol w="1785950"/>
                <a:gridCol w="1785950"/>
              </a:tblGrid>
              <a:tr h="56655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9076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גַּבּהּ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(גבות)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שטערן ברעם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שטערן ברעמען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>
            <a:off x="642910" y="2357430"/>
            <a:ext cx="1643074" cy="928694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81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upload.wikimedia.org/wikipedia/commons/8/83/Black_eyebr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928802"/>
            <a:ext cx="5072098" cy="3327555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203241"/>
              </p:ext>
            </p:extLst>
          </p:nvPr>
        </p:nvGraphicFramePr>
        <p:xfrm>
          <a:off x="2071670" y="928670"/>
          <a:ext cx="5072100" cy="914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90700"/>
                <a:gridCol w="1690700"/>
                <a:gridCol w="1690700"/>
              </a:tblGrid>
              <a:tr h="47149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14327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גַּבּהּ (גבות)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ברעם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ברעמען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985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809421"/>
              </p:ext>
            </p:extLst>
          </p:nvPr>
        </p:nvGraphicFramePr>
        <p:xfrm>
          <a:off x="1547664" y="620688"/>
          <a:ext cx="5832648" cy="1210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44216"/>
                <a:gridCol w="1944216"/>
                <a:gridCol w="1944216"/>
              </a:tblGrid>
              <a:tr h="43204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6151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רִיס (רִיסִים)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דער ווימפּער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ווימפּערן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9218" name="Picture 2" descr="http://yullia.com/wp-content/uploads/2015/01/%D7%92%D7%91%D7%95%D7%AA-400x3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88840"/>
            <a:ext cx="424662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מחבר חץ ישר 5"/>
          <p:cNvCxnSpPr/>
          <p:nvPr/>
        </p:nvCxnSpPr>
        <p:spPr>
          <a:xfrm flipH="1">
            <a:off x="6156176" y="2924944"/>
            <a:ext cx="1440160" cy="864096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15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f.nanafiles.co.il/upload/Xternal/IsraBlog/60/37/44/443760/posts/149213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857364"/>
            <a:ext cx="4853984" cy="3086096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535803"/>
              </p:ext>
            </p:extLst>
          </p:nvPr>
        </p:nvGraphicFramePr>
        <p:xfrm>
          <a:off x="2214546" y="785794"/>
          <a:ext cx="4857786" cy="914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19262"/>
                <a:gridCol w="1619262"/>
                <a:gridCol w="1619262"/>
              </a:tblGrid>
              <a:tr h="51435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4290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עַיּן (עיניים)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 אויג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אויגן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glamasia.com/wp-content/uploads/2015/04/day-to-night-makeu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000240"/>
            <a:ext cx="3286148" cy="3699265"/>
          </a:xfrm>
          <a:prstGeom prst="rect">
            <a:avLst/>
          </a:prstGeom>
          <a:noFill/>
        </p:spPr>
      </p:pic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026988"/>
              </p:ext>
            </p:extLst>
          </p:nvPr>
        </p:nvGraphicFramePr>
        <p:xfrm>
          <a:off x="2643174" y="500042"/>
          <a:ext cx="3500463" cy="135732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66821"/>
                <a:gridCol w="1166821"/>
                <a:gridCol w="1166821"/>
              </a:tblGrid>
              <a:tr h="58170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75613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לְחִי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(לְחַיָּים)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באַק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באַקן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11" name="מחבר חץ ישר 10"/>
          <p:cNvCxnSpPr/>
          <p:nvPr/>
        </p:nvCxnSpPr>
        <p:spPr>
          <a:xfrm rot="10800000" flipV="1">
            <a:off x="4929190" y="2500306"/>
            <a:ext cx="2286016" cy="785818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ages1.calcalist.co.il/PicServer2/20122005/305388/shutterstock_95275759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916832"/>
            <a:ext cx="4786346" cy="3290007"/>
          </a:xfrm>
          <a:prstGeom prst="rect">
            <a:avLst/>
          </a:prstGeom>
          <a:noFill/>
        </p:spPr>
      </p:pic>
      <p:cxnSp>
        <p:nvCxnSpPr>
          <p:cNvPr id="7" name="מחבר חץ ישר 6"/>
          <p:cNvCxnSpPr/>
          <p:nvPr/>
        </p:nvCxnSpPr>
        <p:spPr>
          <a:xfrm rot="10800000" flipV="1">
            <a:off x="5000628" y="2928934"/>
            <a:ext cx="2500330" cy="1143008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225264"/>
              </p:ext>
            </p:extLst>
          </p:nvPr>
        </p:nvGraphicFramePr>
        <p:xfrm>
          <a:off x="1403648" y="692696"/>
          <a:ext cx="6385341" cy="10801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28447"/>
                <a:gridCol w="2128447"/>
                <a:gridCol w="2128447"/>
              </a:tblGrid>
              <a:tr h="41497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31480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גוּמַת-חֵן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(גומות חן)</a:t>
                      </a:r>
                      <a:r>
                        <a:rPr kumimoji="0" lang="he-IL" sz="20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endParaRPr lang="he-IL" sz="20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lang="he-IL" sz="2400" dirty="0" smtClean="0">
                          <a:cs typeface="David"/>
                        </a:rPr>
                        <a:t>חן-גריבעלע</a:t>
                      </a:r>
                      <a:endParaRPr lang="he-IL" sz="2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חן</a:t>
                      </a:r>
                      <a:r>
                        <a:rPr kumimoji="0" lang="ru-RU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-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גריבעלעך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s://upload.wikimedia.org/wikipedia/commons/c/c0/Throat_Diagram_H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808" y="2132856"/>
            <a:ext cx="3500462" cy="3585198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890365"/>
              </p:ext>
            </p:extLst>
          </p:nvPr>
        </p:nvGraphicFramePr>
        <p:xfrm>
          <a:off x="2339752" y="620688"/>
          <a:ext cx="4528239" cy="121765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41917"/>
                <a:gridCol w="1461753"/>
                <a:gridCol w="1424569"/>
              </a:tblGrid>
              <a:tr h="48311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6901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גָּרון (גרונות)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האַלדז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העלדזער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033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064778"/>
              </p:ext>
            </p:extLst>
          </p:nvPr>
        </p:nvGraphicFramePr>
        <p:xfrm>
          <a:off x="1043608" y="764704"/>
          <a:ext cx="7286676" cy="1686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28892"/>
                <a:gridCol w="2428892"/>
                <a:gridCol w="2428892"/>
              </a:tblGrid>
              <a:tr h="50096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1011204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בַּלּוּטַת השקד 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  </a:t>
                      </a:r>
                      <a:r>
                        <a:rPr lang="he-IL" sz="2000" baseline="0" dirty="0" smtClean="0">
                          <a:latin typeface="David" pitchFamily="34" charset="-79"/>
                          <a:cs typeface="David" pitchFamily="34" charset="-79"/>
                        </a:rPr>
                        <a:t>(</a:t>
                      </a:r>
                      <a:r>
                        <a:rPr lang="he-IL" sz="1800" baseline="0" dirty="0" smtClean="0">
                          <a:latin typeface="David" pitchFamily="34" charset="-79"/>
                          <a:cs typeface="David" pitchFamily="34" charset="-79"/>
                        </a:rPr>
                        <a:t>בלוטות השקדים)</a:t>
                      </a:r>
                      <a:endParaRPr lang="he-IL" sz="1800" dirty="0" smtClean="0">
                        <a:latin typeface="David" pitchFamily="34" charset="-79"/>
                        <a:cs typeface="David" pitchFamily="34" charset="-79"/>
                      </a:endParaRPr>
                    </a:p>
                    <a:p>
                      <a:pPr algn="ctr" rtl="1">
                        <a:spcAft>
                          <a:spcPts val="800"/>
                        </a:spcAft>
                      </a:pP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מאַנדל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מאַנדלען</a:t>
                      </a:r>
                    </a:p>
                    <a:p>
                      <a:pPr algn="ctr"/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78852" name="Picture 4" descr="http://www.braverman-i.co.il/img/0046/672.png?sitetimestamp=635931216950000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8679" y="2710061"/>
            <a:ext cx="3004955" cy="3004957"/>
          </a:xfrm>
          <a:prstGeom prst="rect">
            <a:avLst/>
          </a:prstGeom>
          <a:noFill/>
        </p:spPr>
      </p:pic>
      <p:cxnSp>
        <p:nvCxnSpPr>
          <p:cNvPr id="12" name="מחבר חץ ישר 11"/>
          <p:cNvCxnSpPr/>
          <p:nvPr/>
        </p:nvCxnSpPr>
        <p:spPr>
          <a:xfrm rot="10800000" flipV="1">
            <a:off x="5429256" y="3857628"/>
            <a:ext cx="1428760" cy="785818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מחבר חץ ישר 13"/>
          <p:cNvCxnSpPr/>
          <p:nvPr/>
        </p:nvCxnSpPr>
        <p:spPr>
          <a:xfrm>
            <a:off x="2424299" y="4250537"/>
            <a:ext cx="1428760" cy="357190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35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upload.wikimedia.org/wikipedia/commons/0/03/Tonsils_diagram_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776" y="2780928"/>
            <a:ext cx="4214842" cy="2786082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933083"/>
              </p:ext>
            </p:extLst>
          </p:nvPr>
        </p:nvGraphicFramePr>
        <p:xfrm>
          <a:off x="2123728" y="840064"/>
          <a:ext cx="5112567" cy="150881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43389"/>
                <a:gridCol w="1455291"/>
                <a:gridCol w="1613887"/>
              </a:tblGrid>
              <a:tr h="52567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960176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בַּלּוּטַת </a:t>
                      </a:r>
                      <a:r>
                        <a:rPr lang="he-IL" sz="2200" dirty="0" smtClean="0">
                          <a:latin typeface="David" pitchFamily="34" charset="-79"/>
                          <a:cs typeface="David" pitchFamily="34" charset="-79"/>
                        </a:rPr>
                        <a:t>השקד </a:t>
                      </a:r>
                      <a:r>
                        <a:rPr lang="he-IL" sz="2200" baseline="0" dirty="0" smtClean="0">
                          <a:latin typeface="David" pitchFamily="34" charset="-79"/>
                          <a:cs typeface="David" pitchFamily="34" charset="-79"/>
                        </a:rPr>
                        <a:t> (בלוטות השקדים)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מאַנדל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</a:t>
                      </a:r>
                      <a:r>
                        <a:rPr kumimoji="0" lang="he-IL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מאַנדלען</a:t>
                      </a: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596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178345"/>
              </p:ext>
            </p:extLst>
          </p:nvPr>
        </p:nvGraphicFramePr>
        <p:xfrm>
          <a:off x="2143107" y="857232"/>
          <a:ext cx="5000661" cy="92869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66887"/>
                <a:gridCol w="1666887"/>
                <a:gridCol w="1666887"/>
              </a:tblGrid>
              <a:tr h="55721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1478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לֶסֶת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(לסתות)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קינביין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קינביינער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6386" name="Picture 2" descr="http://royaldentalusa.com/wp-content/uploads/2015/04/jaw-popp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018" y="1887860"/>
            <a:ext cx="4817839" cy="361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99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541232"/>
              </p:ext>
            </p:extLst>
          </p:nvPr>
        </p:nvGraphicFramePr>
        <p:xfrm>
          <a:off x="2123727" y="548681"/>
          <a:ext cx="4752528" cy="115212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84176"/>
                <a:gridCol w="1584176"/>
                <a:gridCol w="1584176"/>
              </a:tblGrid>
              <a:tr h="55028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01840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פֶּה (פִּיות)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 מויל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מײַלער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74756" name="Picture 4" descr="http://upload-community.kipa.co.il/magazine/552013360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38298">
            <a:off x="811469" y="3075970"/>
            <a:ext cx="3602575" cy="2403713"/>
          </a:xfrm>
          <a:prstGeom prst="ellipse">
            <a:avLst/>
          </a:prstGeom>
          <a:noFill/>
        </p:spPr>
      </p:pic>
      <p:pic>
        <p:nvPicPr>
          <p:cNvPr id="23554" name="Picture 2" descr="http://www.innerbody.com/anatomy-images/Mouth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301" y="1888296"/>
            <a:ext cx="2780510" cy="380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73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4" name="Picture 4" descr="http://www.beok.co.il/UploadFiles/ForumMessagePics/Fmi_1531906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5816" y="2132856"/>
            <a:ext cx="3643338" cy="3403033"/>
          </a:xfrm>
          <a:prstGeom prst="rect">
            <a:avLst/>
          </a:prstGeom>
          <a:noFill/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928577"/>
              </p:ext>
            </p:extLst>
          </p:nvPr>
        </p:nvGraphicFramePr>
        <p:xfrm>
          <a:off x="2411760" y="836712"/>
          <a:ext cx="4521684" cy="114637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07228"/>
                <a:gridCol w="1507228"/>
                <a:gridCol w="1507228"/>
              </a:tblGrid>
              <a:tr h="41038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97730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חֵךְ (חכים)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גומען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גומענס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cxnSp>
        <p:nvCxnSpPr>
          <p:cNvPr id="8" name="מחבר חץ ישר 7"/>
          <p:cNvCxnSpPr/>
          <p:nvPr/>
        </p:nvCxnSpPr>
        <p:spPr>
          <a:xfrm rot="10800000" flipV="1">
            <a:off x="4929190" y="2636912"/>
            <a:ext cx="2714644" cy="500066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25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beautyclinics.co.il/wp-content/uploads/iStock_000017704980Small3-300x2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143116"/>
            <a:ext cx="4429157" cy="3321868"/>
          </a:xfrm>
          <a:prstGeom prst="rect">
            <a:avLst/>
          </a:prstGeom>
          <a:noFill/>
        </p:spPr>
      </p:pic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11150"/>
              </p:ext>
            </p:extLst>
          </p:nvPr>
        </p:nvGraphicFramePr>
        <p:xfrm>
          <a:off x="2428860" y="714356"/>
          <a:ext cx="4429155" cy="12192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76385"/>
                <a:gridCol w="1476385"/>
                <a:gridCol w="1476385"/>
              </a:tblGrid>
              <a:tr h="48986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53147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שַפַּה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(שפתיים)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ליפּ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ליפּן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sc.wcdn.co.il/w/w-700/1828715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714488"/>
            <a:ext cx="5214974" cy="3464234"/>
          </a:xfrm>
          <a:prstGeom prst="rect">
            <a:avLst/>
          </a:prstGeom>
          <a:noFill/>
        </p:spPr>
      </p:pic>
      <p:graphicFrame>
        <p:nvGraphicFramePr>
          <p:cNvPr id="11" name="טבלה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156920"/>
              </p:ext>
            </p:extLst>
          </p:nvPr>
        </p:nvGraphicFramePr>
        <p:xfrm>
          <a:off x="2000231" y="642918"/>
          <a:ext cx="5214975" cy="97167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38325"/>
                <a:gridCol w="1738325"/>
                <a:gridCol w="1738325"/>
              </a:tblGrid>
              <a:tr h="5056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2303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לָשוֹן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(לְשונות)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צונג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צינג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boazh.com/image/users/51035/ftp/my_files/lee6.jpg?id=84485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000240"/>
            <a:ext cx="5429288" cy="3159741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469167"/>
              </p:ext>
            </p:extLst>
          </p:nvPr>
        </p:nvGraphicFramePr>
        <p:xfrm>
          <a:off x="1928794" y="857232"/>
          <a:ext cx="5429289" cy="10001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09763"/>
                <a:gridCol w="1809763"/>
                <a:gridCol w="1809763"/>
              </a:tblGrid>
              <a:tr h="5816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18466"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שֵן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(שִיניים)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צאָן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ציין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608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laron.co.il/sysvault/docsgalleries1/cdp6353963454811814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857364"/>
            <a:ext cx="4800000" cy="360000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311068"/>
              </p:ext>
            </p:extLst>
          </p:nvPr>
        </p:nvGraphicFramePr>
        <p:xfrm>
          <a:off x="2143108" y="785794"/>
          <a:ext cx="4786347" cy="914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95449"/>
                <a:gridCol w="1595449"/>
                <a:gridCol w="1595449"/>
              </a:tblGrid>
              <a:tr h="49857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he-IL" sz="1200" b="0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58685"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שֵן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(שִיניים)</a:t>
                      </a:r>
                      <a:endParaRPr lang="he-IL" sz="20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צאָן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ציינער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906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s-media-cache-ak0.pinimg.com/736x/b5/55/4c/b5554cd1f0710300530ddc14896ed2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000240"/>
            <a:ext cx="5000660" cy="3135426"/>
          </a:xfrm>
          <a:prstGeom prst="rect">
            <a:avLst/>
          </a:prstGeom>
          <a:noFill/>
        </p:spPr>
      </p:pic>
      <p:cxnSp>
        <p:nvCxnSpPr>
          <p:cNvPr id="6" name="מחבר חץ ישר 5"/>
          <p:cNvCxnSpPr/>
          <p:nvPr/>
        </p:nvCxnSpPr>
        <p:spPr>
          <a:xfrm>
            <a:off x="1643042" y="3286124"/>
            <a:ext cx="2143140" cy="785818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208188"/>
              </p:ext>
            </p:extLst>
          </p:nvPr>
        </p:nvGraphicFramePr>
        <p:xfrm>
          <a:off x="2143107" y="571480"/>
          <a:ext cx="5000661" cy="12858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66887"/>
                <a:gridCol w="1666887"/>
                <a:gridCol w="1666887"/>
              </a:tblGrid>
              <a:tr h="55109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34791"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סַנְטֵר (סנטרים)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קין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קינען</a:t>
                      </a: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1643042" y="1500174"/>
            <a:ext cx="6072230" cy="41434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/>
          </a:p>
        </p:txBody>
      </p:sp>
      <p:pic>
        <p:nvPicPr>
          <p:cNvPr id="8194" name="Picture 2" descr="http://www.scooper.co.il/pr/1002255/62e94772-5cc2-40d4-a4d1-f52ecf393e0f/0/%D7%92%D7%95%D7%9F%20%D7%A4%D7%A8%D7%99%D7%93%D7%94%20%D7%9E%D7%A8%D7%90%D7%94%20%D7%A9%D7%99%D7%A2%D7%A8%20%D7%AA%D7%9C%D7%AA%D7%9C%D7%99%D7%9D.%20%D7%A6%D7%99%D7%9C%D7%95%D7%9D%20%D7%99%D7%A0%D7%99%D7%91%20%D7%90%D7%93%D7%A8%D7%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071678"/>
            <a:ext cx="4929222" cy="3286147"/>
          </a:xfrm>
          <a:prstGeom prst="rect">
            <a:avLst/>
          </a:prstGeom>
          <a:noFill/>
        </p:spPr>
      </p:pic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042444"/>
              </p:ext>
            </p:extLst>
          </p:nvPr>
        </p:nvGraphicFramePr>
        <p:xfrm>
          <a:off x="2143108" y="642919"/>
          <a:ext cx="4929222" cy="12858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43074"/>
                <a:gridCol w="1643074"/>
                <a:gridCol w="1643074"/>
              </a:tblGrid>
              <a:tr h="56370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  <a:endParaRPr kumimoji="0" lang="ru-RU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  <a:endParaRPr kumimoji="0" lang="ru-RU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22181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שיעַר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(שערות)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האָר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האָר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nrg.co.il/images/archive/465x349/1/646/7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857364"/>
            <a:ext cx="4500594" cy="3368186"/>
          </a:xfrm>
          <a:prstGeom prst="rect">
            <a:avLst/>
          </a:prstGeom>
          <a:noFill/>
        </p:spPr>
      </p:pic>
      <p:graphicFrame>
        <p:nvGraphicFramePr>
          <p:cNvPr id="11" name="טבלה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065177"/>
              </p:ext>
            </p:extLst>
          </p:nvPr>
        </p:nvGraphicFramePr>
        <p:xfrm>
          <a:off x="2285985" y="714356"/>
          <a:ext cx="4500594" cy="10001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00198"/>
                <a:gridCol w="1500198"/>
                <a:gridCol w="1500198"/>
              </a:tblGrid>
              <a:tr h="60007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00053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זָקַן (זקנים)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באָרד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בערד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www.pitronotrefua.co.il/wp-content/uploads/2015/10/p_neck_650x6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600" y="2285992"/>
            <a:ext cx="3929090" cy="3500462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551632"/>
              </p:ext>
            </p:extLst>
          </p:nvPr>
        </p:nvGraphicFramePr>
        <p:xfrm>
          <a:off x="1763688" y="764704"/>
          <a:ext cx="5544615" cy="137712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00149"/>
                <a:gridCol w="2229644"/>
                <a:gridCol w="1714822"/>
              </a:tblGrid>
              <a:tr h="5168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82848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צַוָּאר </a:t>
                      </a:r>
                      <a:r>
                        <a:rPr kumimoji="0" lang="he-IL" sz="20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(צווארים)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דאָס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העלדזל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העלדזלעך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1266" name="Picture 2" descr="https://encrypted-tbn3.gstatic.com/images?q=tbn:ANd9GcTIm51-XEOraeEVJWF4usNoJr5jL3ZvhbNK0LsvVO2i9iAUuMq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852936"/>
            <a:ext cx="328783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28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esthetics-guide.co.il/img/neck_lift_Big.jpg"/>
          <p:cNvPicPr>
            <a:picLocks noChangeAspect="1" noChangeArrowheads="1"/>
          </p:cNvPicPr>
          <p:nvPr/>
        </p:nvPicPr>
        <p:blipFill rotWithShape="1">
          <a:blip r:embed="rId2"/>
          <a:srcRect l="24840"/>
          <a:stretch/>
        </p:blipFill>
        <p:spPr bwMode="auto">
          <a:xfrm>
            <a:off x="4427984" y="2132856"/>
            <a:ext cx="3539391" cy="3367896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100637"/>
              </p:ext>
            </p:extLst>
          </p:nvPr>
        </p:nvGraphicFramePr>
        <p:xfrm>
          <a:off x="1763688" y="714356"/>
          <a:ext cx="5380080" cy="117039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93360"/>
                <a:gridCol w="1793360"/>
                <a:gridCol w="1793360"/>
              </a:tblGrid>
              <a:tr h="50871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21757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צַוָּאר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(צווארים)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האַלדז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העלדזער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42" name="Picture 2" descr="http://www.drorkan.com/wp-content/uploads/2011/06/neck_lat_flex-279x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34123"/>
            <a:ext cx="2706563" cy="291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מחבר חץ ישר 2"/>
          <p:cNvCxnSpPr/>
          <p:nvPr/>
        </p:nvCxnSpPr>
        <p:spPr>
          <a:xfrm flipH="1">
            <a:off x="6747048" y="2372696"/>
            <a:ext cx="1872208" cy="1296596"/>
          </a:xfrm>
          <a:prstGeom prst="straightConnector1">
            <a:avLst/>
          </a:prstGeom>
          <a:ln w="12700">
            <a:solidFill>
              <a:schemeClr val="bg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29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encrypted-tbn0.gstatic.com/images?q=tbn:ANd9GcSDqzN_oVI5v_MxP_VF8XMHZg2uiYTCmtYfC0fIOG-LlgTKJNVgc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66038">
            <a:off x="878407" y="2318189"/>
            <a:ext cx="3210720" cy="321072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452691"/>
              </p:ext>
            </p:extLst>
          </p:nvPr>
        </p:nvGraphicFramePr>
        <p:xfrm>
          <a:off x="2051720" y="836712"/>
          <a:ext cx="4968552" cy="93610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56184"/>
                <a:gridCol w="1656184"/>
                <a:gridCol w="1656184"/>
              </a:tblGrid>
              <a:tr h="56166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444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קְנֵה נְשִימָה     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שלונג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שלונגען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 flipH="1">
            <a:off x="2483768" y="1916832"/>
            <a:ext cx="2160240" cy="792088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0" name="Picture 2" descr="http://cx.aos.ask.com/question/aq/700px-394px/trachea_52865c90e510bd9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93" r="9487"/>
          <a:stretch/>
        </p:blipFill>
        <p:spPr bwMode="auto">
          <a:xfrm>
            <a:off x="4895097" y="2342970"/>
            <a:ext cx="3552825" cy="296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90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s://upload.wikimedia.org/wikipedia/commons/8/8a/Thyroi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071678"/>
            <a:ext cx="3571900" cy="3657235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661912"/>
              </p:ext>
            </p:extLst>
          </p:nvPr>
        </p:nvGraphicFramePr>
        <p:xfrm>
          <a:off x="2928926" y="571480"/>
          <a:ext cx="3571902" cy="135732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90634"/>
                <a:gridCol w="1190634"/>
                <a:gridCol w="1190634"/>
              </a:tblGrid>
              <a:tr h="58780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6951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בַּלּוּטָה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(בלוטות)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דריז  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דריזן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642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2.bp.blogspot.com/-elLvWBR28k8/UbBg0nMFGGI/AAAAAAAASOU/sgKvWdZxdyg/s1600/esofag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071678"/>
            <a:ext cx="2500330" cy="3786214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978470"/>
              </p:ext>
            </p:extLst>
          </p:nvPr>
        </p:nvGraphicFramePr>
        <p:xfrm>
          <a:off x="1979712" y="548680"/>
          <a:ext cx="5168617" cy="11566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22871"/>
                <a:gridCol w="1688886"/>
                <a:gridCol w="1756860"/>
              </a:tblGrid>
              <a:tr h="40012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0799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וֵשֶט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(ושטים)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שפּײַזרער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שפּײַזרערן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 rot="10800000" flipV="1">
            <a:off x="4500562" y="3000372"/>
            <a:ext cx="1643074" cy="500066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75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756973"/>
              </p:ext>
            </p:extLst>
          </p:nvPr>
        </p:nvGraphicFramePr>
        <p:xfrm>
          <a:off x="1619674" y="620689"/>
          <a:ext cx="5976663" cy="138881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92221"/>
                <a:gridCol w="1992221"/>
                <a:gridCol w="1992221"/>
              </a:tblGrid>
              <a:tr h="38395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840179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כָּתֵף /שֶכֶם </a:t>
                      </a:r>
                      <a:r>
                        <a:rPr kumimoji="0" lang="he-IL" sz="22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(כתפיים/ שכמות)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אַקסל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אַקסלען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Picture 2" descr="http://www.hmc.co.il/UploadImages/08_2013/Rotator_cuf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23356"/>
            <a:ext cx="4104456" cy="328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physio-tnoa.co.il/wp-content/uploads/2013/07/%D7%9B%D7%AA%D7%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97063"/>
            <a:ext cx="3190938" cy="335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7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upload.wikimedia.org/wikipedia/commons/thumb/d/d2/Nape.jpg/1024px-N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928802"/>
            <a:ext cx="4429156" cy="372845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474033"/>
              </p:ext>
            </p:extLst>
          </p:nvPr>
        </p:nvGraphicFramePr>
        <p:xfrm>
          <a:off x="2428860" y="571480"/>
          <a:ext cx="4429155" cy="12858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76385"/>
                <a:gridCol w="1476385"/>
                <a:gridCol w="1476385"/>
              </a:tblGrid>
              <a:tr h="55109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34791"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עוֹרֵף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(עורפים)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נאַקן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נאַקנס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936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.mako.co.il/2015/08/09/ThinkstockPhotos-78464019_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785926"/>
            <a:ext cx="5286412" cy="3244706"/>
          </a:xfrm>
          <a:prstGeom prst="rect">
            <a:avLst/>
          </a:prstGeom>
          <a:noFill/>
        </p:spPr>
      </p:pic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918131"/>
              </p:ext>
            </p:extLst>
          </p:nvPr>
        </p:nvGraphicFramePr>
        <p:xfrm>
          <a:off x="1928794" y="714356"/>
          <a:ext cx="5250693" cy="94334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50231"/>
                <a:gridCol w="1750231"/>
                <a:gridCol w="1750231"/>
              </a:tblGrid>
              <a:tr h="46255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94706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גַּב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</a:t>
                      </a:r>
                      <a:r>
                        <a:rPr kumimoji="0" lang="he-IL" sz="20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גבים 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פּלייצע   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פּלייצעס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094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ynet.co.il/PicServer2/24012010/3216921/shutterstock_64189918_w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988840"/>
            <a:ext cx="4857784" cy="3238523"/>
          </a:xfrm>
          <a:prstGeom prst="rect">
            <a:avLst/>
          </a:prstGeom>
          <a:noFill/>
        </p:spPr>
      </p:pic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235566"/>
              </p:ext>
            </p:extLst>
          </p:nvPr>
        </p:nvGraphicFramePr>
        <p:xfrm>
          <a:off x="2071670" y="571480"/>
          <a:ext cx="4857783" cy="134825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19261"/>
                <a:gridCol w="1619261"/>
                <a:gridCol w="1619261"/>
              </a:tblGrid>
              <a:tr h="61673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627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גַּב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אחורי     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( גבים 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רוקן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רוקנס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beok.co.il/UploadFiles/ArticlesPics/Article_9125_Pic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428868"/>
            <a:ext cx="5164668" cy="2928958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677271"/>
              </p:ext>
            </p:extLst>
          </p:nvPr>
        </p:nvGraphicFramePr>
        <p:xfrm>
          <a:off x="1999683" y="980728"/>
          <a:ext cx="5594394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64798"/>
                <a:gridCol w="1864798"/>
                <a:gridCol w="1864798"/>
              </a:tblGrid>
              <a:tr h="47937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72754"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נקודת חֵן (נקודות חן)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בראָדעווקע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בראָדעווקעס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noelhenley.com/noelhenley-new2/wp-content/uploads/2011/01/popeye-elb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143116"/>
            <a:ext cx="4071966" cy="364844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253297"/>
              </p:ext>
            </p:extLst>
          </p:nvPr>
        </p:nvGraphicFramePr>
        <p:xfrm>
          <a:off x="1619672" y="908720"/>
          <a:ext cx="5976665" cy="119494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1655"/>
                <a:gridCol w="1987505"/>
                <a:gridCol w="1987505"/>
              </a:tblGrid>
              <a:tr h="48473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46307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מַרְפֵּק (מרפקים)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עלנבויגן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עלנבויגנס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Uppera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214554"/>
            <a:ext cx="4786346" cy="2318718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165794"/>
              </p:ext>
            </p:extLst>
          </p:nvPr>
        </p:nvGraphicFramePr>
        <p:xfrm>
          <a:off x="2214546" y="785794"/>
          <a:ext cx="4786347" cy="135732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95449"/>
                <a:gridCol w="1595449"/>
                <a:gridCol w="1595449"/>
              </a:tblGrid>
              <a:tr h="61167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45651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זְרועַ (זרועות)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אָרעם 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אָרעמס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290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erezavisar.co.il/wp-content/uploads/2013/07/shutter_1293143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8024" y="2276872"/>
            <a:ext cx="3384376" cy="2445295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730243"/>
              </p:ext>
            </p:extLst>
          </p:nvPr>
        </p:nvGraphicFramePr>
        <p:xfrm>
          <a:off x="2098269" y="692696"/>
          <a:ext cx="5379510" cy="914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93170"/>
                <a:gridCol w="1793170"/>
                <a:gridCol w="1793170"/>
              </a:tblGrid>
              <a:tr h="50546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36974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יַד (ידיים)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האַנט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הענט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8194" name="Picture 2" descr="C:\Users\Ofek\Desktop\יד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404353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19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upload.wikimedia.org/wikipedia/commons/thumb/f/fb/071228_human_hands.JPG/1024px-071228_human_han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000240"/>
            <a:ext cx="4857784" cy="358976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78082"/>
              </p:ext>
            </p:extLst>
          </p:nvPr>
        </p:nvGraphicFramePr>
        <p:xfrm>
          <a:off x="2214547" y="571480"/>
          <a:ext cx="4857783" cy="135732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19261"/>
                <a:gridCol w="1619261"/>
                <a:gridCol w="1619261"/>
              </a:tblGrid>
              <a:tr h="56655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9076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כַּף-יד        (כפות ידיים)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דאָלניע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דאָלניעס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255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upload.wikimedia.org/wikipedia/commons/4/40/Hand-M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58" y="1988840"/>
            <a:ext cx="3012153" cy="3788391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842082"/>
              </p:ext>
            </p:extLst>
          </p:nvPr>
        </p:nvGraphicFramePr>
        <p:xfrm>
          <a:off x="1979712" y="620688"/>
          <a:ext cx="5502804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34268"/>
                <a:gridCol w="1834268"/>
                <a:gridCol w="1834268"/>
              </a:tblGrid>
              <a:tr h="52463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99506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כַּף-יד        (כפות ידיים)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האַנטפֿלאַך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האַנטפֿלאַכן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7170" name="Picture 2" descr="https://i.ytimg.com/vi/D7FOieASQp4/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50" y="2420888"/>
            <a:ext cx="486454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8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14414" y="1500174"/>
            <a:ext cx="721523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dirty="0" smtClean="0">
                <a:latin typeface="David" pitchFamily="34" charset="-79"/>
                <a:cs typeface="David" pitchFamily="34" charset="-79"/>
              </a:rPr>
              <a:t> </a:t>
            </a:r>
            <a:endParaRPr lang="he-IL" sz="1600" dirty="0"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5362" name="Picture 2" descr="http://www.nrg.co.il/images/archive/465x349/1/651/9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000240"/>
            <a:ext cx="3950569" cy="3655602"/>
          </a:xfrm>
          <a:prstGeom prst="rect">
            <a:avLst/>
          </a:prstGeom>
          <a:noFill/>
        </p:spPr>
      </p:pic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92778"/>
              </p:ext>
            </p:extLst>
          </p:nvPr>
        </p:nvGraphicFramePr>
        <p:xfrm>
          <a:off x="2000232" y="824906"/>
          <a:ext cx="5715039" cy="123694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24226"/>
                <a:gridCol w="2324915"/>
                <a:gridCol w="2065898"/>
              </a:tblGrid>
              <a:tr h="34415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8830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אֲגוּדָל</a:t>
                      </a:r>
                      <a:r>
                        <a:rPr kumimoji="0" lang="en-US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en-US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en-US" sz="20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  <a:r>
                        <a:rPr kumimoji="0" lang="he-IL" sz="20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אגודלים) </a:t>
                      </a:r>
                      <a:endParaRPr lang="he-IL" sz="20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גראָבער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פֿינגער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  <a:latin typeface="David" pitchFamily="34" charset="-79"/>
                          <a:cs typeface="David" pitchFamily="34" charset="-79"/>
                        </a:rPr>
                        <a:t>די גראָבע פֿינגער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nivon.co.il/portals/13/images/photos/245_5568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9978" y="2254475"/>
            <a:ext cx="3640153" cy="3357586"/>
          </a:xfrm>
          <a:prstGeom prst="rect">
            <a:avLst/>
          </a:prstGeom>
          <a:noFill/>
        </p:spPr>
      </p:pic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073382"/>
              </p:ext>
            </p:extLst>
          </p:nvPr>
        </p:nvGraphicFramePr>
        <p:xfrm>
          <a:off x="2391193" y="836712"/>
          <a:ext cx="4401366" cy="98896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67122"/>
                <a:gridCol w="1467122"/>
                <a:gridCol w="1467122"/>
              </a:tblGrid>
              <a:tr h="52633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4032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אצבע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פֿינגער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פֿינגער</a:t>
                      </a:r>
                      <a:endParaRPr lang="he-IL" sz="2400" dirty="0" smtClean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5" name="מחבר חץ ישר 4"/>
          <p:cNvCxnSpPr/>
          <p:nvPr/>
        </p:nvCxnSpPr>
        <p:spPr>
          <a:xfrm>
            <a:off x="2199556" y="2254475"/>
            <a:ext cx="1857388" cy="500066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veredgb.co.il/wp-content/uploads/2015/06/%D7%90%D7%A6%D7%91%D7%A2-%D7%9E%D7%90%D7%A9%D7%99%D7%9E%D7%9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857364"/>
            <a:ext cx="6222990" cy="3500432"/>
          </a:xfrm>
          <a:prstGeom prst="rect">
            <a:avLst/>
          </a:prstGeom>
          <a:noFill/>
        </p:spPr>
      </p:pic>
      <p:cxnSp>
        <p:nvCxnSpPr>
          <p:cNvPr id="6" name="מחבר חץ ישר 5"/>
          <p:cNvCxnSpPr/>
          <p:nvPr/>
        </p:nvCxnSpPr>
        <p:spPr>
          <a:xfrm>
            <a:off x="1714480" y="1857364"/>
            <a:ext cx="1785950" cy="500066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319687"/>
              </p:ext>
            </p:extLst>
          </p:nvPr>
        </p:nvGraphicFramePr>
        <p:xfrm>
          <a:off x="2071670" y="642918"/>
          <a:ext cx="5357850" cy="112014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85950"/>
                <a:gridCol w="1785950"/>
                <a:gridCol w="1785950"/>
              </a:tblGrid>
              <a:tr h="42862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effectLst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אצבע</a:t>
                      </a:r>
                      <a:endParaRPr lang="he-IL" sz="22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דער ווײַַזפֿינגער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ווײַזפֿינגער</a:t>
                      </a:r>
                      <a:endParaRPr lang="he-IL" sz="2400" dirty="0" smtClean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upload.wikimedia.org/wikipedia/commons/thumb/0/0d/Majeur5.png/184px-Majeur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9792" y="2244105"/>
            <a:ext cx="3429024" cy="3484934"/>
          </a:xfrm>
          <a:prstGeom prst="rect">
            <a:avLst/>
          </a:prstGeom>
          <a:noFill/>
        </p:spPr>
      </p:pic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294373"/>
              </p:ext>
            </p:extLst>
          </p:nvPr>
        </p:nvGraphicFramePr>
        <p:xfrm>
          <a:off x="1547664" y="764704"/>
          <a:ext cx="5976664" cy="140292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33759"/>
                <a:gridCol w="2669088"/>
                <a:gridCol w="1873817"/>
              </a:tblGrid>
              <a:tr h="51386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85428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אַמָּה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מיטלסטער-פֿינגער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anatcafyad.files.wordpress.com/2015/09/ring.jpg?w=185&amp;h=2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2060848"/>
            <a:ext cx="3298688" cy="3637473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700882"/>
              </p:ext>
            </p:extLst>
          </p:nvPr>
        </p:nvGraphicFramePr>
        <p:xfrm>
          <a:off x="1518499" y="764704"/>
          <a:ext cx="5976665" cy="116585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88113"/>
                <a:gridCol w="2415922"/>
                <a:gridCol w="2472630"/>
              </a:tblGrid>
              <a:tr h="46290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1721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קְמיצה</a:t>
                      </a:r>
                      <a:endParaRPr lang="he-IL" sz="22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דער קידושין-פֿינגער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  <a:latin typeface="David" pitchFamily="34" charset="-79"/>
                          <a:cs typeface="David" pitchFamily="34" charset="-79"/>
                        </a:rPr>
                        <a:t>די קידושין-פֿינגער 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israsport.co.il/wp-content/uploads/hl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7083" y="1844824"/>
            <a:ext cx="4286280" cy="371299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940304"/>
              </p:ext>
            </p:extLst>
          </p:nvPr>
        </p:nvGraphicFramePr>
        <p:xfrm>
          <a:off x="1691678" y="571480"/>
          <a:ext cx="5616624" cy="119397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63773"/>
                <a:gridCol w="2080643"/>
                <a:gridCol w="1872208"/>
              </a:tblGrid>
              <a:tr h="48399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45330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cs typeface="David"/>
                        </a:rPr>
                        <a:t>קְמִיצָה</a:t>
                      </a:r>
                      <a:endParaRPr lang="he-IL" sz="2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רינג-פֿינגער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effectLst/>
                          <a:latin typeface="David" pitchFamily="34" charset="-79"/>
                          <a:cs typeface="David" pitchFamily="34" charset="-79"/>
                        </a:rPr>
                        <a:t>די רינג-פֿינגער 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enj.co.il/wp-content/uploads/2014/05/20002-1-14d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262177"/>
            <a:ext cx="4929222" cy="3286149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590321"/>
              </p:ext>
            </p:extLst>
          </p:nvPr>
        </p:nvGraphicFramePr>
        <p:xfrm>
          <a:off x="1834840" y="836712"/>
          <a:ext cx="5688633" cy="112470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11747"/>
                <a:gridCol w="2280675"/>
                <a:gridCol w="1896211"/>
              </a:tblGrid>
              <a:tr h="43204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זֶרֶת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קליינפֿינגער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קליינפֿינגער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>
            <a:off x="1571604" y="3500438"/>
            <a:ext cx="1643074" cy="500066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http://i.huffpost.com/gen/1228268/images/o-CHEST-EXERCISE-facebo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988840"/>
            <a:ext cx="4500594" cy="3000397"/>
          </a:xfrm>
          <a:prstGeom prst="rect">
            <a:avLst/>
          </a:prstGeom>
          <a:noFill/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49935"/>
              </p:ext>
            </p:extLst>
          </p:nvPr>
        </p:nvGraphicFramePr>
        <p:xfrm>
          <a:off x="1763689" y="714356"/>
          <a:ext cx="5760640" cy="11534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83433"/>
                <a:gridCol w="1824434"/>
                <a:gridCol w="1952773"/>
              </a:tblGrid>
              <a:tr h="45362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0483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חָזֶה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ברוסט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ברוסטן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838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045343"/>
              </p:ext>
            </p:extLst>
          </p:nvPr>
        </p:nvGraphicFramePr>
        <p:xfrm>
          <a:off x="1763689" y="714356"/>
          <a:ext cx="5760640" cy="115347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83433"/>
                <a:gridCol w="1824434"/>
                <a:gridCol w="1952773"/>
              </a:tblGrid>
              <a:tr h="45362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0483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שָד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(שָדַיִם)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דער</a:t>
                      </a: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ביוסט</a:t>
                      </a: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ביוסטן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30722" name="Picture 2" descr="http://i2.mirror.co.uk/incoming/article5890842.ece/ALTERNATES/s615/Breast-canc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88840"/>
            <a:ext cx="5328592" cy="354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04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singingbelt.com/wp-content/uploads/respiratory_body_diaphragm13369586295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143116"/>
            <a:ext cx="4835203" cy="3528562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131733"/>
              </p:ext>
            </p:extLst>
          </p:nvPr>
        </p:nvGraphicFramePr>
        <p:xfrm>
          <a:off x="1115616" y="836712"/>
          <a:ext cx="7052462" cy="119110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62845"/>
                <a:gridCol w="2504728"/>
                <a:gridCol w="2584889"/>
              </a:tblGrid>
              <a:tr h="43765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4246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סַרְעֶפֶת </a:t>
                      </a:r>
                      <a:r>
                        <a:rPr lang="he-IL" sz="2000" dirty="0" smtClean="0">
                          <a:latin typeface="David" pitchFamily="34" charset="-79"/>
                          <a:cs typeface="David" pitchFamily="34" charset="-79"/>
                        </a:rPr>
                        <a:t>(סרעפות)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דער בויך-דיאַפֿראַגמע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בויך-דיאַפֿראַגמעס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107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2" descr="תוצאת תמונה עבור ריאות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61444" name="AutoShape 4" descr="תוצאת תמונה עבור ריאות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61446" name="AutoShape 6" descr="תוצאת תמונה עבור ריאות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61448" name="AutoShape 8" descr="תוצאת תמונה עבור ריאות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graphicFrame>
        <p:nvGraphicFramePr>
          <p:cNvPr id="9" name="טבלה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576380"/>
              </p:ext>
            </p:extLst>
          </p:nvPr>
        </p:nvGraphicFramePr>
        <p:xfrm>
          <a:off x="2071670" y="642918"/>
          <a:ext cx="5164626" cy="914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21542"/>
                <a:gridCol w="1721542"/>
                <a:gridCol w="1721542"/>
              </a:tblGrid>
              <a:tr h="54832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65550">
                <a:tc>
                  <a:txBody>
                    <a:bodyPr/>
                    <a:lstStyle/>
                    <a:p>
                      <a:pPr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 רֵאָה (ריאות)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לונג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לונגען 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1452" name="Picture 12" descr="בתרשים ריאות detailed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157659">
            <a:off x="682838" y="2007558"/>
            <a:ext cx="2764108" cy="3533723"/>
          </a:xfrm>
          <a:prstGeom prst="rect">
            <a:avLst/>
          </a:prstGeom>
          <a:noFill/>
        </p:spPr>
      </p:pic>
      <p:pic>
        <p:nvPicPr>
          <p:cNvPr id="13314" name="Picture 2" descr="http://www.interactive-biology.com/wp-content/uploads/2012/04/Human-Lu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00808"/>
            <a:ext cx="4224469" cy="370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AutoShape 2" descr="data:image/jpeg;base64,/9j/4AAQSkZJRgABAQAAAQABAAD/2wCEAAkGBxQTEhUTExIVFhIWFRkWFxUVFxUXFxIVFRYXGBYSFhcYHSggGRonHRYVIjEhJSkrLi8uFx8zODMsNygtLisBCgoKDg0OGxAQGy0mHyUtLS0rLS0tLS0rLS0tLS0tLS8tLS0tLS0tLS0tLS0tLS0tLS0tLS0tLS0tLS0tLS0tLf/AABEIAMEAwQMBEQACEQEDEQH/xAAcAAEAAgMBAQEAAAAAAAAAAAAABAUDBgcCCAH/xABAEAABAwEFBAcFBgUDBQAAAAABAAIDEQQFEiExIkFRYQYHE3GBkaEyQlKxwRQjYnKS0TNTgrLhJEPwFTVjc6L/xAAaAQEAAwEBAQAAAAAAAAAAAAAAAgMEAQUG/8QANREAAgEDAwIDBwMCBwEAAAAAAAECAxEhEjFBBFETYXEiMoGRobHwM8HRJEIFI0NSYuHxFP/aAAwDAQACEQMRAD8A7igCAIAgCAIDUenV4yxuijjeWB4cXFuRNC0AV3alaKEE7tldRtHPbbK+pq99eON1fmtEoq2xUmyhvO95XgWd8z3RdoHYXOc4aFu86b6aVWDqVg9LoXafwKSyODZSNQssY5wejUmrXZvd39KprJc0ph2ZG2sRhxFcDJWh2IA764ldZxWTz5aJ1E73RqVmv+1yynHbbQXUqCJXtFfytIb6KvJqtC2Ejbrt62LaZDGYoXYBTMPBfQak1yJ7lPWzP4EO52awWkSxskAoHtDqcMQrRWIyNWdjOhwIAgCAIAgCAIAgCAIAgCAIAgCAIDSesQbdnP5x/YVq6bkqqcGh3o7Wma0S2KyhFzOleHuOEA5Aan9lRKjr3LoVnTd0XNnugMFQzvNNfFWRhGOEVznKbvJkDpZJhsE8eW06J/jG/wDZxVVeN43J0XaRo1y2giVpPcsDPSptss7HPhtTjudn6UXCxrJ9H9BrRjsFncP5YH6SW/RWx2MNZWmy9XSsIAgCAIAgCAIAgCAIAgCAIAgCAIDR+sh+1Z279s/2haem5KqhqlnsJkNAFpbSKy2DYLONvbk3NGg71W3KWxKyRrd9X6XVJIa0bhkAmIjLNJva8+1Y8NORFO+qy1a62RtpdK3lmv2RhFOIWWTNlKDW5JkcSa7+KjcuceTs/Uf0la6J1hkcBI1znxV99hzcBzBqacCrIPgx9VTfvo6urDGEAQBAEAQBAEAQBAEAQBAEAQBAEBzrp1JjtjW/BG0eLnEn0wrZ06tG5TU3JVngDLOXA0NPouSleQSwc/vO05kqxsikadbbR2rSSfeIA5DevNrVXJ2PY6Xp0o6mQWjcqLmzSeorOScguixb2O4XPyXbFcppE+zXHLZpWTRvo+Nwe072kfT912xXrUlZn0HcV4C0WeObTG2pHBwycPMFXJ3R5s46ZNE9dIhAEAQBAEAQBAEAQBAEAQBAEAQHMpj2luld/wCQjwbl9FujimUPMiLfl5FuJgyC5Fchs57ftuDddCQD3Vz9FCrKyLKcbso5HVJIFASSBwBNaLy27s+hhHTFI/I2rh0t7CwAVKkiqTFuvxzDSM0HzUippclUL4krXEUFkd36mreZbC6vuzOHmGn5kqyGxi6lWkb6pmcIAgCAIAgCAIAgCAIAgCAIAgBQHLLodimeeLnnzcVvliKM63Nfv6XbcnANCvp+KVrdwz8lj6iWDf0cNVRGN7aLCe0zJZG1IXUVyeC0vmAxxB3FTsZ9eTUJbRmpKJROrmx6jejRKMrn0N1F2fDduIj255COYbRtfNpUobGfqX7R0NTM4QBAEAQBAEAQBAEAQBAEAQBAfjtCgOM2O39nV2/Nei1gzGuX1eFaneq5MlE03tqzE8qeqwV8np9E7Nku0uCz2PS1I/LJOAQV1IrlIs76vdr4ww1pvw0xU5VyqrYpt2MU3a7NPZZOJWpUe5mJMcA0U/AiSU2jodxdZVus0TIWR2YxMbha0xubQDm14z8F3wI8EXnLPdt647xIOGOzM5iOQkfqkp6KDpJEdJGunrWvBk7JJpGyQk7bCxrRT8Jbm08FyUEGjtnR/pfY7YcNntDHyYcRjzDwMqnCdaVGnFVuLW5yxeqJwIAgCAIAgCAIAgCAIAgKvpDfMdmiLpHUcQQxvvPdTQD67kudSb2OGSxvcNadysl1EnsdXTpblZa7rcfeKh4rJeEiimueRrqgVUJZJ0/YZitjHtFXNIVek0+KRGSEnJThTcnZEZVTPgXoQpqKsjNJtvJ6DFOxw9xjNcBOhcTkBX6c1VOppBYGCsRjDGhztZDUmldKKl1r7olpKG13VJDtPBMemJuY8eCnGaZxqxa9ELzEF42GZmQ7Xs3AHItk2CPJy5UyQZ9TKkiEAQBAEAQBAEAQBAEBDve8mWeJ0rzk0ZDe525o5kodSuccvS3SWiUyymrjoNzG7mtHBQbNCikRXFcJGF0o3ocuWdluwPjdNVoYwZmo8kGDnHSi+e0eYoqFuhI38q8FJbEHl2RWQtwim/eVxVpJWiaY0Fye6lRdSXcsUEuD22UhTjXqLk5KlB8E2yBshA0dwOju7nyWmFdSw9zNUouOVsT7jcDJKw+0xwy5ED6qmq8lcTYhZstFWTMkAbgeHioDa01ruoRwzQ4ahLcr47fA2Nj3MdNDJHQE0aXtq0kcCD4UV6lqRVJWPqxVkD9QBAEAQBAEAQBAEAQHOOsK8u0mbADsRCrucjv2HzKjJl1OOLmqmNRLTC6NARrXGGNLnaAb0OWNEt1/ykSRRGkbzmBvplVdIZeEQ7LZsI5nUquUrm2lRUF5kpsZO5RuaNDtd4XmSBY3gVMb/wBDqLuifZkVUor+5GN1mcfddX8pRRl2OSlT31fYxvgc3VpHeCF1prcinF7M93ZaTHNi1Ncwfeacj4/4XXJ7kIUou8Pkb/ZZg5gLTUHQ/Q8COCmZGmnZmI5GpzByPcUOEHpZNPDFHLDNJGYnYHGNxbVr/Ycac8vFDtrlT0L6T2pl42aR1olkxStje173ODmSbJGEmm+vgupkJRxg+pFIpCAIAgCAIAgCAID8c6gJOgzQHHZHdq98h99xd5nL0VZrSsh2QQke4hCyr5TstFaDedwPJCLNF6cX929GMwhvBugHBL2OqDlhGsWKxlxAa0ucdABUnmq5SNdGjbJZMu7PDjaZPhbthp5uGyPPJRinJ2SNEnClHVJmWecQ7MRDn02pcj/SzgFoc40vZhvy/wCDCqc6711duF/JC7VxNS5xPGpVOpvNzSqcUrJImWaWoo58neHfQqyM+G2UVKS3jFfFEmO7sWjsfLMO8jqpeG5Zi7/cr8ZQxKNvsVNus+F3MfJVWthl972kjyy85o344TQOAxMIxNc4ChNN1dVKD4Keog09S5Lyx9MS2gmhLXajI4Xc6FTasZlK5sFnt0Vpjcx+EY2lpGjXA+6eBGVCuErGm3V0oksb8Vns1kZJGTR5idI84ag7cj3EV/DRduQceWfUNw3kLTZobQ3SWJkgHDE0GnhWngpFLJ6AIAgCAIAgCAICv6QTYLNM4aiN3mRT6rjJRV2cvgbkAoGo/JWHcgNc6wXmCNsQ9uQVI3hqHN8I0KFlaAZnf3/sqm+Wb6UFZQh8TYrNG0RlrH4YKUllptTO/kxj4R66ncFKFPV7TwhVraLQhl8L92Qp7YKFkTezjOo1c/m530GS7KpjTDC+5GNDOqo7v6L0RAIVZee2IRZMhYuogy3sTABXfuPNWU76lYz1raXfYXnhc8MdGHA+9mHVO+o3clqk1OelowwjKnT1qVvIjOd2UbjCGkt/qw55nPUgLrtGD0EVqqVF4z32NetlpfK7FI4udSlTuHAU0WNybd2egqUYqyRsnR21RyENmaC/3X+yTTRrqUB8V1PuRnTsrxMt2dW9st08romCOz9oaSy1DXAnPA0Zvoa8uanYzOSR9A9Fbn+x2SCzY8fZMDcVKYjqTTdqpFLLVDgQBAEAQBAEAQFT0rH+km/J9QuPYlD3kc3gVZrJ5tDI24zTLPNdOWOfXvan2t01odmTsRjeWt1IHDMBTj7UZpb2OqHh1Kc5YVyDdNxPJzaWs1c4jaI4MafmVGn0s6jvLCNVX/EKXTpql7Uu/B5vR7pHACJzWM2WMo6rRXU01cd5Uaik3ZJpLglQnTUdUpJt5b/b0IM1jc0VcAOWJuIcy2tQoOEluTVWEtvs7fMiuCgTP1q6cZOspXSuRsNiiqAKZ1FPNX0VeSMfUSSizxfMWEkjcHHyaVNOzk/UqtqUI+aKqzxlkbgw1fhrnntUqfmo9PJ6ZJbmjr6cdcJPbYgxdjKaPHZPPvD2CeY3IpU5+9hkHCrTXs+0uz3PM1idC+heyvAkio4gnL1UZ0nF2uiVPqFNXszs/Vn0zxtbZbQQHtAEbjliA0YTpXgd/fqTawyirTT9uB0lTMwQBAEAQBAEAQBAR7xs/aRSM+Jjm+YIQ6nZnJYX0GeSqNhr3SK1ulo1pwwBwD38yfku2w32Efamo93YpbmtJD5Xsq5jGFkYprU7OXfmpdLeOqS7F/XuMnCDwrpfDkjySSONXT431zwk0HiMvJQnOTy5ZJ06cE9KhZef5ckm0yEU7R/6io+LPuyfgUr30r5EOazb1WXXIb2ocPcEwbrGx35gTTlqpxlp4TK6lNz/ALmvQnWe2iuUUY8P3VqrL/ajNLpn/vkbJdUmbTXwAAHoFfSquV77GOvQjFYbuR78NQ8/gefEig+aqT9mb8i5L/MprzKi65KzHnX0UOldqtjX/iCv01+zKe0sAe4bg4j1UJq0mdpO8E/InvrNZzXN0JFDv7N2VDxorb66Wd19jO4qnWTW0vuRrutTonDMhu4jVp4hVp8MtlDlb/c+hur3pL9ss9Hn7+KjX/iHuyDvHqCrEzBWhpd1szalIpCAIAgCAIAgCAIDld+3eI7RJG4bOLE3m12Y+o8FWzXB3RQdJpGMiDC0dm+rDTLCXDZd5rsJWkr7PHzLVT1U5W3VmvgajccrmNcwGjntkH9TWCg/uVlBuKceXdfQh1KUnGfCSfzZissWhaczuOmQGfr6LCr7HsT0NKXcurNdj3sqI3ZEVcBiAFRV1BmaDPTcp2KG0uSRaLkwtq04gc8Vde5dsVKpc122QUNN64WpkBzaLh0yQHNdRGRst2zYWV46fUrTH2abfc8+r7dVRXG5Eva2Fzi1ulBU86g07hQHvoOKq1OzijRCmlab34Ilyj72vJxXen/VLOtX9H8V9ypcakniSfVQbydgrJIsLlnDZNr2HAsePwu3+BofBToz0yzs8Mr6inrhjdZRN/6eA4tIrQkLko6ZNEYz1RUu5sXQG8HWS2RkkiN57JwOha45eIdQjx4qcSmsk4/m53lTMIQBAEAQBAEAQBAah0/sBLWTtHsbL/yk5HwNfNRki2lKzsct6auPYCnxgnuG8eag4OSxwbqNVQbvzg12Z1Jaj3Xk+Jwn6FSqytK64f8AAoQTjZ7ONvk2SnWWjqs4hza6Fp0ry1B7lXWjaWpbPJo6WeqDpT3WPjx8zcrhtgjID6xng8YfJ2hHMFE0VVYS7G0zWNsragAjlvUrGVSsajffR1uZAzUWjRCqaVb7AWk5KNjQpEKyQYn00aM3H4WjUqVOGqVuOSuvU0Rut+PUkPt5cdjJujeQH/NV2pU1SxsRpUNENU/j5sykUgca54wCfA/upJWpt+ZW5N10vI99HRWVlfxeoUen/WRr6tf0T/OT8vC7WljpYtxONnAB2Evb3HUbqg6FTmoybcd1uv3MtNypqKm7prD8+zK6zNzVBpZs10tzFVNGeexZ3nZdjEMiMweBGhUr2yVLOGdl6N3h9ossE2+SJrju2qbXrVWmFqzsWSHAgCAIAgCAIAgPE0Qc0tcAWkEEHQg6hAcW6x7jfZ2kEEx0cWO4insk/EFFRy/RmuFS6Xqvuac57X4ThFXMFH6HE3IsO7dqeIXZyU0rrdb+a4L6cZU5SSbw7teT5RbXZHUU3jTeM9WniCoRa9yX/hOqm34kN/v+cFzZv4337cUbmgAu/wBrCCMNQa4Tx4rvgS7XXcjLq1ZNOz5X7l7dtmhYf9NaXQ19wEPjd/RIDT+khPClEol1EZ+9Z/RlnPZ3EHtHMdlkWtLfOriuBNcGh39Yto00ULZNEZWRr7mgQ2gUAyZnvNXgEHlTcrlJeHJLyK3ButCUn3xwile/Tk0ef/KLLE9Cq27LyJxP+mPOX5NWj/R+JhS/qF6C6JC2WMDUu9Myfkq+n/VRs63HStfm5mue0bbs8quJHFrsn07hQ+BXYz01NXGbkJUvE6fw1urNeqMT7C+JxqMq0DtQRuzSdNw9CqnWjUWN+UXd2OzC4jki9t7vuj3KRStzqPQaUOu+ykfyGDxAofkrFsZKvvv1LxdKwgCAIAgCAIAgCA07rSsuOyA0qBIK602gWitN1SPNSg0pK/oTim07b7/LJxKMsMYLm4BiwvDBXs5PdkaD7rhUEV1aoaouNpK3e3D7m9QqKacJXdrq/K5T+6J9321oNGijeJ9on4q7u4KvxYrEVjz3f8FkqE5e1OWfLZfz8Te7qeySPC8NcCKEEDMHVLlUk4tPkxPY6zOZEyNs0EhoyN9A5pNSWRvOVfwnI1FDquKUovBOUIVouUsPnt6mZ94WcbPaTWZ/wSggV5F1WHwKs8VPcz//ADTWY7eWSnvgilQ4Oy1BBrzyVbLoGnW99Gvb8Raf0kn6rmq0Wu5bpvJS7XKVzVAv3LIR1srf/ca+QVz/AEPiZ6cb9Xb/AImG6nVtDacHhvf2bqeqj0+Jr4/Ys696oPsrfdEawvIewg0OIZ95zUIq7Vycm4ptFtaXujkc1rjhJOycwRuFD5eCnrnBuKZB0qVWMZyVm1e6LK75WmhAod43d4XXKLysFLpzhiWVwyZflrwxUquMhFXZ1Xqumx3XZjQijC3Pfhe4VHJWrZGKq7zl6s2pdKwgCAIAgCAIAgCAjXlZBNFJE7R7HNPiKV71xq6Jwlpkpdj5tvJphlcHt2X1ZI3hIw0dTmDRw71GUl7z2eH6npxh/pp5jmL8nt/DIeHDtMcHN4jIjk5pzHyVMopZi7o0wqN+zNWf0+DLq6r6LdSuKRydO5sovhsrMD9DQgjItcNHNO4hTvcz6HF3Lm7be97eztHZyj3X0FXD8bCKYuY15KSd9ymUVF3jgg3vYLIK7MUZI3YWHv3LlkdU5vfJol42eJpOFzT41UHY1Qcu30KtrGHECHV3FvHmDyUc8F6Ud5qxbR2I9lFGPacHS07zRo+Svq+zRiu+TL0rUuqnPhKxSPiLXEZggkcCCFSXPszEcs+H0TY61fBcW+QP7SntMIeD8UcgaT5F3kVOr77ZVQT8FLt/Isc9Mwc/nyKjY6n/AGvYi3xbS85ablLcr06Xk+iugkIZd1la3QQM9RU+pKvueVNNSdy+QiEAQBAEAQBAEAQBAcb62rhdDL9oja0xzEY2OFWmQDPm1xABBHAqpycH5Pg9Lp7V4KLdpR2ezsc5fE1wDowRltsJxYQPfad7e/MKEtMsw+RspqrB2qNW4ePlbueCwAkYzUagsIPzVZcrdyTBbXNyBNOaXIuKZbWO+HD3ipJlUqZZ2a3sOrWk7yQCT4lSRVKLMNsc17gI2tB3uAGQIp55rjVyUJOCu36Hht1NoGgfue9SUb4RXKpvJn7b7KXSPa0kYRFC0jIjDVz6foKs6jM1HsjnRycaLnzJlZetgeNt2Z3vOp4Y+P5teKzu8TZFxq42f0Kh0Z+HLiNEvc44aXZswkHnpTw4dyXGl2weDOQFIqkY7O+rxvzyHF3ujzUlh3KpJyVvyx9VdH7F2Fmhh1wRMaTxIaKnzqrkrI8yrLVNyLBdIBAEAQBAEAQBAEAQEK+LsjtML4ZW1Y8U5tO5zTucDmCuNXVmTp1JU5KUTgHTTopNdszXYiY3ZtmaKAu3gjcd5Gh8wKGnB4PXpVYV4u69V+5VtLZhoGyA6Vwh9d0ZPsu/Cdk7qKdlU8n9H/2RblQdndx+q/lEN7KEtLqEatcHNcPCh+apkmnZmqEozV4u6PTXjn36ei4SdiTBaafuCpxa5KJwk9mTLLbA3iPIj6KadPzRRKFW98P6F1dlvbjG1V3uilM6ZVqtFBU9SzdmPqVV0O6suci67S0yCvxOcfCNrfm9yzSd5tm7RpoQS7FhPIw1GVEK1dGq3oxrCcHsndw/woWtsa1NVF7W/copZM8k3I3cWQpSukJMvOr+6zabws8VKtEgkfyZHtEnxAHipLLKZu0Gz6jV55YQBAEAQBAEAQBAEAQBARL0u6O0RuimYHxuFCD8wdx5rjV9yUJuEtUdzhfTToLLYHGRrDNYjniFcUP5uGuuY40VVtO6uj04Vo1bZtJfny8jWH251AMbZWbhK1rnN5ZiviDTuR1GlvdeZaqMZO7jZ907L89UerPKw1wxN7X3WkksNNaNJ9rkTTJdg4y2WeOxCpGpDeT08918exj+0hxrJnXUto091AKeihr1P2i1UtK/y388oxuk4abt6g/IsSdsk+5pPvQTo0Oee5rT/hXdP+on2yZusxRa72X1MUVrII/LX9Rr9AqU8tmurGyjHsiQ68H0yKlcp0ohTvcdUBXyocIsi6iEjqfUFdzjPPaKbDYxGDxc5wcaeDfVXQWLmHqpZUTtykZQgCAIAgCAIAgCAIAgCAIDy9oIIIBByIOYIO4oDm/S3qohmrJYy2CX+Wa9i89wzZ4ZclXKmnsbaXWSjiWV9TlV99HLXYz9/A9gB/iDaZyIe3IeNFU4tG+FeE8Jle57ZNoOa1/vA5Nd+JpAoDxBU3aeb2f0ZCOqk9KV48d15ehixKqxoTuZI7QRWhpVpaeYOo9F2MnHY5KEZ2v6n6920e4fJRWxbW9/4IzRyrpS0eZZgukWiG81NAKnlvXVnYg2krsyWe55pHtY1oxuNGtJGJx1oGipOnBWqlLkzS6iHGfQ+jOrq4PsdhijIpK4Y5PzO3HuFArX2R58pam5GzrhwIAgCAIAgCAIAgCAIAgCAIAgPL2AihAIOoOYKA1m9Or67p6l1lYxx96Idme/YoPRRcUy6NepHZmlXt1L5k2a1UG5kzcX/wBtz9CoOl2NMOtf9yNXt3VdeMX+1HKK6xSV9HhpUfCZfHrad83Ndvi57TZyTaIJIhXVzTh5bQy9VDS1uafHhUk2mV2PmuHWzw5y6RZ4BJIa0EuJAaBqScgABvUkUzkksnduqnoAbGPtVpaPtTxst1+zsIzFfjO8jTTirYxsedWq6sLY6QplAQBAEAQBAEAQBAEAQBAEAQBAEAQBAEAQEK+v4L/yn5LjOx3Pla8v48v5j81nZ7NP3URyuEmbT1Sf92h7n/2lWw3MPU+6fSqtMIQBAEAQBAEB/9k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>
              <a:solidFill>
                <a:prstClr val="black"/>
              </a:solidFill>
            </a:endParaRPr>
          </a:p>
        </p:txBody>
      </p:sp>
      <p:sp>
        <p:nvSpPr>
          <p:cNvPr id="69636" name="AutoShape 4" descr="data:image/jpeg;base64,/9j/4AAQSkZJRgABAQAAAQABAAD/2wCEAAkGBxQTEhUTExIVFhIWFRkWFxUVFxUXFxIVFRYXGBYSFhcYHSggGRonHRYVIjEhJSkrLi8uFx8zODMsNygtLisBCgoKDg0OGxAQGy0mHyUtLS0rLS0tLS0rLS0tLS0tLS8tLS0tLS0tLS0tLS0tLS0tLS0tLS0tLS0tLS0tLS0tLf/AABEIAMEAwQMBEQACEQEDEQH/xAAcAAEAAgMBAQEAAAAAAAAAAAAABAUDBgcCCAH/xABAEAABAwEFBAcFBgUDBQAAAAABAAIDEQQFEiExIkFRYQYHE3GBkaEyQlKxwRQjYnKS0TNTgrLhJEPwFTVjc6L/xAAaAQEAAwEBAQAAAAAAAAAAAAAAAgMEAQUG/8QANREAAgEDAwIDBwMCBwEAAAAAAAECAxEhEjFBBFETYXEiMoGRobHwM8HRJEIFI0NSYuHxFP/aAAwDAQACEQMRAD8A7igCAIAgCAIDUenV4yxuijjeWB4cXFuRNC0AV3alaKEE7tldRtHPbbK+pq99eON1fmtEoq2xUmyhvO95XgWd8z3RdoHYXOc4aFu86b6aVWDqVg9LoXafwKSyODZSNQssY5wejUmrXZvd39KprJc0ph2ZG2sRhxFcDJWh2IA764ldZxWTz5aJ1E73RqVmv+1yynHbbQXUqCJXtFfytIb6KvJqtC2Ejbrt62LaZDGYoXYBTMPBfQak1yJ7lPWzP4EO52awWkSxskAoHtDqcMQrRWIyNWdjOhwIAgCAIAgCAIAgCAIAgCAIAgCAIDSesQbdnP5x/YVq6bkqqcGh3o7Wma0S2KyhFzOleHuOEA5Aan9lRKjr3LoVnTd0XNnugMFQzvNNfFWRhGOEVznKbvJkDpZJhsE8eW06J/jG/wDZxVVeN43J0XaRo1y2giVpPcsDPSptss7HPhtTjudn6UXCxrJ9H9BrRjsFncP5YH6SW/RWx2MNZWmy9XSsIAgCAIAgCAIAgCAIAgCAIAgCAIDR+sh+1Z279s/2haem5KqhqlnsJkNAFpbSKy2DYLONvbk3NGg71W3KWxKyRrd9X6XVJIa0bhkAmIjLNJva8+1Y8NORFO+qy1a62RtpdK3lmv2RhFOIWWTNlKDW5JkcSa7+KjcuceTs/Uf0la6J1hkcBI1znxV99hzcBzBqacCrIPgx9VTfvo6urDGEAQBAEAQBAEAQBAEAQBAEAQBAEBzrp1JjtjW/BG0eLnEn0wrZ06tG5TU3JVngDLOXA0NPouSleQSwc/vO05kqxsikadbbR2rSSfeIA5DevNrVXJ2PY6Xp0o6mQWjcqLmzSeorOScguixb2O4XPyXbFcppE+zXHLZpWTRvo+Nwe072kfT912xXrUlZn0HcV4C0WeObTG2pHBwycPMFXJ3R5s46ZNE9dIhAEAQBAEAQBAEAQBAEAQBAEAQHMpj2luld/wCQjwbl9FujimUPMiLfl5FuJgyC5Fchs57ftuDddCQD3Vz9FCrKyLKcbso5HVJIFASSBwBNaLy27s+hhHTFI/I2rh0t7CwAVKkiqTFuvxzDSM0HzUippclUL4krXEUFkd36mreZbC6vuzOHmGn5kqyGxi6lWkb6pmcIAgCAIAgCAIAgCAIAgCAIAgBQHLLodimeeLnnzcVvliKM63Nfv6XbcnANCvp+KVrdwz8lj6iWDf0cNVRGN7aLCe0zJZG1IXUVyeC0vmAxxB3FTsZ9eTUJbRmpKJROrmx6jejRKMrn0N1F2fDduIj255COYbRtfNpUobGfqX7R0NTM4QBAEAQBAEAQBAEAQBAEAQBAfjtCgOM2O39nV2/Nei1gzGuX1eFaneq5MlE03tqzE8qeqwV8np9E7Nku0uCz2PS1I/LJOAQV1IrlIs76vdr4ww1pvw0xU5VyqrYpt2MU3a7NPZZOJWpUe5mJMcA0U/AiSU2jodxdZVus0TIWR2YxMbha0xubQDm14z8F3wI8EXnLPdt647xIOGOzM5iOQkfqkp6KDpJEdJGunrWvBk7JJpGyQk7bCxrRT8Jbm08FyUEGjtnR/pfY7YcNntDHyYcRjzDwMqnCdaVGnFVuLW5yxeqJwIAgCAIAgCAIAgCAIAgKvpDfMdmiLpHUcQQxvvPdTQD67kudSb2OGSxvcNadysl1EnsdXTpblZa7rcfeKh4rJeEiimueRrqgVUJZJ0/YZitjHtFXNIVek0+KRGSEnJThTcnZEZVTPgXoQpqKsjNJtvJ6DFOxw9xjNcBOhcTkBX6c1VOppBYGCsRjDGhztZDUmldKKl1r7olpKG13VJDtPBMemJuY8eCnGaZxqxa9ELzEF42GZmQ7Xs3AHItk2CPJy5UyQZ9TKkiEAQBAEAQBAEAQBAEBDve8mWeJ0rzk0ZDe525o5kodSuccvS3SWiUyymrjoNzG7mtHBQbNCikRXFcJGF0o3ocuWdluwPjdNVoYwZmo8kGDnHSi+e0eYoqFuhI38q8FJbEHl2RWQtwim/eVxVpJWiaY0Fye6lRdSXcsUEuD22UhTjXqLk5KlB8E2yBshA0dwOju7nyWmFdSw9zNUouOVsT7jcDJKw+0xwy5ED6qmq8lcTYhZstFWTMkAbgeHioDa01ruoRwzQ4ahLcr47fA2Nj3MdNDJHQE0aXtq0kcCD4UV6lqRVJWPqxVkD9QBAEAQBAEAQBAEAQHOOsK8u0mbADsRCrucjv2HzKjJl1OOLmqmNRLTC6NARrXGGNLnaAb0OWNEt1/ykSRRGkbzmBvplVdIZeEQ7LZsI5nUquUrm2lRUF5kpsZO5RuaNDtd4XmSBY3gVMb/wBDqLuifZkVUor+5GN1mcfddX8pRRl2OSlT31fYxvgc3VpHeCF1prcinF7M93ZaTHNi1Ncwfeacj4/4XXJ7kIUou8Pkb/ZZg5gLTUHQ/Q8COCmZGmnZmI5GpzByPcUOEHpZNPDFHLDNJGYnYHGNxbVr/Ycac8vFDtrlT0L6T2pl42aR1olkxStje173ODmSbJGEmm+vgupkJRxg+pFIpCAIAgCAIAgCAID8c6gJOgzQHHZHdq98h99xd5nL0VZrSsh2QQke4hCyr5TstFaDedwPJCLNF6cX929GMwhvBugHBL2OqDlhGsWKxlxAa0ucdABUnmq5SNdGjbJZMu7PDjaZPhbthp5uGyPPJRinJ2SNEnClHVJmWecQ7MRDn02pcj/SzgFoc40vZhvy/wCDCqc6711duF/JC7VxNS5xPGpVOpvNzSqcUrJImWaWoo58neHfQqyM+G2UVKS3jFfFEmO7sWjsfLMO8jqpeG5Zi7/cr8ZQxKNvsVNus+F3MfJVWthl972kjyy85o344TQOAxMIxNc4ChNN1dVKD4Keog09S5Lyx9MS2gmhLXajI4Xc6FTasZlK5sFnt0Vpjcx+EY2lpGjXA+6eBGVCuErGm3V0oksb8Vns1kZJGTR5idI84ag7cj3EV/DRduQceWfUNw3kLTZobQ3SWJkgHDE0GnhWngpFLJ6AIAgCAIAgCAICv6QTYLNM4aiN3mRT6rjJRV2cvgbkAoGo/JWHcgNc6wXmCNsQ9uQVI3hqHN8I0KFlaAZnf3/sqm+Wb6UFZQh8TYrNG0RlrH4YKUllptTO/kxj4R66ncFKFPV7TwhVraLQhl8L92Qp7YKFkTezjOo1c/m530GS7KpjTDC+5GNDOqo7v6L0RAIVZee2IRZMhYuogy3sTABXfuPNWU76lYz1raXfYXnhc8MdGHA+9mHVO+o3clqk1OelowwjKnT1qVvIjOd2UbjCGkt/qw55nPUgLrtGD0EVqqVF4z32NetlpfK7FI4udSlTuHAU0WNybd2egqUYqyRsnR21RyENmaC/3X+yTTRrqUB8V1PuRnTsrxMt2dW9st08romCOz9oaSy1DXAnPA0Zvoa8uanYzOSR9A9Fbn+x2SCzY8fZMDcVKYjqTTdqpFLLVDgQBAEAQBAEAQFT0rH+km/J9QuPYlD3kc3gVZrJ5tDI24zTLPNdOWOfXvan2t01odmTsRjeWt1IHDMBTj7UZpb2OqHh1Kc5YVyDdNxPJzaWs1c4jaI4MafmVGn0s6jvLCNVX/EKXTpql7Uu/B5vR7pHACJzWM2WMo6rRXU01cd5Uaik3ZJpLglQnTUdUpJt5b/b0IM1jc0VcAOWJuIcy2tQoOEluTVWEtvs7fMiuCgTP1q6cZOspXSuRsNiiqAKZ1FPNX0VeSMfUSSizxfMWEkjcHHyaVNOzk/UqtqUI+aKqzxlkbgw1fhrnntUqfmo9PJ6ZJbmjr6cdcJPbYgxdjKaPHZPPvD2CeY3IpU5+9hkHCrTXs+0uz3PM1idC+heyvAkio4gnL1UZ0nF2uiVPqFNXszs/Vn0zxtbZbQQHtAEbjliA0YTpXgd/fqTawyirTT9uB0lTMwQBAEAQBAEAQBAR7xs/aRSM+Jjm+YIQ6nZnJYX0GeSqNhr3SK1ulo1pwwBwD38yfku2w32Efamo93YpbmtJD5Xsq5jGFkYprU7OXfmpdLeOqS7F/XuMnCDwrpfDkjySSONXT431zwk0HiMvJQnOTy5ZJ06cE9KhZef5ckm0yEU7R/6io+LPuyfgUr30r5EOazb1WXXIb2ocPcEwbrGx35gTTlqpxlp4TK6lNz/ALmvQnWe2iuUUY8P3VqrL/ajNLpn/vkbJdUmbTXwAAHoFfSquV77GOvQjFYbuR78NQ8/gefEig+aqT9mb8i5L/MprzKi65KzHnX0UOldqtjX/iCv01+zKe0sAe4bg4j1UJq0mdpO8E/InvrNZzXN0JFDv7N2VDxorb66Wd19jO4qnWTW0vuRrutTonDMhu4jVp4hVp8MtlDlb/c+hur3pL9ss9Hn7+KjX/iHuyDvHqCrEzBWhpd1szalIpCAIAgCAIAgCAIDld+3eI7RJG4bOLE3m12Y+o8FWzXB3RQdJpGMiDC0dm+rDTLCXDZd5rsJWkr7PHzLVT1U5W3VmvgajccrmNcwGjntkH9TWCg/uVlBuKceXdfQh1KUnGfCSfzZissWhaczuOmQGfr6LCr7HsT0NKXcurNdj3sqI3ZEVcBiAFRV1BmaDPTcp2KG0uSRaLkwtq04gc8Vde5dsVKpc122QUNN64WpkBzaLh0yQHNdRGRst2zYWV46fUrTH2abfc8+r7dVRXG5Eva2Fzi1ulBU86g07hQHvoOKq1OzijRCmlab34Ilyj72vJxXen/VLOtX9H8V9ypcakniSfVQbydgrJIsLlnDZNr2HAsePwu3+BofBToz0yzs8Mr6inrhjdZRN/6eA4tIrQkLko6ZNEYz1RUu5sXQG8HWS2RkkiN57JwOha45eIdQjx4qcSmsk4/m53lTMIQBAEAQBAEAQBAah0/sBLWTtHsbL/yk5HwNfNRki2lKzsct6auPYCnxgnuG8eag4OSxwbqNVQbvzg12Z1Jaj3Xk+Jwn6FSqytK64f8AAoQTjZ7ONvk2SnWWjqs4hza6Fp0ry1B7lXWjaWpbPJo6WeqDpT3WPjx8zcrhtgjID6xng8YfJ2hHMFE0VVYS7G0zWNsragAjlvUrGVSsajffR1uZAzUWjRCqaVb7AWk5KNjQpEKyQYn00aM3H4WjUqVOGqVuOSuvU0Rut+PUkPt5cdjJujeQH/NV2pU1SxsRpUNENU/j5sykUgca54wCfA/upJWpt+ZW5N10vI99HRWVlfxeoUen/WRr6tf0T/OT8vC7WljpYtxONnAB2Evb3HUbqg6FTmoybcd1uv3MtNypqKm7prD8+zK6zNzVBpZs10tzFVNGeexZ3nZdjEMiMweBGhUr2yVLOGdl6N3h9ossE2+SJrju2qbXrVWmFqzsWSHAgCAIAgCAIAgPE0Qc0tcAWkEEHQg6hAcW6x7jfZ2kEEx0cWO4insk/EFFRy/RmuFS6Xqvuac57X4ThFXMFH6HE3IsO7dqeIXZyU0rrdb+a4L6cZU5SSbw7teT5RbXZHUU3jTeM9WniCoRa9yX/hOqm34kN/v+cFzZv4337cUbmgAu/wBrCCMNQa4Tx4rvgS7XXcjLq1ZNOz5X7l7dtmhYf9NaXQ19wEPjd/RIDT+khPClEol1EZ+9Z/RlnPZ3EHtHMdlkWtLfOriuBNcGh39Yto00ULZNEZWRr7mgQ2gUAyZnvNXgEHlTcrlJeHJLyK3ButCUn3xwile/Tk0ef/KLLE9Cq27LyJxP+mPOX5NWj/R+JhS/qF6C6JC2WMDUu9Myfkq+n/VRs63HStfm5mue0bbs8quJHFrsn07hQ+BXYz01NXGbkJUvE6fw1urNeqMT7C+JxqMq0DtQRuzSdNw9CqnWjUWN+UXd2OzC4jki9t7vuj3KRStzqPQaUOu+ykfyGDxAofkrFsZKvvv1LxdKwgCAIAgCAIAgCA07rSsuOyA0qBIK602gWitN1SPNSg0pK/oTim07b7/LJxKMsMYLm4BiwvDBXs5PdkaD7rhUEV1aoaouNpK3e3D7m9QqKacJXdrq/K5T+6J9321oNGijeJ9on4q7u4KvxYrEVjz3f8FkqE5e1OWfLZfz8Te7qeySPC8NcCKEEDMHVLlUk4tPkxPY6zOZEyNs0EhoyN9A5pNSWRvOVfwnI1FDquKUovBOUIVouUsPnt6mZ94WcbPaTWZ/wSggV5F1WHwKs8VPcz//ADTWY7eWSnvgilQ4Oy1BBrzyVbLoGnW99Gvb8Raf0kn6rmq0Wu5bpvJS7XKVzVAv3LIR1srf/ca+QVz/AEPiZ6cb9Xb/AImG6nVtDacHhvf2bqeqj0+Jr4/Ys696oPsrfdEawvIewg0OIZ95zUIq7Vycm4ptFtaXujkc1rjhJOycwRuFD5eCnrnBuKZB0qVWMZyVm1e6LK75WmhAod43d4XXKLysFLpzhiWVwyZflrwxUquMhFXZ1Xqumx3XZjQijC3Pfhe4VHJWrZGKq7zl6s2pdKwgCAIAgCAIAgCAjXlZBNFJE7R7HNPiKV71xq6Jwlpkpdj5tvJphlcHt2X1ZI3hIw0dTmDRw71GUl7z2eH6npxh/pp5jmL8nt/DIeHDtMcHN4jIjk5pzHyVMopZi7o0wqN+zNWf0+DLq6r6LdSuKRydO5sovhsrMD9DQgjItcNHNO4hTvcz6HF3Lm7be97eztHZyj3X0FXD8bCKYuY15KSd9ymUVF3jgg3vYLIK7MUZI3YWHv3LlkdU5vfJol42eJpOFzT41UHY1Qcu30KtrGHECHV3FvHmDyUc8F6Ud5qxbR2I9lFGPacHS07zRo+Svq+zRiu+TL0rUuqnPhKxSPiLXEZggkcCCFSXPszEcs+H0TY61fBcW+QP7SntMIeD8UcgaT5F3kVOr77ZVQT8FLt/Isc9Mwc/nyKjY6n/AGvYi3xbS85ablLcr06Xk+iugkIZd1la3QQM9RU+pKvueVNNSdy+QiEAQBAEAQBAEAQBAcb62rhdDL9oja0xzEY2OFWmQDPm1xABBHAqpycH5Pg9Lp7V4KLdpR2ezsc5fE1wDowRltsJxYQPfad7e/MKEtMsw+RspqrB2qNW4ePlbueCwAkYzUagsIPzVZcrdyTBbXNyBNOaXIuKZbWO+HD3ipJlUqZZ2a3sOrWk7yQCT4lSRVKLMNsc17gI2tB3uAGQIp55rjVyUJOCu36Hht1NoGgfue9SUb4RXKpvJn7b7KXSPa0kYRFC0jIjDVz6foKs6jM1HsjnRycaLnzJlZetgeNt2Z3vOp4Y+P5teKzu8TZFxq42f0Kh0Z+HLiNEvc44aXZswkHnpTw4dyXGl2weDOQFIqkY7O+rxvzyHF3ujzUlh3KpJyVvyx9VdH7F2Fmhh1wRMaTxIaKnzqrkrI8yrLVNyLBdIBAEAQBAEAQBAEAQEK+LsjtML4ZW1Y8U5tO5zTucDmCuNXVmTp1JU5KUTgHTTopNdszXYiY3ZtmaKAu3gjcd5Gh8wKGnB4PXpVYV4u69V+5VtLZhoGyA6Vwh9d0ZPsu/Cdk7qKdlU8n9H/2RblQdndx+q/lEN7KEtLqEatcHNcPCh+apkmnZmqEozV4u6PTXjn36ei4SdiTBaafuCpxa5KJwk9mTLLbA3iPIj6KadPzRRKFW98P6F1dlvbjG1V3uilM6ZVqtFBU9SzdmPqVV0O6suci67S0yCvxOcfCNrfm9yzSd5tm7RpoQS7FhPIw1GVEK1dGq3oxrCcHsndw/woWtsa1NVF7W/copZM8k3I3cWQpSukJMvOr+6zabws8VKtEgkfyZHtEnxAHipLLKZu0Gz6jV55YQBAEAQBAEAQBAEAQBARL0u6O0RuimYHxuFCD8wdx5rjV9yUJuEtUdzhfTToLLYHGRrDNYjniFcUP5uGuuY40VVtO6uj04Vo1bZtJfny8jWH251AMbZWbhK1rnN5ZiviDTuR1GlvdeZaqMZO7jZ907L89UerPKw1wxN7X3WkksNNaNJ9rkTTJdg4y2WeOxCpGpDeT08918exj+0hxrJnXUto091AKeihr1P2i1UtK/y388oxuk4abt6g/IsSdsk+5pPvQTo0Oee5rT/hXdP+on2yZusxRa72X1MUVrII/LX9Rr9AqU8tmurGyjHsiQ68H0yKlcp0ohTvcdUBXyocIsi6iEjqfUFdzjPPaKbDYxGDxc5wcaeDfVXQWLmHqpZUTtykZQgCAIAgCAIAgCAIAgCAIDy9oIIIBByIOYIO4oDm/S3qohmrJYy2CX+Wa9i89wzZ4ZclXKmnsbaXWSjiWV9TlV99HLXYz9/A9gB/iDaZyIe3IeNFU4tG+FeE8Jle57ZNoOa1/vA5Nd+JpAoDxBU3aeb2f0ZCOqk9KV48d15ehixKqxoTuZI7QRWhpVpaeYOo9F2MnHY5KEZ2v6n6920e4fJRWxbW9/4IzRyrpS0eZZgukWiG81NAKnlvXVnYg2krsyWe55pHtY1oxuNGtJGJx1oGipOnBWqlLkzS6iHGfQ+jOrq4PsdhijIpK4Y5PzO3HuFArX2R58pam5GzrhwIAgCAIAgCAIAgCAIAgCAIAgPL2AihAIOoOYKA1m9Or67p6l1lYxx96Idme/YoPRRcUy6NepHZmlXt1L5k2a1UG5kzcX/wBtz9CoOl2NMOtf9yNXt3VdeMX+1HKK6xSV9HhpUfCZfHrad83Ndvi57TZyTaIJIhXVzTh5bQy9VDS1uafHhUk2mV2PmuHWzw5y6RZ4BJIa0EuJAaBqScgABvUkUzkksnduqnoAbGPtVpaPtTxst1+zsIzFfjO8jTTirYxsedWq6sLY6QplAQBAEAQBAEAQBAEAQBAEAQBAEAQBAEAQEK+v4L/yn5LjOx3Pla8v48v5j81nZ7NP3URyuEmbT1Sf92h7n/2lWw3MPU+6fSqtMIQBAEAQBAEB/9k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>
              <a:solidFill>
                <a:prstClr val="black"/>
              </a:solidFill>
            </a:endParaRPr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800520"/>
              </p:ext>
            </p:extLst>
          </p:nvPr>
        </p:nvGraphicFramePr>
        <p:xfrm>
          <a:off x="1835695" y="692696"/>
          <a:ext cx="5400600" cy="129614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00200"/>
                <a:gridCol w="1800200"/>
                <a:gridCol w="1800200"/>
              </a:tblGrid>
              <a:tr h="55525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40884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לֵב (לבבות)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האַרץ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>
                          <a:solidFill>
                            <a:srgbClr val="000000"/>
                          </a:solidFill>
                          <a:latin typeface="David" pitchFamily="34" charset="-79"/>
                          <a:cs typeface="David" pitchFamily="34" charset="-79"/>
                        </a:rPr>
                        <a:t>הערצער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69639" name="Picture 7" descr="https://upload.wikimedia.org/wikipedia/commons/a/a0/Heart_anterior_exterior_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996952"/>
            <a:ext cx="2992395" cy="2735904"/>
          </a:xfrm>
          <a:prstGeom prst="ellipse">
            <a:avLst/>
          </a:prstGeom>
          <a:noFill/>
        </p:spPr>
      </p:pic>
      <p:pic>
        <p:nvPicPr>
          <p:cNvPr id="20482" name="Picture 2" descr="http://img.webmd.com/dtmcms/live/webmd/consumer_assets/site_images/articles/health_tools/surprising_things_that_hurt_heart_slideshow/getty_rf_photo_of_human_heart_on_fig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204863"/>
            <a:ext cx="4104456" cy="278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65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טבלה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706848"/>
              </p:ext>
            </p:extLst>
          </p:nvPr>
        </p:nvGraphicFramePr>
        <p:xfrm>
          <a:off x="2214547" y="785794"/>
          <a:ext cx="4714908" cy="114300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71636"/>
                <a:gridCol w="1571636"/>
                <a:gridCol w="1571636"/>
              </a:tblGrid>
              <a:tr h="62235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065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בֶּטֶן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בויך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בייכער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3316" name="Picture 4" descr="http://proportsia.co.il/wp-content/uploads/2014/02/proportsia_tummy_tuck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071678"/>
            <a:ext cx="4714909" cy="314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6793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thmb.inkfrog.com/thumbn/beautifudirtyrich/Y7701-46.jpg=450&amp;gap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071678"/>
            <a:ext cx="3714776" cy="357190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349726"/>
              </p:ext>
            </p:extLst>
          </p:nvPr>
        </p:nvGraphicFramePr>
        <p:xfrm>
          <a:off x="2714612" y="714356"/>
          <a:ext cx="3714777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238259"/>
                <a:gridCol w="1238259"/>
                <a:gridCol w="1238259"/>
              </a:tblGrid>
              <a:tr h="36739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89861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מוֹתֵּן (מותניים)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לענד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לענדן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66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dryang.co.il/images/dryang/articles/Full_Image/788_b.jpg"/>
          <p:cNvPicPr>
            <a:picLocks noChangeAspect="1" noChangeArrowheads="1"/>
          </p:cNvPicPr>
          <p:nvPr/>
        </p:nvPicPr>
        <p:blipFill rotWithShape="1">
          <a:blip r:embed="rId2"/>
          <a:srcRect l="11340" r="9096"/>
          <a:stretch/>
        </p:blipFill>
        <p:spPr bwMode="auto">
          <a:xfrm rot="21241501">
            <a:off x="1149566" y="2511560"/>
            <a:ext cx="2671370" cy="2997989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528370"/>
              </p:ext>
            </p:extLst>
          </p:nvPr>
        </p:nvGraphicFramePr>
        <p:xfrm>
          <a:off x="2159162" y="692696"/>
          <a:ext cx="4968552" cy="10081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56184"/>
                <a:gridCol w="1656184"/>
                <a:gridCol w="1656184"/>
              </a:tblGrid>
              <a:tr h="47998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5947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מְעִי (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מֵעַיִם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קישקע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קישקעס    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9460" name="Picture 4" descr="http://static1.squarespace.com/static/54ced80ee4b0aa862f974cbf/t/55306ab6e4b03253914adc36/1429236406887/image.jpg?format=1000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683" y="1794542"/>
            <a:ext cx="2952664" cy="393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56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upload.wikimedia.org/wikipedia/commons/3/33/Illu_stoma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70619">
            <a:off x="898475" y="2685997"/>
            <a:ext cx="2900033" cy="2796052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207693"/>
              </p:ext>
            </p:extLst>
          </p:nvPr>
        </p:nvGraphicFramePr>
        <p:xfrm>
          <a:off x="2195738" y="785795"/>
          <a:ext cx="4896543" cy="113268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32181"/>
                <a:gridCol w="1632181"/>
                <a:gridCol w="1632181"/>
              </a:tblGrid>
              <a:tr h="54699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84045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קֵיבָה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(קיבות)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מאָגן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מאָגנס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8436" name="Picture 4" descr="http://www.willempinksterboer.com/wp-content/uploads/2014/08/stomach-highlight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04864"/>
            <a:ext cx="363907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AutoShape 2" descr="data:image/jpeg;base64,/9j/4AAQSkZJRgABAQAAAQABAAD/2wCEAAkGBxISEhITExMWFhIQGBUXFRgYDxUYFRgWFRgWGhgVFRYYHSggGBolHRUVITEiJSkrLi4uFx8zODMsNygtLisBCgoKDg0OGxAQGi4lHiY3Ly03LTctLS0tLTAtLS0tLS0tLTAtLS0tKy0tLS0tLS0tLS0tLS0tLS0tLS0tLS0tLf/AABEIAOAA4QMBIgACEQEDEQH/xAAcAAEAAQUBAQAAAAAAAAAAAAAAAQMEBQYHAgj/xAA6EAACAQIEBAMFBwIGAwAAAAAAAQIDEQQSITEFQVFhEyJxBjKBkaEHIzNCscHwFFJigpLR4fEVFnL/xAAaAQEAAwEBAQAAAAAAAAAAAAAAAwQFAgEG/8QAKhEBAAICAQMDAgYDAAAAAAAAAAECAxEEEiExIkFRExQFIzJhobFCcYH/2gAMAwEAAhEDEQA/AO4WFiQBFhYkARYWJAEWFiQBFhYkARYWJAEWFiQBFhYkARYWJAEWFiQBFhYkARYWJAEWFiQBFhYkARYEgAAAAAAAAAAAAAAAAAAAAAAAAAAAAAAAAAAAAAAAAAAAAAAAAAAAAAAAAAAAAAAAAAAAAAAAAAAAAAAAAAAAAAAAAAAAAAAAgASAAAIuSABDYuBIIuEBIAAAAAAAAAAAAAAAAAAhkEshs9AXLLG8QjBLW7l7q5v/AIMZV4g+vm7bei7HFsla+UtcVrd2fuQ5LqYBY+XU8T4hbmRznqkjjWbA6i6keMjW3xPuUpcU7nM8msO44lpbT/UI8SxKNTnxpLn9TwuNJ8yP7uqT7K3w23+qQeLRq9Pily5p466PY5MS8niTDOSxhSlje5hK+KfIx1bGT6/U4tytO68SJbQ+KJF3g8dGd0mtLP4O+v0OfYnFyyvX6lhwfjbpzWapGKdTw25TSShNNyl3s4XXr3OcfL3bpl1fg+ibQ62CywPEqNVfd1YT/wDmpGXzsXlzQZaQAB6AAAAAAAAAAAAAeWUsQrxkk7XT16aFVnia0D2Gj0K0ppVJazloukYrRKPS9m2ZLDYTS7NYpcQVOrKm9IOT8OXJ6vRvqZxcQdrGbF433a98UxEaVsXUS2MVVk7nuvVuY7E4pLdlfJk3KxixrqVRIxeO4ko8zGcQ4uldJmGqVJTV3pHm3tbt1fb9CvNplfx4Plez4hOpKyen8+W5kMJCopKDlZy93W8W1rl7OxjOCxhknd2bd1z03s3bsZ+hFVXZu6ajJWeqatqn1OY890t9RGoV6OIa33W5e0saWWN4VXs5wmpPmsnma676sxWExrebNbyuydrJ7bHUzaqt01vHZtEscWlbFIxX9Q3tr6J3KfEPEp03UnCUYJpZnF2u9lse7vfxDz6dK+ZUuK8VfmjDXLvJ+6u3c03F1XOTcnf9GXWMxMmsuy1b73e5j2izx8fvZxyLajprCth5VIPNTnKMlzjJp/Q3r2V+0+tTnGni/vKb08RK049G0veRz6MmtUXcoxqU21pOO66ouRaaztQtSuSNTD6SwGNp1oRqUpqcJpOMk7pouThv2Se0LoYl4acvusTpFPZVeVumbb5HboS5FqluqNsvLjmltKwAOkYAAAAAAAAAAPMinUdkypI1/wBp8a1HwoN56m9uUdm/Xl8TjJeK1mXeOk3tEQ0qNKFak4yV77Pnfe6KPCsVKMp0KjvKlZxl/dDk/VF5UwjpLTka1LxMyxF7tuUbf4VplXrZmJNtez6XFWLV1tm+J8QUFr/GajxHiU5c7X5X2XfqVsTW8Sok3dO17dHzSLerSg4wUsqlTVmm27/ImwYK5Jnqtr4dX6sdPRG1pgMI60nJt5Iayk9NFrovgXvh505vSC92PL/sijVUYTjm8sr3UbuVvloJYnxIKH4cV7l9v8z3u+pBeO8x8LeGsxG7K/s/XcJzio5s8fdTV7rVt8tn9DIUZTzeWkk5X3nb9DEcOhOlUUnF2yyjdWa1XbvYyEMdqrLXa2l72fJevUjs995bbgMLUqfi1Wo2Xlgst10ct7eljZ8Lh6SSioRtHRLKjRaOKxL93LDT8zS+iT/UrRrY9JtYimtVe0Lv5ZSeuetfLMzYJt4nTolGVOCu1GKW7sl8WYXivtbhJKdNU3iI7SUYKUPS+xrkMDOqpSrVZVMrXllpG75uMeXZ9C6nhKcIpupG6WllaK9NbIktztR6YVI4lOr1zMtK4pgVVnN0KFSnBWcYO0lb8z1d/RIwmIwjho15n1i1ZfE6jHGUm4xW8lq1rN6FhjpUZqScYxhHSWbWbfRc7lb7m0r1bVj/AB/lzG3bkUaNZxd1z3Rl+N0oU6klRfkdt/eV91cw89GjQxX6kOWsViJ911wecY4rDznJQpxq05uTWkVGabf0PpXh2KhVhGpCSlCavGSd012PmLiGIzNW2VrHbfsfxlKeAhThJuVByVRNWalOTlp2tItYZ9mdy69tt9ABOoAAAAAAAAABAFDGV1CMpt2jBNv0SuaVw/EeJKdee89uy5Iy/t1i8mHcFvWagvTeX0T+ZrdOWWmihycnr18f20uJi9E2/wCKmOrKTd9v2NPwcpVM9FWUc0mm3ZZW3r631MjxTHPSEU7zaS16lX2Zw8fGdofg04p3/ule7fyZm3nqlr0r9PHMrTC8ApNuVSs4wW+VavsrrRGRo8Jo+XLSTo9Zc/8Admfq4lJRj5Wn0j+xYSvHk/CV7LmvTpuS4MvT6dqeW9sneVvh+DYdZ7Ullb01ebv8D3/4WjONowWXXeKdviZLC1XSpOTyvM75XvGL2XqQ24+Z7PeKevyRFkmuyl7+0sbT9m6KikoRbu2tNbd23sV6eFoR/DWSS6LmuyKka15tK+19L83t+p7xEnotIRe/J/Er2t8Jd233kw0/Ld6LM82vma/YiEIWk07Zsyuv7bcnyLGjVTeSKTfm1d+TerfpY91XG1l5p/26pvskjne50TXRHFRcIvWUtM26+FufqeVScpJKOadT3YJXUU9m+hmsLwKvVfnSpweVvbPpySW3qbRgeHU6KtCKXe2r9WXcHBvkndu0KubmUx9q95a/gPZFNqeIm5SS0itIr5bmn/apg4Up4anSioKUZybSs5NOKs32/c64YT2n9mqOOgo1LqULuE4+9Fv13Wi07Gr9tStdVhRrybTfqvL52rxa07nijh3OVtlzZ0viH2WYpP7qvTnHlni4tfVo8Yf7KMTL8TE04LmoU5Sf6pI4jFaPELtuRjmO8ud8RrQXlgtFzOrfYhw6UMPWry2rztD0p3Tf+q6+B74f9kOGjJSq1alVK142jGLtydtWjoeDwsKUI06cVGEFaMUrJJckibHjmPKpyORF46arkAEymAAAAAAAAEEgDTvbyXmoLk3N/JR/3MRUgspsftxhnKippXdGSl/lej/nY1yh5oGVya/mS1+LbeKGt4yC8ald2jmV30KtPFf01ZTV3Cq3CXfLLyP5SZPHMM5Ky5mNxdZSoRTk3OHld/y2ejjbsrlDpmZ1DV7TEbn9m3U6k805JJXWi/N3dktOhNanFZXmcoyu3rze9jEQ4hXhBu0JZ7Rz662W1kvQ8x4lKMU5RUrvlmT63s9Gj3Fjvafy4mVW9en9UstGqvMpX823S3f6FavippeaEZQtuo5Zeq6muYvjKotSVJ5knvLr077FD/2GpOWXLJvmm9+3odZ8WWlvVGjHSLd47tjeJkp5rON4papK75fHcp1Fmjmquyu8ivrbq+vIoYZ4irK8lFb2vd2PHEOGT/NOVuSWyK00lNWvfTKYDC1MSkqMMsNc1SWkb3s7dTbuEcChR8zeapa2ZpaJcorkjVvYbHyoz/p5vyT1hd7S3svX9ToBs8HBj6euPLI518lbzSfCEibAGjpnAAPQAAAAAegAeAAAAAAAAAAAKOJpKcXF6qSafozn+Iwjw1R037r1g+q6eq/Y6JIseKcOhWg4y+D5p9ivyMP1I3HlZ4+f6c9/DQMRSuYDG8Oks2VaS/l/51M3ilOjNwqqzWz5NdUX2FUJrcy6xMW7eW1F/T+zUMNiMmaNSEmtLNN7rqkTVrwkpWjNu6a306pm8PhcEruxjuKOlGOSK88nb0T3v3tc74/HyTljol5l5GOazuGscdo2yt7SipO3Qo4ZPx45bZpRad1pdczJcbxEfGjDTKoqOu1kjGYiok1Vpu6zfFZlbK+ztoav4pSto1X9Uf044F5iZ34lsPCOJS8RwmkpLXR7o2nG0VKCb3Oe0pylONVLyxcVJ95cjLYr2jml4dOMpy5ya0+CRiUntqyznxbmLVXOOg4tSjpKDTXqjpWDrqpCE1tJJ/Nf8nKcHHF13bJv/hOncFw0qdGnCXvRik7bFzgdUTMezN/EunVZ33X4CBqMkAAAAAAAB6AB4AAAAAAAAAAA8sgPcHotOI8Pp1o5akU19V6M0riXsnWpNyoPPFflbtJfHZnQCGiDJgpfynw8i+LxPZyyFeurqcJQyq7covRfuY3BSlVqZtowTlr9G77u9kderYaMt0n6r5GOx/Ao1W9kpWvZclsibjY64dan/cpr8rr3uHLY4WrP73I/NPSTjpZ6aN6dPkRhOFVp5pwSapqCmuufX4rTfudZo8HgqXhPWF7pdLsqYDhlOimoRtffvYjz4vqZYyRPdLi5308c001z2Q4VOlnpzgpUZtVI5oryuy0NmXDKV/w4f6UXaiiT3oj4U75bWncdninRUdIpL0VioEwdRGvCGe/kAB6AAAAAAAAPQAAAAAAAAAAAACLCxIAiwsSABFiQBFhYkARYWJAAAAAAAAAAAAAAAAAAAAAAAAAAAAAAAAAAAAAAAAAAAAAAAAAAAAAAAAAAAAAAABAAkEACQQAJBAAkEACQQAJBAAkEACQQAJBAAkEACQQAJBAAkEACQQAP/9k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>
              <a:solidFill>
                <a:prstClr val="black"/>
              </a:solidFill>
            </a:endParaRPr>
          </a:p>
        </p:txBody>
      </p:sp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686864"/>
              </p:ext>
            </p:extLst>
          </p:nvPr>
        </p:nvGraphicFramePr>
        <p:xfrm>
          <a:off x="1259632" y="764704"/>
          <a:ext cx="6696745" cy="116930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97221"/>
                <a:gridCol w="2660150"/>
                <a:gridCol w="2239374"/>
              </a:tblGrid>
              <a:tr h="31543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206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לַבְלָב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(לבלבים)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פּאַנקרעאַס 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פּאַנקרעאַסן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87047" name="Picture 7" descr="http://www.surgery.usc.edu/hepatobiliary/graphics/pancrea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424727">
            <a:off x="562033" y="3133775"/>
            <a:ext cx="3160505" cy="2403301"/>
          </a:xfrm>
          <a:prstGeom prst="rect">
            <a:avLst/>
          </a:prstGeom>
          <a:noFill/>
        </p:spPr>
      </p:pic>
      <p:pic>
        <p:nvPicPr>
          <p:cNvPr id="25602" name="Picture 2" descr="http://blog.datarpgx.com/wp-content/uploads/2015/12/Pancreatic-Canc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5721" y="2095272"/>
            <a:ext cx="44574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14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ynet.co.il/PicServer2/01082004/500048/TCHOL_other.jpg"/>
          <p:cNvPicPr>
            <a:picLocks noChangeAspect="1" noChangeArrowheads="1"/>
          </p:cNvPicPr>
          <p:nvPr/>
        </p:nvPicPr>
        <p:blipFill rotWithShape="1">
          <a:blip r:embed="rId2"/>
          <a:srcRect l="18487" t="-4774" r="14635" b="4774"/>
          <a:stretch/>
        </p:blipFill>
        <p:spPr bwMode="auto">
          <a:xfrm>
            <a:off x="971600" y="1950715"/>
            <a:ext cx="3009900" cy="3518849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541015"/>
              </p:ext>
            </p:extLst>
          </p:nvPr>
        </p:nvGraphicFramePr>
        <p:xfrm>
          <a:off x="2051720" y="620688"/>
          <a:ext cx="5165766" cy="123479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21922"/>
                <a:gridCol w="1721922"/>
                <a:gridCol w="1721922"/>
              </a:tblGrid>
              <a:tr h="51461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8615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טְחוֹל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(טחולים)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דער מילץ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מילצן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2290" name="Picture 2" descr="http://anatomy-medicine.com/uploads/posts/2015-07/1436609418_sple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214761"/>
            <a:ext cx="3744416" cy="289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19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430141"/>
              </p:ext>
            </p:extLst>
          </p:nvPr>
        </p:nvGraphicFramePr>
        <p:xfrm>
          <a:off x="2078035" y="764704"/>
          <a:ext cx="5237202" cy="120247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45734"/>
                <a:gridCol w="1745734"/>
                <a:gridCol w="1745734"/>
              </a:tblGrid>
              <a:tr h="55452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47947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כָּבֵד (כבדים)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לעבער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לעבערס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72706" name="Picture 2" descr="http://www.tcast.co.il/wp-content/uploads/2014/09/Subscription_Monthly_M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178859">
            <a:off x="743963" y="2486727"/>
            <a:ext cx="3581020" cy="2386640"/>
          </a:xfrm>
          <a:prstGeom prst="rect">
            <a:avLst/>
          </a:prstGeom>
          <a:noFill/>
        </p:spPr>
      </p:pic>
      <p:pic>
        <p:nvPicPr>
          <p:cNvPr id="22530" name="Picture 2" descr="https://www.sheba.co.il/webfiles/shebaPics/shebaMain/_media/mediabank/9221_mb_file_b4a5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3" t="276" r="7508" b="16345"/>
          <a:stretch/>
        </p:blipFill>
        <p:spPr bwMode="auto">
          <a:xfrm>
            <a:off x="5148064" y="2060848"/>
            <a:ext cx="2880320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s://encrypted-tbn0.gstatic.com/images?q=tbn:ANd9GcQhyXs2-_zn0uI11pkvkBIdLSM82GQO_KWD5g7UoAI7DB027tls3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735" y="1916833"/>
            <a:ext cx="4780663" cy="3251556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566942"/>
              </p:ext>
            </p:extLst>
          </p:nvPr>
        </p:nvGraphicFramePr>
        <p:xfrm>
          <a:off x="1691964" y="620688"/>
          <a:ext cx="5688633" cy="10801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96209"/>
                <a:gridCol w="1864060"/>
                <a:gridCol w="1928364"/>
              </a:tblGrid>
              <a:tr h="51843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3148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תּוסֶפְתָּן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דער</a:t>
                      </a: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אַפּענדיקס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אַפּענדיקסן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 flipV="1">
            <a:off x="2987824" y="4315941"/>
            <a:ext cx="1440160" cy="142876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569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livingtraditionally.com/wp-content/uploads/2014/12/bigstock-Human-Colon-188436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9219" y="2060848"/>
            <a:ext cx="4595592" cy="3446694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490829"/>
              </p:ext>
            </p:extLst>
          </p:nvPr>
        </p:nvGraphicFramePr>
        <p:xfrm>
          <a:off x="1835696" y="692696"/>
          <a:ext cx="5904657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14836"/>
                <a:gridCol w="2158271"/>
                <a:gridCol w="2631550"/>
              </a:tblGrid>
              <a:tr h="46066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4648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תּוסֶפְתָּן</a:t>
                      </a:r>
                      <a:endParaRPr kumimoji="0" lang="he-IL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בלינדע קישקע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בלינדע קישקעס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858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proxyponder.com/wp-content/uploads/2014/09/HumanAppendix5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776" y="2060848"/>
            <a:ext cx="3857652" cy="3717775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573228"/>
              </p:ext>
            </p:extLst>
          </p:nvPr>
        </p:nvGraphicFramePr>
        <p:xfrm>
          <a:off x="1691680" y="571480"/>
          <a:ext cx="5760640" cy="13453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20213"/>
                <a:gridCol w="1887655"/>
                <a:gridCol w="1952772"/>
              </a:tblGrid>
              <a:tr h="57248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72865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תּוסֶפְתָּן</a:t>
                      </a:r>
                      <a:endParaRPr kumimoji="0" lang="he-IL" sz="2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David" pitchFamily="34" charset="-79"/>
                        <a:ea typeface="+mn-ea"/>
                        <a:cs typeface="David" pitchFamily="34" charset="-79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דער אַפּענדיציט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אַפּענדיציטן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318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 descr="http://www.gallbladder.co.il/wp-content/uploads/2011/05/%D7%9B%D7%99%D7%A1_%D7%94%D7%9E%D7%A8%D7%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55869">
            <a:off x="586179" y="3076804"/>
            <a:ext cx="3166009" cy="2532808"/>
          </a:xfrm>
          <a:prstGeom prst="ellipse">
            <a:avLst/>
          </a:prstGeom>
          <a:noFill/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088972"/>
              </p:ext>
            </p:extLst>
          </p:nvPr>
        </p:nvGraphicFramePr>
        <p:xfrm>
          <a:off x="2419739" y="620688"/>
          <a:ext cx="4590273" cy="12460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30091"/>
                <a:gridCol w="1530091"/>
                <a:gridCol w="1530091"/>
              </a:tblGrid>
              <a:tr h="43195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9737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כִּיס מָרָה </a:t>
                      </a:r>
                      <a:r>
                        <a:rPr lang="he-IL" sz="2000" dirty="0" smtClean="0">
                          <a:latin typeface="David" pitchFamily="34" charset="-79"/>
                          <a:cs typeface="David" pitchFamily="34" charset="-79"/>
                        </a:rPr>
                        <a:t>(כיסי מרה)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גאַל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גאַלן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4578" name="Picture 2" descr="http://www.livescience.com/images/i/000/048/176/original/gallbladder-100901-02.jpg?interpolation=lanczos-none&amp;downsize=*:1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88443"/>
            <a:ext cx="392330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www.camoni.co.il/cms_files/headers/header_5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192711">
            <a:off x="695478" y="2875978"/>
            <a:ext cx="3371486" cy="2589301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623198"/>
              </p:ext>
            </p:extLst>
          </p:nvPr>
        </p:nvGraphicFramePr>
        <p:xfrm>
          <a:off x="1772523" y="764704"/>
          <a:ext cx="5310921" cy="100925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70307"/>
                <a:gridCol w="1770307"/>
                <a:gridCol w="1770307"/>
              </a:tblGrid>
              <a:tr h="47548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60616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כִּלְּיה (כליות)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ניר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נירן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1506" name="Picture 2" descr="http://az616578.vo.msecnd.net/files/2016/03/06/6359290462765097671087193641_Kidney%20picture%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988840"/>
            <a:ext cx="4008068" cy="354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5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www.coloplast.co.il/Global/3_Bladder%20and%20Bowel/Pictures/Bladder_women_704x396.png"/>
          <p:cNvPicPr>
            <a:picLocks noChangeAspect="1" noChangeArrowheads="1"/>
          </p:cNvPicPr>
          <p:nvPr/>
        </p:nvPicPr>
        <p:blipFill rotWithShape="1">
          <a:blip r:embed="rId2"/>
          <a:srcRect l="15284" r="8035"/>
          <a:stretch/>
        </p:blipFill>
        <p:spPr bwMode="auto">
          <a:xfrm>
            <a:off x="899592" y="3308452"/>
            <a:ext cx="3409951" cy="2501376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239879"/>
              </p:ext>
            </p:extLst>
          </p:nvPr>
        </p:nvGraphicFramePr>
        <p:xfrm>
          <a:off x="2000232" y="642919"/>
          <a:ext cx="5596104" cy="16720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65368"/>
                <a:gridCol w="1865368"/>
                <a:gridCol w="1865368"/>
              </a:tblGrid>
              <a:tr h="51057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1123380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שלפוחית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שֶתֶן </a:t>
                      </a:r>
                      <a:r>
                        <a:rPr kumimoji="0" lang="he-IL" sz="22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(שלפוחיות שתן)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אורין-בלאָז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</a:t>
                      </a:r>
                      <a:r>
                        <a:rPr lang="he-IL" sz="2400" baseline="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אורין-בלאָזן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cxnSp>
        <p:nvCxnSpPr>
          <p:cNvPr id="7" name="מחבר חץ ישר 6"/>
          <p:cNvCxnSpPr/>
          <p:nvPr/>
        </p:nvCxnSpPr>
        <p:spPr>
          <a:xfrm flipH="1">
            <a:off x="2699792" y="4869160"/>
            <a:ext cx="1464478" cy="535785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084" name="Picture 4" descr="http://blog.doctoroz.com/wp-content/uploads/2013/08/female-bladder-638x4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57579"/>
            <a:ext cx="3498020" cy="334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396670"/>
              </p:ext>
            </p:extLst>
          </p:nvPr>
        </p:nvGraphicFramePr>
        <p:xfrm>
          <a:off x="1619672" y="620688"/>
          <a:ext cx="6120681" cy="115074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40227"/>
                <a:gridCol w="2040227"/>
                <a:gridCol w="2040227"/>
              </a:tblGrid>
              <a:tr h="38377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02103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רֶחֶם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געבערמוטער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געבערמוטערס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6626" name="Picture 2" descr="http://divinepollination.com/wp-content/uploads/2015/01/enmeshed-mother-child-wom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844824"/>
            <a:ext cx="367240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06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3992514"/>
              </p:ext>
            </p:extLst>
          </p:nvPr>
        </p:nvGraphicFramePr>
        <p:xfrm>
          <a:off x="1619672" y="620688"/>
          <a:ext cx="6120681" cy="115074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40227"/>
                <a:gridCol w="2040227"/>
                <a:gridCol w="2040227"/>
              </a:tblGrid>
              <a:tr h="38377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endParaRPr kumimoji="0" lang="he-IL" sz="12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2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02103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שַחְלָה (שחלות)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דער</a:t>
                      </a: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אייערשטאָק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די </a:t>
                      </a:r>
                      <a:r>
                        <a:rPr lang="he-IL" sz="2400" dirty="0" err="1" smtClean="0">
                          <a:latin typeface="David" pitchFamily="34" charset="-79"/>
                          <a:cs typeface="David" pitchFamily="34" charset="-79"/>
                        </a:rPr>
                        <a:t>אייערשטאָקן</a:t>
                      </a: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76200" marR="76200" marT="0" marB="0"/>
                </a:tc>
              </a:tr>
            </a:tbl>
          </a:graphicData>
        </a:graphic>
      </p:graphicFrame>
      <p:pic>
        <p:nvPicPr>
          <p:cNvPr id="27650" name="Picture 2" descr="http://a57.foxnews.com/images.foxnews.com/content/fox-news/health/2015/10/10/12-facts-should-know-about-ovarian-cysts/_jcr_content/par/featured-media/media-1.img.jpg/876/493/1429815403645.jpg?ve=1&amp;t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44824"/>
            <a:ext cx="407353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http://static.independent.co.uk/s3fs-public/styles/article_large/public/thumbnails/image/2015/08/20/12/42-594437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7987">
            <a:off x="848132" y="2193288"/>
            <a:ext cx="3029595" cy="227219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83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ngimg.com/upload/leg_PNG479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1785926"/>
            <a:ext cx="2786082" cy="4266086"/>
          </a:xfrm>
          <a:prstGeom prst="rect">
            <a:avLst/>
          </a:prstGeom>
          <a:noFill/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084196"/>
              </p:ext>
            </p:extLst>
          </p:nvPr>
        </p:nvGraphicFramePr>
        <p:xfrm>
          <a:off x="2214546" y="642918"/>
          <a:ext cx="4929222" cy="914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43074"/>
                <a:gridCol w="1643074"/>
                <a:gridCol w="1643074"/>
              </a:tblGrid>
              <a:tr h="42365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62162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cs typeface="David"/>
                        </a:rPr>
                        <a:t>רֶגֶל </a:t>
                      </a:r>
                      <a:r>
                        <a:rPr lang="he-IL" sz="2000" dirty="0" smtClean="0">
                          <a:cs typeface="David"/>
                        </a:rPr>
                        <a:t>(רגליים) </a:t>
                      </a:r>
                      <a:endParaRPr lang="he-IL" sz="20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פֿוס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פֿיס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803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00826" y="1142984"/>
            <a:ext cx="20002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sz="1600" dirty="0" smtClean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  <a:p>
            <a:endParaRPr lang="he-IL" sz="1600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285720" y="1071546"/>
            <a:ext cx="314325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>
                <a:solidFill>
                  <a:prstClr val="black"/>
                </a:solidFill>
              </a:rPr>
              <a:t> </a:t>
            </a:r>
            <a:br>
              <a:rPr lang="he-IL" dirty="0" smtClean="0">
                <a:solidFill>
                  <a:prstClr val="black"/>
                </a:solidFill>
              </a:rPr>
            </a:br>
            <a:endParaRPr lang="he-IL" sz="1350" b="1" dirty="0">
              <a:solidFill>
                <a:prstClr val="black"/>
              </a:solidFill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12" name="טבלה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597132"/>
              </p:ext>
            </p:extLst>
          </p:nvPr>
        </p:nvGraphicFramePr>
        <p:xfrm>
          <a:off x="2428859" y="928670"/>
          <a:ext cx="4572033" cy="129622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24011"/>
                <a:gridCol w="1524011"/>
                <a:gridCol w="1524011"/>
              </a:tblGrid>
              <a:tr h="56470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3542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בֶּרֶך (ברכיים) 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קני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קניען</a:t>
                      </a:r>
                      <a:endParaRPr lang="he-IL" sz="2400" dirty="0">
                        <a:effectLst/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40962" name="Picture 2" descr="http://sfile.f-static.com/image/users/300871/ftp/my_files/images/sop-resize-400.181818246841-iStock_000021083804XSmall.jpg?id=16617852&amp;sopC=14082202218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357430"/>
            <a:ext cx="4572032" cy="30404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620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upload.wikimedia.org/wikipedia/commons/thumb/7/74/Ankle.jpg/184px-Ank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928802"/>
            <a:ext cx="4357718" cy="3564138"/>
          </a:xfrm>
          <a:prstGeom prst="rect">
            <a:avLst/>
          </a:prstGeom>
          <a:noFill/>
        </p:spPr>
      </p:pic>
      <p:graphicFrame>
        <p:nvGraphicFramePr>
          <p:cNvPr id="10" name="טבלה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769690"/>
              </p:ext>
            </p:extLst>
          </p:nvPr>
        </p:nvGraphicFramePr>
        <p:xfrm>
          <a:off x="2348303" y="548680"/>
          <a:ext cx="4518832" cy="12192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06277"/>
                <a:gridCol w="1485540"/>
                <a:gridCol w="1527015"/>
              </a:tblGrid>
              <a:tr h="48986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53147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קַרְסול</a:t>
                      </a:r>
                      <a:r>
                        <a:rPr kumimoji="0" lang="en-US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(קרסוליים)</a:t>
                      </a:r>
                      <a:r>
                        <a:rPr kumimoji="0" lang="he-IL" sz="2000" b="0" i="0" kern="1200" baseline="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דאָס</a:t>
                      </a:r>
                      <a:r>
                        <a:rPr kumimoji="0" lang="he-IL" sz="2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קנעכל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קנעכלעך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69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824553"/>
              </p:ext>
            </p:extLst>
          </p:nvPr>
        </p:nvGraphicFramePr>
        <p:xfrm>
          <a:off x="2214546" y="642918"/>
          <a:ext cx="4857786" cy="1249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19262"/>
                <a:gridCol w="1619262"/>
                <a:gridCol w="1619262"/>
              </a:tblGrid>
              <a:tr h="45924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</a:t>
                      </a:r>
                      <a:r>
                        <a:rPr kumimoji="0" lang="he-IL" sz="12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0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 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</a:t>
                      </a:r>
                      <a:r>
                        <a:rPr kumimoji="0" lang="he-IL" sz="12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רבים]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12326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lang="he-IL" sz="2400" dirty="0" smtClean="0">
                          <a:latin typeface="David" pitchFamily="34" charset="-79"/>
                          <a:cs typeface="David" pitchFamily="34" charset="-79"/>
                        </a:rPr>
                        <a:t>כַּף-רֶגֶל      </a:t>
                      </a:r>
                      <a:r>
                        <a:rPr lang="he-IL" sz="2200" dirty="0" smtClean="0">
                          <a:latin typeface="David" pitchFamily="34" charset="-79"/>
                          <a:cs typeface="David" pitchFamily="34" charset="-79"/>
                        </a:rPr>
                        <a:t>(כפות רגליים) </a:t>
                      </a:r>
                      <a:endParaRPr lang="he-IL" sz="22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פֿוסזויל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פֿוסזוילן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146" name="Picture 2" descr="http://www.camoni.co.il/cms_files/blogs/469/posts/10959/shutterstock_829308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88840"/>
            <a:ext cx="47625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68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achilles.co.il/images/itempics/page_287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928802"/>
            <a:ext cx="2857520" cy="3929090"/>
          </a:xfrm>
          <a:prstGeom prst="rect">
            <a:avLst/>
          </a:prstGeom>
          <a:noFill/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3411553"/>
              </p:ext>
            </p:extLst>
          </p:nvPr>
        </p:nvGraphicFramePr>
        <p:xfrm>
          <a:off x="2347445" y="476672"/>
          <a:ext cx="4306233" cy="120076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35411"/>
                <a:gridCol w="1435411"/>
                <a:gridCol w="1435411"/>
              </a:tblGrid>
              <a:tr h="55088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49886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עַקֵּב </a:t>
                      </a:r>
                      <a:r>
                        <a:rPr kumimoji="0" lang="he-IL" sz="20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(עקבים) 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פּיאַטע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פּיאַטעס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845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ilanco4foot.co.il/image1.asp?w=222&amp;h=186&amp;path=articles/Ingrown-Toena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000240"/>
            <a:ext cx="4429156" cy="3710917"/>
          </a:xfrm>
          <a:prstGeom prst="rect">
            <a:avLst/>
          </a:prstGeom>
          <a:noFill/>
        </p:spPr>
      </p:pic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488825"/>
              </p:ext>
            </p:extLst>
          </p:nvPr>
        </p:nvGraphicFramePr>
        <p:xfrm>
          <a:off x="2285982" y="642918"/>
          <a:ext cx="4429158" cy="12858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76386"/>
                <a:gridCol w="1476386"/>
                <a:gridCol w="1476386"/>
              </a:tblGrid>
              <a:tr h="55109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שם-העצם</a:t>
                      </a:r>
                      <a:endParaRPr lang="he-IL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איינצאָל-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יחיד]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 מערצאָל-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kumimoji="0" lang="he-IL" sz="12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[צורת רבים] </a:t>
                      </a:r>
                      <a:endParaRPr lang="he-IL" sz="1200" b="1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34791"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צִפּורֶן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 (</a:t>
                      </a:r>
                      <a:r>
                        <a:rPr kumimoji="0" lang="he-IL" sz="2400" b="0" i="0" kern="1200" dirty="0" err="1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צִפּורניים</a:t>
                      </a: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)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דער נאָגל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800"/>
                        </a:spcAft>
                      </a:pPr>
                      <a:r>
                        <a:rPr kumimoji="0" lang="he-IL" sz="2400" b="0" i="0" kern="1200" dirty="0" smtClean="0">
                          <a:solidFill>
                            <a:schemeClr val="dk1"/>
                          </a:solidFill>
                          <a:latin typeface="David" pitchFamily="34" charset="-79"/>
                          <a:ea typeface="+mn-ea"/>
                          <a:cs typeface="David" pitchFamily="34" charset="-79"/>
                        </a:rPr>
                        <a:t>די נעגל</a:t>
                      </a:r>
                      <a:endParaRPr lang="he-IL" sz="2400" dirty="0">
                        <a:latin typeface="David" pitchFamily="34" charset="-79"/>
                        <a:cs typeface="David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9" name="מחבר חץ ישר 8"/>
          <p:cNvCxnSpPr/>
          <p:nvPr/>
        </p:nvCxnSpPr>
        <p:spPr>
          <a:xfrm rot="10800000" flipV="1">
            <a:off x="5929322" y="2214554"/>
            <a:ext cx="2143140" cy="857256"/>
          </a:xfrm>
          <a:prstGeom prst="straightConnector1">
            <a:avLst/>
          </a:prstGeom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660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wipe dir="d"/>
      </p:transition>
    </mc:Choice>
    <mc:Fallback xmlns="">
      <p:transition advClick="0" advTm="8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היבט">
  <a:themeElements>
    <a:clrScheme name="טכני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היבט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5356</TotalTime>
  <Words>1830</Words>
  <Application>Microsoft Office PowerPoint</Application>
  <PresentationFormat>‫הצגה על המסך (4:3)</PresentationFormat>
  <Paragraphs>726</Paragraphs>
  <Slides>88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88</vt:i4>
      </vt:variant>
    </vt:vector>
  </HeadingPairs>
  <TitlesOfParts>
    <vt:vector size="96" baseType="lpstr">
      <vt:lpstr>Arial</vt:lpstr>
      <vt:lpstr>BN Oria</vt:lpstr>
      <vt:lpstr>Calibri</vt:lpstr>
      <vt:lpstr>David</vt:lpstr>
      <vt:lpstr>Tahoma</vt:lpstr>
      <vt:lpstr>Verdana</vt:lpstr>
      <vt:lpstr>Wingdings 2</vt:lpstr>
      <vt:lpstr>היבט</vt:lpstr>
      <vt:lpstr>יש להשתמש באוזניות  מען דאַרף נוצן הער-טרייַבלעך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ברנדלק שמואל</dc:creator>
  <cp:lastModifiedBy>user</cp:lastModifiedBy>
  <cp:revision>1047</cp:revision>
  <dcterms:created xsi:type="dcterms:W3CDTF">2014-04-15T14:10:44Z</dcterms:created>
  <dcterms:modified xsi:type="dcterms:W3CDTF">2017-01-27T23:50:20Z</dcterms:modified>
</cp:coreProperties>
</file>