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109" d="100"/>
          <a:sy n="109" d="100"/>
        </p:scale>
        <p:origin x="167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4244539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150822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61984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4249527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2697439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3007461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3968243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4034461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4227777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134776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95BC4E8D-C907-4049-B8FF-930BD9105E7E}" type="datetimeFigureOut">
              <a:rPr lang="he-IL" smtClean="0"/>
              <a:t>י'/אייר/תשע"ט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F2FCD993-0D19-4A87-BE79-AA69C0E529D4}" type="slidenum">
              <a:rPr lang="he-IL" smtClean="0"/>
              <a:t>‹#›</a:t>
            </a:fld>
            <a:endParaRPr lang="he-IL"/>
          </a:p>
        </p:txBody>
      </p:sp>
    </p:spTree>
    <p:extLst>
      <p:ext uri="{BB962C8B-B14F-4D97-AF65-F5344CB8AC3E}">
        <p14:creationId xmlns:p14="http://schemas.microsoft.com/office/powerpoint/2010/main" val="1467303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5BC4E8D-C907-4049-B8FF-930BD9105E7E}" type="datetimeFigureOut">
              <a:rPr lang="he-IL" smtClean="0"/>
              <a:t>י'/אייר/תשע"ט</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2FCD993-0D19-4A87-BE79-AA69C0E529D4}" type="slidenum">
              <a:rPr lang="he-IL" smtClean="0"/>
              <a:t>‹#›</a:t>
            </a:fld>
            <a:endParaRPr lang="he-IL"/>
          </a:p>
        </p:txBody>
      </p:sp>
    </p:spTree>
    <p:extLst>
      <p:ext uri="{BB962C8B-B14F-4D97-AF65-F5344CB8AC3E}">
        <p14:creationId xmlns:p14="http://schemas.microsoft.com/office/powerpoint/2010/main" val="12501049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683568" y="764704"/>
            <a:ext cx="7772400" cy="1470025"/>
          </a:xfrm>
        </p:spPr>
        <p:txBody>
          <a:bodyPr>
            <a:normAutofit/>
          </a:bodyPr>
          <a:lstStyle/>
          <a:p>
            <a:r>
              <a:rPr lang="he-IL" sz="8800" dirty="0" smtClean="0">
                <a:latin typeface="Guttman Stam" panose="02010401010101010101" pitchFamily="2" charset="-79"/>
                <a:cs typeface="Guttman Stam" panose="02010401010101010101" pitchFamily="2" charset="-79"/>
              </a:rPr>
              <a:t>"עיתונות יידיש"</a:t>
            </a:r>
            <a:endParaRPr lang="he-IL" sz="8800" dirty="0">
              <a:latin typeface="Guttman Stam" panose="02010401010101010101" pitchFamily="2" charset="-79"/>
              <a:cs typeface="Guttman Stam" panose="02010401010101010101" pitchFamily="2" charset="-79"/>
            </a:endParaRPr>
          </a:p>
        </p:txBody>
      </p:sp>
      <p:sp>
        <p:nvSpPr>
          <p:cNvPr id="3" name="כותרת משנה 2"/>
          <p:cNvSpPr>
            <a:spLocks noGrp="1"/>
          </p:cNvSpPr>
          <p:nvPr>
            <p:ph type="subTitle" idx="1"/>
          </p:nvPr>
        </p:nvSpPr>
        <p:spPr>
          <a:xfrm>
            <a:off x="1619672" y="2348880"/>
            <a:ext cx="6400800" cy="4176464"/>
          </a:xfrm>
        </p:spPr>
        <p:txBody>
          <a:bodyPr>
            <a:normAutofit/>
          </a:bodyPr>
          <a:lstStyle/>
          <a:p>
            <a:r>
              <a:rPr lang="he-IL" dirty="0" err="1" smtClean="0">
                <a:solidFill>
                  <a:schemeClr val="tx1"/>
                </a:solidFill>
                <a:latin typeface="Guttman Stam" pitchFamily="2" charset="-79"/>
                <a:cs typeface="Guttman Stam" pitchFamily="2" charset="-79"/>
              </a:rPr>
              <a:t>צוגערייט</a:t>
            </a:r>
            <a:r>
              <a:rPr lang="he-IL" dirty="0" smtClean="0">
                <a:solidFill>
                  <a:schemeClr val="tx1"/>
                </a:solidFill>
                <a:latin typeface="Guttman Stam" pitchFamily="2" charset="-79"/>
                <a:cs typeface="Guttman Stam" pitchFamily="2" charset="-79"/>
              </a:rPr>
              <a:t> פון : לוי עדי </a:t>
            </a:r>
          </a:p>
          <a:p>
            <a:r>
              <a:rPr lang="he-IL" dirty="0" smtClean="0">
                <a:solidFill>
                  <a:schemeClr val="tx1"/>
                </a:solidFill>
                <a:latin typeface="Guttman Stam" pitchFamily="2" charset="-79"/>
                <a:cs typeface="Guttman Stam" pitchFamily="2" charset="-79"/>
              </a:rPr>
              <a:t>2018-2019 – תשע"ט</a:t>
            </a:r>
          </a:p>
          <a:p>
            <a:r>
              <a:rPr lang="he-IL" dirty="0" err="1" smtClean="0">
                <a:solidFill>
                  <a:schemeClr val="tx1"/>
                </a:solidFill>
                <a:latin typeface="Guttman Stam" pitchFamily="2" charset="-79"/>
                <a:cs typeface="Guttman Stam" pitchFamily="2" charset="-79"/>
              </a:rPr>
              <a:t>שולע</a:t>
            </a:r>
            <a:r>
              <a:rPr lang="he-IL" dirty="0" smtClean="0">
                <a:solidFill>
                  <a:schemeClr val="tx1"/>
                </a:solidFill>
                <a:latin typeface="Guttman Stam" pitchFamily="2" charset="-79"/>
                <a:cs typeface="Guttman Stam" pitchFamily="2" charset="-79"/>
              </a:rPr>
              <a:t> :אורט חולון</a:t>
            </a:r>
          </a:p>
          <a:p>
            <a:endParaRPr lang="he-IL" dirty="0" smtClean="0">
              <a:solidFill>
                <a:schemeClr val="tx1"/>
              </a:solidFill>
            </a:endParaRPr>
          </a:p>
          <a:p>
            <a:pPr algn="r"/>
            <a:r>
              <a:rPr lang="he-IL" sz="2400" dirty="0" smtClean="0">
                <a:solidFill>
                  <a:schemeClr val="tx1"/>
                </a:solidFill>
                <a:latin typeface="Guttman Stam" pitchFamily="2" charset="-79"/>
                <a:cs typeface="Guttman Stam" pitchFamily="2" charset="-79"/>
              </a:rPr>
              <a:t>בתמיכת הרשות הלאומית לתרבות יידיש </a:t>
            </a:r>
          </a:p>
        </p:txBody>
      </p:sp>
      <p:pic>
        <p:nvPicPr>
          <p:cNvPr id="4" name="תמונה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3" y="5157192"/>
            <a:ext cx="5936337" cy="1296144"/>
          </a:xfrm>
          <a:prstGeom prst="rect">
            <a:avLst/>
          </a:prstGeom>
        </p:spPr>
      </p:pic>
    </p:spTree>
    <p:extLst>
      <p:ext uri="{BB962C8B-B14F-4D97-AF65-F5344CB8AC3E}">
        <p14:creationId xmlns:p14="http://schemas.microsoft.com/office/powerpoint/2010/main" val="3778671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מציין מיקום תוכן 7"/>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43608" y="692696"/>
            <a:ext cx="4392488" cy="5789112"/>
          </a:xfrm>
        </p:spPr>
      </p:pic>
      <p:sp>
        <p:nvSpPr>
          <p:cNvPr id="2" name="TextBox 1"/>
          <p:cNvSpPr txBox="1"/>
          <p:nvPr/>
        </p:nvSpPr>
        <p:spPr>
          <a:xfrm>
            <a:off x="5508104" y="836712"/>
            <a:ext cx="3426964" cy="1107996"/>
          </a:xfrm>
          <a:prstGeom prst="rect">
            <a:avLst/>
          </a:prstGeom>
          <a:noFill/>
        </p:spPr>
        <p:txBody>
          <a:bodyPr wrap="square" rtlCol="1">
            <a:spAutoFit/>
          </a:bodyPr>
          <a:lstStyle/>
          <a:p>
            <a:r>
              <a:rPr lang="he-IL" sz="2400" dirty="0" smtClean="0">
                <a:latin typeface="Guttman Stam" pitchFamily="2" charset="-79"/>
                <a:cs typeface="Guttman Stam" pitchFamily="2" charset="-79"/>
              </a:rPr>
              <a:t>שם העיתון : </a:t>
            </a:r>
          </a:p>
          <a:p>
            <a:r>
              <a:rPr lang="he-IL" sz="2400" dirty="0" smtClean="0">
                <a:latin typeface="Guttman Stam" pitchFamily="2" charset="-79"/>
                <a:cs typeface="Guttman Stam" pitchFamily="2" charset="-79"/>
              </a:rPr>
              <a:t>די </a:t>
            </a:r>
            <a:r>
              <a:rPr lang="he-IL" sz="2400" dirty="0" err="1" smtClean="0">
                <a:latin typeface="Guttman Stam" pitchFamily="2" charset="-79"/>
                <a:cs typeface="Guttman Stam" pitchFamily="2" charset="-79"/>
              </a:rPr>
              <a:t>צייטונג</a:t>
            </a:r>
            <a:r>
              <a:rPr lang="he-IL" sz="2400" dirty="0" smtClean="0">
                <a:latin typeface="Guttman Stam" pitchFamily="2" charset="-79"/>
                <a:cs typeface="Guttman Stam" pitchFamily="2" charset="-79"/>
              </a:rPr>
              <a:t> : "קוֹל מְבַשֵר" </a:t>
            </a:r>
          </a:p>
          <a:p>
            <a:endParaRPr lang="he-IL" dirty="0">
              <a:latin typeface="Guttman Stam" pitchFamily="2" charset="-79"/>
              <a:cs typeface="Guttman Stam" pitchFamily="2" charset="-79"/>
            </a:endParaRPr>
          </a:p>
        </p:txBody>
      </p:sp>
    </p:spTree>
    <p:extLst>
      <p:ext uri="{BB962C8B-B14F-4D97-AF65-F5344CB8AC3E}">
        <p14:creationId xmlns:p14="http://schemas.microsoft.com/office/powerpoint/2010/main" val="3559670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dirty="0" smtClean="0">
                <a:latin typeface="Guttman Stam" panose="02010401010101010101" pitchFamily="2" charset="-79"/>
                <a:cs typeface="Guttman Stam" panose="02010401010101010101" pitchFamily="2" charset="-79"/>
              </a:rPr>
              <a:t>"קול מְבַשֵר" – תוכן עניינים :</a:t>
            </a:r>
            <a:endParaRPr lang="he-IL" dirty="0">
              <a:latin typeface="Guttman Stam" panose="02010401010101010101" pitchFamily="2" charset="-79"/>
              <a:cs typeface="Guttman Stam" panose="02010401010101010101" pitchFamily="2" charset="-79"/>
            </a:endParaRPr>
          </a:p>
        </p:txBody>
      </p:sp>
      <p:sp>
        <p:nvSpPr>
          <p:cNvPr id="3" name="מציין מיקום תוכן 2"/>
          <p:cNvSpPr>
            <a:spLocks noGrp="1"/>
          </p:cNvSpPr>
          <p:nvPr>
            <p:ph idx="1"/>
          </p:nvPr>
        </p:nvSpPr>
        <p:spPr/>
        <p:txBody>
          <a:bodyPr/>
          <a:lstStyle/>
          <a:p>
            <a:r>
              <a:rPr lang="he-IL" dirty="0" smtClean="0">
                <a:latin typeface="Guttman Stam" panose="02010401010101010101" pitchFamily="2" charset="-79"/>
                <a:cs typeface="Guttman Stam" panose="02010401010101010101" pitchFamily="2" charset="-79"/>
              </a:rPr>
              <a:t>שם העיתון</a:t>
            </a:r>
          </a:p>
          <a:p>
            <a:r>
              <a:rPr lang="he-IL" dirty="0" smtClean="0">
                <a:latin typeface="Guttman Stam" panose="02010401010101010101" pitchFamily="2" charset="-79"/>
                <a:cs typeface="Guttman Stam" panose="02010401010101010101" pitchFamily="2" charset="-79"/>
              </a:rPr>
              <a:t>מקום התפוצה </a:t>
            </a:r>
          </a:p>
          <a:p>
            <a:r>
              <a:rPr lang="he-IL" dirty="0" smtClean="0">
                <a:latin typeface="Guttman Stam" panose="02010401010101010101" pitchFamily="2" charset="-79"/>
                <a:cs typeface="Guttman Stam" panose="02010401010101010101" pitchFamily="2" charset="-79"/>
              </a:rPr>
              <a:t>עורכי העיתון </a:t>
            </a:r>
          </a:p>
          <a:p>
            <a:r>
              <a:rPr lang="he-IL" dirty="0" smtClean="0">
                <a:latin typeface="Guttman Stam" panose="02010401010101010101" pitchFamily="2" charset="-79"/>
                <a:cs typeface="Guttman Stam" panose="02010401010101010101" pitchFamily="2" charset="-79"/>
              </a:rPr>
              <a:t>מחיר</a:t>
            </a:r>
          </a:p>
          <a:p>
            <a:r>
              <a:rPr lang="he-IL" dirty="0" smtClean="0">
                <a:latin typeface="Guttman Stam" panose="02010401010101010101" pitchFamily="2" charset="-79"/>
                <a:cs typeface="Guttman Stam" panose="02010401010101010101" pitchFamily="2" charset="-79"/>
              </a:rPr>
              <a:t>מה מטרת העיתון </a:t>
            </a:r>
          </a:p>
          <a:p>
            <a:r>
              <a:rPr lang="he-IL" dirty="0" smtClean="0">
                <a:latin typeface="Guttman Stam" panose="02010401010101010101" pitchFamily="2" charset="-79"/>
                <a:cs typeface="Guttman Stam" panose="02010401010101010101" pitchFamily="2" charset="-79"/>
              </a:rPr>
              <a:t>השפה בה הופיע </a:t>
            </a:r>
          </a:p>
          <a:p>
            <a:r>
              <a:rPr lang="he-IL" dirty="0" err="1" smtClean="0">
                <a:latin typeface="Guttman Stam" panose="02010401010101010101" pitchFamily="2" charset="-79"/>
                <a:cs typeface="Guttman Stam" panose="02010401010101010101" pitchFamily="2" charset="-79"/>
              </a:rPr>
              <a:t>בבליוגרפיה</a:t>
            </a:r>
            <a:r>
              <a:rPr lang="he-IL" dirty="0" smtClean="0">
                <a:latin typeface="Guttman Stam" panose="02010401010101010101" pitchFamily="2" charset="-79"/>
                <a:cs typeface="Guttman Stam" panose="02010401010101010101" pitchFamily="2" charset="-79"/>
              </a:rPr>
              <a:t> וקישורים </a:t>
            </a:r>
            <a:endParaRPr lang="he-IL" dirty="0">
              <a:latin typeface="Guttman Stam" panose="02010401010101010101" pitchFamily="2" charset="-79"/>
              <a:cs typeface="Guttman Stam" panose="02010401010101010101" pitchFamily="2" charset="-79"/>
            </a:endParaRPr>
          </a:p>
        </p:txBody>
      </p:sp>
    </p:spTree>
    <p:extLst>
      <p:ext uri="{BB962C8B-B14F-4D97-AF65-F5344CB8AC3E}">
        <p14:creationId xmlns:p14="http://schemas.microsoft.com/office/powerpoint/2010/main" val="2749791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7504" y="332656"/>
            <a:ext cx="8758808" cy="1156990"/>
          </a:xfrm>
        </p:spPr>
        <p:txBody>
          <a:bodyPr>
            <a:normAutofit/>
          </a:bodyPr>
          <a:lstStyle/>
          <a:p>
            <a:r>
              <a:rPr lang="he-IL" dirty="0" smtClean="0">
                <a:latin typeface="Guttman Stam" panose="02010401010101010101" pitchFamily="2" charset="-79"/>
                <a:cs typeface="Guttman Stam" panose="02010401010101010101" pitchFamily="2" charset="-79"/>
              </a:rPr>
              <a:t>מקום התפוצה של "קוֹל מְבַשֵר" :</a:t>
            </a:r>
            <a:endParaRPr lang="he-IL" dirty="0">
              <a:latin typeface="Guttman Stam" panose="02010401010101010101" pitchFamily="2" charset="-79"/>
              <a:cs typeface="Guttman Stam" panose="02010401010101010101" pitchFamily="2" charset="-79"/>
            </a:endParaRPr>
          </a:p>
        </p:txBody>
      </p:sp>
      <p:sp>
        <p:nvSpPr>
          <p:cNvPr id="3" name="מציין מיקום תוכן 2"/>
          <p:cNvSpPr>
            <a:spLocks noGrp="1"/>
          </p:cNvSpPr>
          <p:nvPr>
            <p:ph idx="1"/>
          </p:nvPr>
        </p:nvSpPr>
        <p:spPr/>
        <p:txBody>
          <a:bodyPr>
            <a:normAutofit/>
          </a:bodyPr>
          <a:lstStyle/>
          <a:p>
            <a:pPr marL="0" indent="0">
              <a:buNone/>
            </a:pPr>
            <a:r>
              <a:rPr lang="he-IL" sz="1500" dirty="0"/>
              <a:t>"קול מבשׂר" הוא שבועון שהופיע באודסה (רוסיה הצארית) בין השנים 1873-1862. היה זה הפרסום הפריודי המודרני הראשון ביידיש ברוסיה הצארית ובעולם כולו. העיתון הניח את היסוד להתפתחותה של עיתונות יידיש</a:t>
            </a:r>
            <a:r>
              <a:rPr lang="he-IL" sz="2400" dirty="0" smtClean="0"/>
              <a:t>. </a:t>
            </a:r>
          </a:p>
          <a:p>
            <a:endParaRPr lang="he-IL" sz="2400" dirty="0" smtClean="0"/>
          </a:p>
          <a:p>
            <a:pPr marL="0" indent="0" algn="ctr">
              <a:buNone/>
            </a:pPr>
            <a:r>
              <a:rPr lang="he-IL" sz="4400" dirty="0">
                <a:latin typeface="Guttman Stam" pitchFamily="2" charset="-79"/>
                <a:cs typeface="Guttman Stam" pitchFamily="2" charset="-79"/>
              </a:rPr>
              <a:t>אָרט פֿון "</a:t>
            </a:r>
            <a:r>
              <a:rPr lang="he-IL" sz="4400" dirty="0" smtClean="0">
                <a:latin typeface="Guttman Stam" pitchFamily="2" charset="-79"/>
                <a:cs typeface="Guttman Stam" pitchFamily="2" charset="-79"/>
              </a:rPr>
              <a:t>קוֹל </a:t>
            </a:r>
            <a:r>
              <a:rPr lang="he-IL" sz="4400" dirty="0" err="1" smtClean="0">
                <a:latin typeface="Guttman Stam" pitchFamily="2" charset="-79"/>
                <a:cs typeface="Guttman Stam" pitchFamily="2" charset="-79"/>
              </a:rPr>
              <a:t>מְבַשֵר"ס</a:t>
            </a:r>
            <a:r>
              <a:rPr lang="he-IL" sz="4400" dirty="0" smtClean="0">
                <a:latin typeface="Guttman Stam" pitchFamily="2" charset="-79"/>
                <a:cs typeface="Guttman Stam" pitchFamily="2" charset="-79"/>
              </a:rPr>
              <a:t> </a:t>
            </a:r>
            <a:r>
              <a:rPr lang="he-IL" sz="4400" dirty="0" err="1">
                <a:latin typeface="Guttman Stam" pitchFamily="2" charset="-79"/>
                <a:cs typeface="Guttman Stam" pitchFamily="2" charset="-79"/>
              </a:rPr>
              <a:t>פֿאַרשפּרייטונג</a:t>
            </a:r>
            <a:r>
              <a:rPr lang="he-IL" sz="4400" dirty="0" smtClean="0">
                <a:latin typeface="Guttman Stam" pitchFamily="2" charset="-79"/>
                <a:cs typeface="Guttman Stam" pitchFamily="2" charset="-79"/>
              </a:rPr>
              <a:t>:</a:t>
            </a:r>
          </a:p>
          <a:p>
            <a:pPr marL="0" indent="0" algn="just">
              <a:buNone/>
            </a:pPr>
            <a:r>
              <a:rPr lang="he-IL" sz="2400" dirty="0"/>
              <a:t> </a:t>
            </a:r>
            <a:r>
              <a:rPr lang="he-IL" sz="1500" dirty="0" err="1"/>
              <a:t>דער</a:t>
            </a:r>
            <a:r>
              <a:rPr lang="he-IL" sz="1500" dirty="0"/>
              <a:t> "קוֹל מְבַשֵר" </a:t>
            </a:r>
            <a:r>
              <a:rPr lang="he-IL" sz="1500" dirty="0" err="1"/>
              <a:t>איז</a:t>
            </a:r>
            <a:r>
              <a:rPr lang="he-IL" sz="1500" dirty="0"/>
              <a:t> אַ </a:t>
            </a:r>
            <a:r>
              <a:rPr lang="he-IL" sz="1500" dirty="0" err="1"/>
              <a:t>וואָכנשריפֿט</a:t>
            </a:r>
            <a:r>
              <a:rPr lang="he-IL" sz="1500" dirty="0"/>
              <a:t> </a:t>
            </a:r>
            <a:r>
              <a:rPr lang="he-IL" sz="1500" dirty="0" err="1"/>
              <a:t>וואָס</a:t>
            </a:r>
            <a:r>
              <a:rPr lang="he-IL" sz="1500" dirty="0"/>
              <a:t> </a:t>
            </a:r>
            <a:r>
              <a:rPr lang="he-IL" sz="1500" dirty="0" err="1"/>
              <a:t>איז</a:t>
            </a:r>
            <a:r>
              <a:rPr lang="he-IL" sz="1500" dirty="0"/>
              <a:t> </a:t>
            </a:r>
            <a:r>
              <a:rPr lang="he-IL" sz="1500" dirty="0" err="1"/>
              <a:t>אַרויס</a:t>
            </a:r>
            <a:r>
              <a:rPr lang="he-IL" sz="1500" dirty="0"/>
              <a:t> אין </a:t>
            </a:r>
            <a:r>
              <a:rPr lang="he-IL" sz="1500" dirty="0" err="1" smtClean="0"/>
              <a:t>אָדעס</a:t>
            </a:r>
            <a:r>
              <a:rPr lang="he-IL" sz="1500" dirty="0" smtClean="0"/>
              <a:t> </a:t>
            </a:r>
            <a:r>
              <a:rPr lang="he-IL" sz="1500" dirty="0"/>
              <a:t>(</a:t>
            </a:r>
            <a:r>
              <a:rPr lang="he-IL" sz="1500" dirty="0" err="1"/>
              <a:t>צאַריסטישע</a:t>
            </a:r>
            <a:r>
              <a:rPr lang="he-IL" sz="1500" dirty="0"/>
              <a:t> </a:t>
            </a:r>
            <a:r>
              <a:rPr lang="he-IL" sz="1500" dirty="0" err="1"/>
              <a:t>רוסלאַנד</a:t>
            </a:r>
            <a:r>
              <a:rPr lang="he-IL" sz="1500" dirty="0"/>
              <a:t>) </a:t>
            </a:r>
            <a:r>
              <a:rPr lang="he-IL" sz="1500" dirty="0" err="1"/>
              <a:t>צווישן</a:t>
            </a:r>
            <a:r>
              <a:rPr lang="he-IL" sz="1500" dirty="0"/>
              <a:t>  די </a:t>
            </a:r>
            <a:r>
              <a:rPr lang="he-IL" sz="1500" dirty="0" err="1"/>
              <a:t>יאָרן</a:t>
            </a:r>
            <a:r>
              <a:rPr lang="he-IL" sz="1500" dirty="0"/>
              <a:t> 1873-1862.</a:t>
            </a:r>
          </a:p>
          <a:p>
            <a:pPr marL="0" indent="0" algn="just">
              <a:buNone/>
            </a:pPr>
            <a:r>
              <a:rPr lang="he-IL" sz="1500" dirty="0"/>
              <a:t> </a:t>
            </a:r>
            <a:r>
              <a:rPr lang="en-US" sz="1500" dirty="0"/>
              <a:t/>
            </a:r>
            <a:br>
              <a:rPr lang="en-US" sz="1500" dirty="0"/>
            </a:br>
            <a:r>
              <a:rPr lang="he-IL" sz="1500" dirty="0" err="1"/>
              <a:t>עס</a:t>
            </a:r>
            <a:r>
              <a:rPr lang="he-IL" sz="1500" dirty="0"/>
              <a:t> </a:t>
            </a:r>
            <a:r>
              <a:rPr lang="he-IL" sz="1500" dirty="0" err="1"/>
              <a:t>איז</a:t>
            </a:r>
            <a:r>
              <a:rPr lang="he-IL" sz="1500" dirty="0"/>
              <a:t> </a:t>
            </a:r>
            <a:r>
              <a:rPr lang="he-IL" sz="1500" dirty="0" err="1"/>
              <a:t>געווען</a:t>
            </a:r>
            <a:r>
              <a:rPr lang="he-IL" sz="1500" dirty="0"/>
              <a:t> </a:t>
            </a:r>
            <a:r>
              <a:rPr lang="he-IL" sz="1500" dirty="0" err="1"/>
              <a:t>דער</a:t>
            </a:r>
            <a:r>
              <a:rPr lang="he-IL" sz="1500" dirty="0"/>
              <a:t> </a:t>
            </a:r>
            <a:r>
              <a:rPr lang="he-IL" sz="1500" dirty="0" err="1"/>
              <a:t>ערשטער</a:t>
            </a:r>
            <a:r>
              <a:rPr lang="he-IL" sz="1500" dirty="0"/>
              <a:t> </a:t>
            </a:r>
            <a:r>
              <a:rPr lang="he-IL" sz="1500" dirty="0" err="1"/>
              <a:t>מאָדערנער</a:t>
            </a:r>
            <a:r>
              <a:rPr lang="he-IL" sz="1500" dirty="0"/>
              <a:t> </a:t>
            </a:r>
            <a:r>
              <a:rPr lang="he-IL" sz="1500" dirty="0" err="1"/>
              <a:t>יידישער</a:t>
            </a:r>
            <a:r>
              <a:rPr lang="he-IL" sz="1500" dirty="0"/>
              <a:t> </a:t>
            </a:r>
            <a:r>
              <a:rPr lang="he-IL" sz="1500" dirty="0" err="1"/>
              <a:t>אויסגאַבּע</a:t>
            </a:r>
            <a:r>
              <a:rPr lang="he-IL" sz="1500" dirty="0"/>
              <a:t> אין ייִדיש אין </a:t>
            </a:r>
            <a:r>
              <a:rPr lang="he-IL" sz="1500" dirty="0" err="1"/>
              <a:t>צאַריסטישטער</a:t>
            </a:r>
            <a:r>
              <a:rPr lang="he-IL" sz="1500" dirty="0"/>
              <a:t> </a:t>
            </a:r>
            <a:r>
              <a:rPr lang="he-IL" sz="1500" dirty="0" err="1"/>
              <a:t>רוסלאַנד</a:t>
            </a:r>
            <a:r>
              <a:rPr lang="he-IL" sz="1500" dirty="0"/>
              <a:t> און אין </a:t>
            </a:r>
            <a:r>
              <a:rPr lang="he-IL" sz="1500" dirty="0" err="1"/>
              <a:t>דער</a:t>
            </a:r>
            <a:r>
              <a:rPr lang="he-IL" sz="1500" dirty="0"/>
              <a:t> </a:t>
            </a:r>
            <a:r>
              <a:rPr lang="he-IL" sz="1500" dirty="0" err="1"/>
              <a:t>וועלט</a:t>
            </a:r>
            <a:r>
              <a:rPr lang="he-IL" sz="1500" dirty="0"/>
              <a:t>. </a:t>
            </a:r>
            <a:r>
              <a:rPr lang="he-IL" sz="1500" dirty="0"/>
              <a:t>"קול </a:t>
            </a:r>
            <a:r>
              <a:rPr lang="he-IL" sz="1500" dirty="0"/>
              <a:t>מְבַשֵר</a:t>
            </a:r>
            <a:r>
              <a:rPr lang="he-IL" sz="1500" dirty="0"/>
              <a:t>" </a:t>
            </a:r>
            <a:r>
              <a:rPr lang="he-IL" sz="1500" dirty="0"/>
              <a:t>האָט </a:t>
            </a:r>
            <a:r>
              <a:rPr lang="he-IL" sz="1500" dirty="0" err="1"/>
              <a:t>געלייגט</a:t>
            </a:r>
            <a:r>
              <a:rPr lang="he-IL" sz="1500" dirty="0"/>
              <a:t> </a:t>
            </a:r>
            <a:r>
              <a:rPr lang="he-IL" sz="1500" dirty="0" err="1"/>
              <a:t>דעם</a:t>
            </a:r>
            <a:r>
              <a:rPr lang="he-IL" sz="1500" dirty="0"/>
              <a:t> יסוד פֿאַר </a:t>
            </a:r>
            <a:r>
              <a:rPr lang="he-IL" sz="1500" dirty="0" err="1"/>
              <a:t>דער</a:t>
            </a:r>
            <a:r>
              <a:rPr lang="he-IL" sz="1500" dirty="0"/>
              <a:t> </a:t>
            </a:r>
            <a:r>
              <a:rPr lang="he-IL" sz="1500" dirty="0" err="1"/>
              <a:t>אַנטוויקלונג</a:t>
            </a:r>
            <a:r>
              <a:rPr lang="he-IL" sz="1500" dirty="0"/>
              <a:t> פֿון </a:t>
            </a:r>
            <a:r>
              <a:rPr lang="he-IL" sz="1500" dirty="0" err="1"/>
              <a:t>דער</a:t>
            </a:r>
            <a:r>
              <a:rPr lang="he-IL" sz="1500" dirty="0"/>
              <a:t> </a:t>
            </a:r>
            <a:r>
              <a:rPr lang="he-IL" sz="1500" dirty="0" err="1"/>
              <a:t>יידישער</a:t>
            </a:r>
            <a:r>
              <a:rPr lang="he-IL" sz="1500" dirty="0"/>
              <a:t> </a:t>
            </a:r>
            <a:r>
              <a:rPr lang="he-IL" sz="1500" dirty="0" err="1"/>
              <a:t>פּרעסע</a:t>
            </a:r>
            <a:r>
              <a:rPr lang="he-IL" sz="1500" dirty="0"/>
              <a:t>.</a:t>
            </a:r>
          </a:p>
        </p:txBody>
      </p:sp>
    </p:spTree>
    <p:extLst>
      <p:ext uri="{BB962C8B-B14F-4D97-AF65-F5344CB8AC3E}">
        <p14:creationId xmlns:p14="http://schemas.microsoft.com/office/powerpoint/2010/main" val="103330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latin typeface="Guttman Stam" panose="02010401010101010101" pitchFamily="2" charset="-79"/>
                <a:cs typeface="Guttman Stam" panose="02010401010101010101" pitchFamily="2" charset="-79"/>
              </a:rPr>
              <a:t>עורך העיתון </a:t>
            </a:r>
            <a:r>
              <a:rPr lang="he-IL" dirty="0">
                <a:latin typeface="Guttman Stam" panose="02010401010101010101" pitchFamily="2" charset="-79"/>
                <a:cs typeface="Guttman Stam" panose="02010401010101010101" pitchFamily="2" charset="-79"/>
              </a:rPr>
              <a:t>"</a:t>
            </a:r>
            <a:r>
              <a:rPr lang="he-IL" dirty="0" smtClean="0">
                <a:latin typeface="Guttman Stam" panose="02010401010101010101" pitchFamily="2" charset="-79"/>
                <a:cs typeface="Guttman Stam" panose="02010401010101010101" pitchFamily="2" charset="-79"/>
              </a:rPr>
              <a:t>קוֹל מְבַשֵר</a:t>
            </a:r>
            <a:r>
              <a:rPr lang="he-IL" dirty="0">
                <a:latin typeface="Guttman Stam" panose="02010401010101010101" pitchFamily="2" charset="-79"/>
                <a:cs typeface="Guttman Stam" panose="02010401010101010101" pitchFamily="2" charset="-79"/>
              </a:rPr>
              <a:t>" :</a:t>
            </a:r>
          </a:p>
        </p:txBody>
      </p:sp>
      <p:pic>
        <p:nvPicPr>
          <p:cNvPr id="4" name="מציין מיקום תוכן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520" y="1628800"/>
            <a:ext cx="2232248" cy="3307786"/>
          </a:xfrm>
        </p:spPr>
      </p:pic>
      <p:sp>
        <p:nvSpPr>
          <p:cNvPr id="5" name="TextBox 4"/>
          <p:cNvSpPr txBox="1"/>
          <p:nvPr/>
        </p:nvSpPr>
        <p:spPr>
          <a:xfrm>
            <a:off x="2627784" y="1556792"/>
            <a:ext cx="6192688" cy="1169551"/>
          </a:xfrm>
          <a:prstGeom prst="rect">
            <a:avLst/>
          </a:prstGeom>
          <a:noFill/>
        </p:spPr>
        <p:txBody>
          <a:bodyPr wrap="square" rtlCol="1">
            <a:spAutoFit/>
          </a:bodyPr>
          <a:lstStyle/>
          <a:p>
            <a:pPr algn="just"/>
            <a:r>
              <a:rPr lang="he-IL" sz="1400" dirty="0"/>
              <a:t>אלכסנדר </a:t>
            </a:r>
            <a:r>
              <a:rPr lang="he-IL" sz="1400" dirty="0" err="1"/>
              <a:t>צדרבוים</a:t>
            </a:r>
            <a:r>
              <a:rPr lang="he-IL" sz="1400" dirty="0"/>
              <a:t> נולד בקיץ 1816 בעיר </a:t>
            </a:r>
            <a:r>
              <a:rPr lang="he-IL" sz="1400" dirty="0" err="1"/>
              <a:t>זמושץ</a:t>
            </a:r>
            <a:r>
              <a:rPr lang="he-IL" sz="1400" dirty="0" smtClean="0"/>
              <a:t>', </a:t>
            </a:r>
            <a:r>
              <a:rPr lang="he-IL" sz="1400" dirty="0"/>
              <a:t>שבפולין הרוסית. הוא היה בן להורים עניים, ובצעירותו היה שוליית חייטים. באמצעות לימוד עצמי רכש ידע בשפה העברית </a:t>
            </a:r>
            <a:r>
              <a:rPr lang="he-IL" sz="1400" dirty="0" err="1"/>
              <a:t>ובספרותה</a:t>
            </a:r>
            <a:r>
              <a:rPr lang="he-IL" sz="1400" dirty="0"/>
              <a:t> וכן בשפות הרוסית הפולנית והגרמנית. הוא נשא </a:t>
            </a:r>
            <a:r>
              <a:rPr lang="he-IL" sz="1400" dirty="0" err="1"/>
              <a:t>אשה</a:t>
            </a:r>
            <a:r>
              <a:rPr lang="he-IL" sz="1400" dirty="0"/>
              <a:t> בלובלין בשנת 1840 ועקר לעיר אודסה, שהייתה מרכז להשכלה ולתרבות עברית. שם התוודע למשכילים היהודים והמשיך לשקוד על השכלתו. לפרנסתו פתח חנות לבגדים, ועסק </a:t>
            </a:r>
            <a:r>
              <a:rPr lang="he-IL" sz="1400" dirty="0" smtClean="0"/>
              <a:t>בחייטות</a:t>
            </a:r>
            <a:r>
              <a:rPr lang="he-IL" sz="1400" dirty="0"/>
              <a:t>. </a:t>
            </a:r>
          </a:p>
        </p:txBody>
      </p:sp>
      <p:sp>
        <p:nvSpPr>
          <p:cNvPr id="6" name="TextBox 5"/>
          <p:cNvSpPr txBox="1"/>
          <p:nvPr/>
        </p:nvSpPr>
        <p:spPr>
          <a:xfrm>
            <a:off x="2843808" y="3645024"/>
            <a:ext cx="5976664" cy="2031325"/>
          </a:xfrm>
          <a:prstGeom prst="rect">
            <a:avLst/>
          </a:prstGeom>
          <a:noFill/>
        </p:spPr>
        <p:txBody>
          <a:bodyPr wrap="square" rtlCol="1">
            <a:spAutoFit/>
          </a:bodyPr>
          <a:lstStyle/>
          <a:p>
            <a:pPr algn="just"/>
            <a:r>
              <a:rPr lang="he-IL" sz="1400" dirty="0"/>
              <a:t>אלכסנדר </a:t>
            </a:r>
            <a:r>
              <a:rPr lang="he-IL" sz="1400" dirty="0" err="1"/>
              <a:t>צעדערבוים</a:t>
            </a:r>
            <a:r>
              <a:rPr lang="he-IL" sz="1400" dirty="0"/>
              <a:t> </a:t>
            </a:r>
            <a:r>
              <a:rPr lang="he-IL" sz="1400" dirty="0" err="1"/>
              <a:t>איז</a:t>
            </a:r>
            <a:r>
              <a:rPr lang="he-IL" sz="1400" dirty="0"/>
              <a:t> </a:t>
            </a:r>
            <a:r>
              <a:rPr lang="he-IL" sz="1400" dirty="0" err="1"/>
              <a:t>געבוירן</a:t>
            </a:r>
            <a:r>
              <a:rPr lang="he-IL" sz="1400" dirty="0"/>
              <a:t> </a:t>
            </a:r>
            <a:r>
              <a:rPr lang="he-IL" sz="1400" dirty="0" err="1" smtClean="0"/>
              <a:t>געוואָרן</a:t>
            </a:r>
            <a:r>
              <a:rPr lang="he-IL" sz="1400" dirty="0" smtClean="0"/>
              <a:t> אין </a:t>
            </a:r>
            <a:r>
              <a:rPr lang="he-IL" sz="1400" dirty="0" err="1"/>
              <a:t>זומער</a:t>
            </a:r>
            <a:r>
              <a:rPr lang="he-IL" sz="1400" dirty="0"/>
              <a:t> 1816 אין </a:t>
            </a:r>
            <a:r>
              <a:rPr lang="he-IL" sz="1400" dirty="0" err="1"/>
              <a:t>דער</a:t>
            </a:r>
            <a:r>
              <a:rPr lang="he-IL" sz="1400" dirty="0"/>
              <a:t> </a:t>
            </a:r>
            <a:r>
              <a:rPr lang="he-IL" sz="1400" dirty="0" err="1"/>
              <a:t>שטאָט</a:t>
            </a:r>
            <a:r>
              <a:rPr lang="he-IL" sz="1400" dirty="0"/>
              <a:t> </a:t>
            </a:r>
            <a:r>
              <a:rPr lang="he-IL" sz="1400" dirty="0" smtClean="0"/>
              <a:t>פֿון </a:t>
            </a:r>
            <a:r>
              <a:rPr lang="he-IL" sz="1400" dirty="0" err="1" smtClean="0"/>
              <a:t>זאַמושץ</a:t>
            </a:r>
            <a:r>
              <a:rPr lang="he-IL" sz="1400" dirty="0" smtClean="0"/>
              <a:t>' </a:t>
            </a:r>
            <a:r>
              <a:rPr lang="he-IL" sz="1400" dirty="0"/>
              <a:t>אין </a:t>
            </a:r>
            <a:r>
              <a:rPr lang="he-IL" sz="1400" dirty="0" err="1" smtClean="0"/>
              <a:t>דעם</a:t>
            </a:r>
            <a:r>
              <a:rPr lang="he-IL" sz="1400" dirty="0" smtClean="0"/>
              <a:t> </a:t>
            </a:r>
            <a:r>
              <a:rPr lang="he-IL" sz="1400" dirty="0" err="1" smtClean="0"/>
              <a:t>רוסישן</a:t>
            </a:r>
            <a:r>
              <a:rPr lang="he-IL" sz="1400" dirty="0" smtClean="0"/>
              <a:t> </a:t>
            </a:r>
            <a:r>
              <a:rPr lang="he-IL" sz="1400" dirty="0" err="1" smtClean="0"/>
              <a:t>רעפּובּליק</a:t>
            </a:r>
            <a:r>
              <a:rPr lang="he-IL" sz="1400" dirty="0"/>
              <a:t>. ער </a:t>
            </a:r>
            <a:r>
              <a:rPr lang="he-IL" sz="1400" dirty="0" err="1"/>
              <a:t>איז</a:t>
            </a:r>
            <a:r>
              <a:rPr lang="he-IL" sz="1400" dirty="0"/>
              <a:t> </a:t>
            </a:r>
            <a:r>
              <a:rPr lang="he-IL" sz="1400" dirty="0" err="1"/>
              <a:t>דער</a:t>
            </a:r>
            <a:r>
              <a:rPr lang="he-IL" sz="1400" dirty="0"/>
              <a:t> זון </a:t>
            </a:r>
            <a:r>
              <a:rPr lang="he-IL" sz="1400" dirty="0" smtClean="0"/>
              <a:t>פֿון </a:t>
            </a:r>
            <a:r>
              <a:rPr lang="he-IL" sz="1400" dirty="0" err="1" smtClean="0"/>
              <a:t>אָרמע-עלטערן</a:t>
            </a:r>
            <a:r>
              <a:rPr lang="he-IL" sz="1400" dirty="0" smtClean="0"/>
              <a:t>, אין זייַן </a:t>
            </a:r>
            <a:r>
              <a:rPr lang="he-IL" sz="1400" dirty="0" err="1"/>
              <a:t>יוגנט</a:t>
            </a:r>
            <a:r>
              <a:rPr lang="he-IL" sz="1400" dirty="0"/>
              <a:t> </a:t>
            </a:r>
            <a:r>
              <a:rPr lang="he-IL" sz="1400" dirty="0" err="1" smtClean="0"/>
              <a:t>איז</a:t>
            </a:r>
            <a:r>
              <a:rPr lang="he-IL" sz="1400" dirty="0" smtClean="0"/>
              <a:t> ער </a:t>
            </a:r>
            <a:r>
              <a:rPr lang="he-IL" sz="1400" dirty="0" err="1" smtClean="0"/>
              <a:t>געווען</a:t>
            </a:r>
            <a:r>
              <a:rPr lang="he-IL" sz="1400" dirty="0" smtClean="0"/>
              <a:t> </a:t>
            </a:r>
            <a:r>
              <a:rPr lang="he-IL" sz="1400" dirty="0"/>
              <a:t>אַ </a:t>
            </a:r>
            <a:r>
              <a:rPr lang="he-IL" sz="1400" dirty="0" err="1" smtClean="0"/>
              <a:t>שנייַדערס</a:t>
            </a:r>
            <a:r>
              <a:rPr lang="he-IL" sz="1400" dirty="0" smtClean="0"/>
              <a:t> </a:t>
            </a:r>
            <a:r>
              <a:rPr lang="he-IL" sz="1400" dirty="0" err="1"/>
              <a:t>לערניינגל</a:t>
            </a:r>
            <a:r>
              <a:rPr lang="he-IL" sz="1400" dirty="0"/>
              <a:t>. </a:t>
            </a:r>
            <a:r>
              <a:rPr lang="he-IL" sz="1400" dirty="0" smtClean="0"/>
              <a:t>ער </a:t>
            </a:r>
            <a:r>
              <a:rPr lang="he-IL" sz="1400" dirty="0" err="1" smtClean="0"/>
              <a:t>לערנט</a:t>
            </a:r>
            <a:r>
              <a:rPr lang="he-IL" sz="1400" dirty="0" smtClean="0"/>
              <a:t> </a:t>
            </a:r>
            <a:r>
              <a:rPr lang="he-IL" sz="1400" dirty="0" err="1" smtClean="0"/>
              <a:t>אַליין</a:t>
            </a:r>
            <a:r>
              <a:rPr lang="he-IL" sz="1400" dirty="0" smtClean="0"/>
              <a:t> די </a:t>
            </a:r>
            <a:r>
              <a:rPr lang="he-IL" sz="1400" dirty="0" err="1" smtClean="0"/>
              <a:t>העברעישע</a:t>
            </a:r>
            <a:r>
              <a:rPr lang="he-IL" sz="1400" dirty="0" smtClean="0"/>
              <a:t> </a:t>
            </a:r>
            <a:r>
              <a:rPr lang="he-IL" sz="1400" dirty="0"/>
              <a:t>שפּראַך און </a:t>
            </a:r>
            <a:r>
              <a:rPr lang="he-IL" sz="1400" dirty="0" err="1" smtClean="0"/>
              <a:t>ליטעראַטור</a:t>
            </a:r>
            <a:r>
              <a:rPr lang="he-IL" sz="1400" dirty="0"/>
              <a:t>, און </a:t>
            </a:r>
            <a:r>
              <a:rPr lang="he-IL" sz="1400" dirty="0" err="1"/>
              <a:t>רוסיש</a:t>
            </a:r>
            <a:r>
              <a:rPr lang="he-IL" sz="1400" dirty="0"/>
              <a:t> און </a:t>
            </a:r>
            <a:r>
              <a:rPr lang="he-IL" sz="1400" dirty="0" err="1" smtClean="0"/>
              <a:t>פּויליש</a:t>
            </a:r>
            <a:r>
              <a:rPr lang="he-IL" sz="1400" dirty="0"/>
              <a:t>. </a:t>
            </a:r>
            <a:endParaRPr lang="he-IL" sz="1400" dirty="0" smtClean="0"/>
          </a:p>
          <a:p>
            <a:pPr algn="just"/>
            <a:r>
              <a:rPr lang="he-IL" sz="1400" dirty="0" smtClean="0"/>
              <a:t>ער </a:t>
            </a:r>
            <a:r>
              <a:rPr lang="he-IL" sz="1400" dirty="0" err="1" smtClean="0"/>
              <a:t>הייַראַט</a:t>
            </a:r>
            <a:r>
              <a:rPr lang="he-IL" sz="1400" dirty="0" smtClean="0"/>
              <a:t> </a:t>
            </a:r>
            <a:r>
              <a:rPr lang="he-IL" sz="1400" dirty="0"/>
              <a:t>אַ </a:t>
            </a:r>
            <a:r>
              <a:rPr lang="he-IL" sz="1400" dirty="0" err="1" smtClean="0"/>
              <a:t>פֿרוי</a:t>
            </a:r>
            <a:r>
              <a:rPr lang="he-IL" sz="1400" dirty="0" smtClean="0"/>
              <a:t> </a:t>
            </a:r>
            <a:r>
              <a:rPr lang="he-IL" sz="1400" dirty="0"/>
              <a:t>אין לובלין אין 1840 און </a:t>
            </a:r>
            <a:r>
              <a:rPr lang="he-IL" sz="1400" dirty="0" err="1" smtClean="0"/>
              <a:t>איז</a:t>
            </a:r>
            <a:r>
              <a:rPr lang="he-IL" sz="1400" dirty="0" smtClean="0"/>
              <a:t> </a:t>
            </a:r>
            <a:r>
              <a:rPr lang="he-IL" sz="1400" dirty="0" err="1" smtClean="0"/>
              <a:t>אַריבערגעפֿארן</a:t>
            </a:r>
            <a:r>
              <a:rPr lang="he-IL" sz="1400" dirty="0" smtClean="0"/>
              <a:t> קיין </a:t>
            </a:r>
            <a:r>
              <a:rPr lang="he-IL" sz="1400" dirty="0" err="1" smtClean="0"/>
              <a:t>אָדעס</a:t>
            </a:r>
            <a:r>
              <a:rPr lang="he-IL" sz="1400" dirty="0"/>
              <a:t>, </a:t>
            </a:r>
            <a:r>
              <a:rPr lang="he-IL" sz="1400" dirty="0" err="1"/>
              <a:t>וואָס</a:t>
            </a:r>
            <a:r>
              <a:rPr lang="he-IL" sz="1400" dirty="0"/>
              <a:t> </a:t>
            </a:r>
            <a:r>
              <a:rPr lang="he-IL" sz="1400" dirty="0" err="1"/>
              <a:t>איז</a:t>
            </a:r>
            <a:r>
              <a:rPr lang="he-IL" sz="1400" dirty="0"/>
              <a:t> </a:t>
            </a:r>
            <a:r>
              <a:rPr lang="he-IL" sz="1400" dirty="0" err="1"/>
              <a:t>געווען</a:t>
            </a:r>
            <a:r>
              <a:rPr lang="he-IL" sz="1400" dirty="0"/>
              <a:t> </a:t>
            </a:r>
            <a:r>
              <a:rPr lang="he-IL" sz="1400" dirty="0" err="1"/>
              <a:t>דער</a:t>
            </a:r>
            <a:r>
              <a:rPr lang="he-IL" sz="1400" dirty="0"/>
              <a:t> </a:t>
            </a:r>
            <a:r>
              <a:rPr lang="he-IL" sz="1400" dirty="0" err="1"/>
              <a:t>צענטער</a:t>
            </a:r>
            <a:r>
              <a:rPr lang="he-IL" sz="1400" dirty="0"/>
              <a:t> </a:t>
            </a:r>
            <a:r>
              <a:rPr lang="he-IL" sz="1400" dirty="0" smtClean="0"/>
              <a:t>פֿון </a:t>
            </a:r>
            <a:r>
              <a:rPr lang="he-IL" sz="1400" dirty="0" err="1" smtClean="0"/>
              <a:t>העברעישן</a:t>
            </a:r>
            <a:r>
              <a:rPr lang="he-IL" sz="1400" dirty="0" smtClean="0"/>
              <a:t> </a:t>
            </a:r>
            <a:r>
              <a:rPr lang="he-IL" sz="1400" dirty="0" err="1" smtClean="0"/>
              <a:t>קולטור</a:t>
            </a:r>
            <a:r>
              <a:rPr lang="he-IL" sz="1400" dirty="0" smtClean="0"/>
              <a:t>. </a:t>
            </a:r>
            <a:r>
              <a:rPr lang="he-IL" sz="1400" dirty="0"/>
              <a:t>וווּ ער </a:t>
            </a:r>
            <a:r>
              <a:rPr lang="he-IL" sz="1400" dirty="0" err="1"/>
              <a:t>איז</a:t>
            </a:r>
            <a:r>
              <a:rPr lang="he-IL" sz="1400" dirty="0"/>
              <a:t> </a:t>
            </a:r>
            <a:r>
              <a:rPr lang="he-IL" sz="1400" dirty="0" err="1"/>
              <a:t>באַקאַנט</a:t>
            </a:r>
            <a:r>
              <a:rPr lang="he-IL" sz="1400" dirty="0"/>
              <a:t> </a:t>
            </a:r>
            <a:r>
              <a:rPr lang="he-IL" sz="1400" dirty="0" err="1"/>
              <a:t>געוואָרן</a:t>
            </a:r>
            <a:r>
              <a:rPr lang="he-IL" sz="1400" dirty="0"/>
              <a:t> מיט </a:t>
            </a:r>
            <a:r>
              <a:rPr lang="he-IL" sz="1400" dirty="0" err="1"/>
              <a:t>דער</a:t>
            </a:r>
            <a:r>
              <a:rPr lang="he-IL" sz="1400" dirty="0"/>
              <a:t> </a:t>
            </a:r>
            <a:r>
              <a:rPr lang="he-IL" sz="1400" dirty="0" smtClean="0"/>
              <a:t>ייִדישע </a:t>
            </a:r>
            <a:r>
              <a:rPr lang="he-IL" sz="1400" dirty="0"/>
              <a:t>משכילים און האָט </a:t>
            </a:r>
            <a:r>
              <a:rPr lang="he-IL" sz="1400" dirty="0" err="1"/>
              <a:t>זיך</a:t>
            </a:r>
            <a:r>
              <a:rPr lang="he-IL" sz="1400" dirty="0"/>
              <a:t> </a:t>
            </a:r>
            <a:r>
              <a:rPr lang="he-IL" sz="1400" dirty="0" err="1" smtClean="0"/>
              <a:t>אױסגעבילדעט</a:t>
            </a:r>
            <a:r>
              <a:rPr lang="he-IL" sz="1400" dirty="0" smtClean="0"/>
              <a:t>. </a:t>
            </a:r>
            <a:endParaRPr lang="he-IL" sz="1400" dirty="0" smtClean="0"/>
          </a:p>
          <a:p>
            <a:pPr algn="just"/>
            <a:r>
              <a:rPr lang="he-IL" sz="1400" dirty="0" smtClean="0"/>
              <a:t>כדי </a:t>
            </a:r>
            <a:r>
              <a:rPr lang="he-IL" sz="1400" dirty="0" smtClean="0"/>
              <a:t>צו </a:t>
            </a:r>
            <a:r>
              <a:rPr lang="he-IL" sz="1400" dirty="0" err="1" smtClean="0"/>
              <a:t>פֿאַרדינען</a:t>
            </a:r>
            <a:r>
              <a:rPr lang="he-IL" sz="1400" dirty="0" smtClean="0"/>
              <a:t> זייַן פּרנסה האָט </a:t>
            </a:r>
            <a:r>
              <a:rPr lang="he-IL" sz="1400" dirty="0"/>
              <a:t>ער </a:t>
            </a:r>
            <a:r>
              <a:rPr lang="he-IL" sz="1400" dirty="0" err="1" smtClean="0"/>
              <a:t>געעפֿנט</a:t>
            </a:r>
            <a:r>
              <a:rPr lang="he-IL" sz="1400" dirty="0" smtClean="0"/>
              <a:t> </a:t>
            </a:r>
            <a:r>
              <a:rPr lang="he-IL" sz="1400" dirty="0"/>
              <a:t>אַ </a:t>
            </a:r>
            <a:r>
              <a:rPr lang="he-IL" sz="1400" dirty="0" err="1"/>
              <a:t>קליידער</a:t>
            </a:r>
            <a:r>
              <a:rPr lang="he-IL" sz="1400" dirty="0"/>
              <a:t> קראָם און </a:t>
            </a:r>
            <a:r>
              <a:rPr lang="he-IL" sz="1400" dirty="0" err="1" smtClean="0"/>
              <a:t>געאַרבעט</a:t>
            </a:r>
            <a:r>
              <a:rPr lang="he-IL" sz="1400" dirty="0" smtClean="0"/>
              <a:t> אַלץ אַ </a:t>
            </a:r>
            <a:r>
              <a:rPr lang="he-IL" sz="1400" dirty="0" err="1" smtClean="0"/>
              <a:t>שנייַדער</a:t>
            </a:r>
            <a:r>
              <a:rPr lang="he-IL" sz="1400" dirty="0" smtClean="0"/>
              <a:t>.</a:t>
            </a:r>
            <a:endParaRPr lang="he-IL" sz="1400" dirty="0"/>
          </a:p>
        </p:txBody>
      </p:sp>
      <p:sp>
        <p:nvSpPr>
          <p:cNvPr id="8" name="TextBox 7"/>
          <p:cNvSpPr txBox="1"/>
          <p:nvPr/>
        </p:nvSpPr>
        <p:spPr>
          <a:xfrm>
            <a:off x="2843808" y="2852936"/>
            <a:ext cx="5616624" cy="523220"/>
          </a:xfrm>
          <a:prstGeom prst="rect">
            <a:avLst/>
          </a:prstGeom>
          <a:noFill/>
        </p:spPr>
        <p:txBody>
          <a:bodyPr wrap="square" rtlCol="1">
            <a:spAutoFit/>
          </a:bodyPr>
          <a:lstStyle/>
          <a:p>
            <a:pPr algn="ctr"/>
            <a:r>
              <a:rPr lang="he-IL" sz="2800" dirty="0" err="1" smtClean="0">
                <a:latin typeface="Guttman Stam" pitchFamily="2" charset="-79"/>
                <a:cs typeface="Guttman Stam" pitchFamily="2" charset="-79"/>
              </a:rPr>
              <a:t>דער</a:t>
            </a:r>
            <a:r>
              <a:rPr lang="he-IL" sz="2800" dirty="0" smtClean="0">
                <a:latin typeface="Guttman Stam" pitchFamily="2" charset="-79"/>
                <a:cs typeface="Guttman Stam" pitchFamily="2" charset="-79"/>
              </a:rPr>
              <a:t> </a:t>
            </a:r>
            <a:r>
              <a:rPr lang="he-IL" sz="2800" dirty="0" err="1" smtClean="0">
                <a:latin typeface="Guttman Stam" pitchFamily="2" charset="-79"/>
                <a:cs typeface="Guttman Stam" pitchFamily="2" charset="-79"/>
              </a:rPr>
              <a:t>רעדאקטאָר</a:t>
            </a:r>
            <a:r>
              <a:rPr lang="he-IL" sz="2800" dirty="0" smtClean="0">
                <a:latin typeface="Guttman Stam" pitchFamily="2" charset="-79"/>
                <a:cs typeface="Guttman Stam" pitchFamily="2" charset="-79"/>
              </a:rPr>
              <a:t> </a:t>
            </a:r>
            <a:r>
              <a:rPr lang="he-IL" sz="2800" dirty="0">
                <a:latin typeface="Guttman Stam" pitchFamily="2" charset="-79"/>
                <a:cs typeface="Guttman Stam" pitchFamily="2" charset="-79"/>
              </a:rPr>
              <a:t>פון ​​</a:t>
            </a:r>
            <a:r>
              <a:rPr lang="he-IL" sz="2800" dirty="0" err="1">
                <a:latin typeface="Guttman Stam" pitchFamily="2" charset="-79"/>
                <a:cs typeface="Guttman Stam" pitchFamily="2" charset="-79"/>
              </a:rPr>
              <a:t>דער</a:t>
            </a:r>
            <a:r>
              <a:rPr lang="he-IL" sz="2800" dirty="0">
                <a:latin typeface="Guttman Stam" pitchFamily="2" charset="-79"/>
                <a:cs typeface="Guttman Stam" pitchFamily="2" charset="-79"/>
              </a:rPr>
              <a:t> </a:t>
            </a:r>
            <a:r>
              <a:rPr lang="he-IL" sz="2800" dirty="0" err="1">
                <a:latin typeface="Guttman Stam" pitchFamily="2" charset="-79"/>
                <a:cs typeface="Guttman Stam" pitchFamily="2" charset="-79"/>
              </a:rPr>
              <a:t>צייטונג</a:t>
            </a:r>
            <a:r>
              <a:rPr lang="he-IL" sz="2800" dirty="0">
                <a:latin typeface="Guttman Stam" pitchFamily="2" charset="-79"/>
                <a:cs typeface="Guttman Stam" pitchFamily="2" charset="-79"/>
              </a:rPr>
              <a:t>:</a:t>
            </a:r>
          </a:p>
        </p:txBody>
      </p:sp>
    </p:spTree>
    <p:extLst>
      <p:ext uri="{BB962C8B-B14F-4D97-AF65-F5344CB8AC3E}">
        <p14:creationId xmlns:p14="http://schemas.microsoft.com/office/powerpoint/2010/main" val="3394991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latin typeface="Guttman Stam" pitchFamily="2" charset="-79"/>
                <a:cs typeface="Guttman Stam" pitchFamily="2" charset="-79"/>
              </a:rPr>
              <a:t>עורכי </a:t>
            </a:r>
            <a:r>
              <a:rPr lang="he-IL" dirty="0">
                <a:latin typeface="Guttman Stam" pitchFamily="2" charset="-79"/>
                <a:cs typeface="Guttman Stam" pitchFamily="2" charset="-79"/>
              </a:rPr>
              <a:t>העיתון </a:t>
            </a:r>
            <a:r>
              <a:rPr lang="he-IL" dirty="0" smtClean="0">
                <a:latin typeface="Guttman Stam" pitchFamily="2" charset="-79"/>
                <a:cs typeface="Guttman Stam" pitchFamily="2" charset="-79"/>
              </a:rPr>
              <a:t>"קוֹל מְבַשֵר" </a:t>
            </a:r>
            <a:r>
              <a:rPr lang="he-IL" dirty="0">
                <a:latin typeface="Guttman Stam" pitchFamily="2" charset="-79"/>
                <a:cs typeface="Guttman Stam" pitchFamily="2" charset="-79"/>
              </a:rPr>
              <a:t>:</a:t>
            </a:r>
          </a:p>
        </p:txBody>
      </p:sp>
      <p:sp>
        <p:nvSpPr>
          <p:cNvPr id="3" name="מציין מיקום תוכן 2"/>
          <p:cNvSpPr>
            <a:spLocks noGrp="1"/>
          </p:cNvSpPr>
          <p:nvPr>
            <p:ph idx="1"/>
          </p:nvPr>
        </p:nvSpPr>
        <p:spPr>
          <a:xfrm>
            <a:off x="395536" y="1124744"/>
            <a:ext cx="8280920" cy="4525963"/>
          </a:xfrm>
        </p:spPr>
        <p:txBody>
          <a:bodyPr>
            <a:normAutofit/>
          </a:bodyPr>
          <a:lstStyle/>
          <a:p>
            <a:pPr algn="just"/>
            <a:r>
              <a:rPr lang="he-IL" sz="1400" dirty="0" err="1" smtClean="0"/>
              <a:t>צדרבוים</a:t>
            </a:r>
            <a:r>
              <a:rPr lang="he-IL" sz="1400" dirty="0" smtClean="0"/>
              <a:t> </a:t>
            </a:r>
            <a:r>
              <a:rPr lang="he-IL" sz="1400" dirty="0"/>
              <a:t>ניחן במרץ עשייה בלתי נדלה בתחום </a:t>
            </a:r>
            <a:r>
              <a:rPr lang="he-IL" sz="1400" dirty="0" smtClean="0"/>
              <a:t>הציבורי. הוא </a:t>
            </a:r>
            <a:r>
              <a:rPr lang="he-IL" sz="1400" dirty="0"/>
              <a:t>ראה בעבודת השתדלנות שלו בעניינים יהודיים משימה מרכזית בחייו. בלעדי פעלתנותו אי אפשר היה להצליח בימים ההם לממש את התכניות לפרסם שבועון בעברית, ולא כל שכן ביידיש. ב-1870 החליט </a:t>
            </a:r>
            <a:r>
              <a:rPr lang="he-IL" sz="1400" dirty="0" err="1"/>
              <a:t>צדרבוים</a:t>
            </a:r>
            <a:r>
              <a:rPr lang="he-IL" sz="1400" dirty="0"/>
              <a:t> להעביר לפטרבורג את "המליץ" וכמו כן את השבועון היהודי ברוסית שגם הוא היה לעורכו. אך השלטונות לא אפשרו לו להעביר לעיר הבירה של האימפריה הרוסית גם את השבועון ביידיש. לכן נאלץ </a:t>
            </a:r>
            <a:r>
              <a:rPr lang="he-IL" sz="1400" dirty="0" err="1"/>
              <a:t>צדרבוים</a:t>
            </a:r>
            <a:r>
              <a:rPr lang="he-IL" sz="1400" dirty="0"/>
              <a:t> להפקיד את עריכתו של "קול מבֿשׂר" בידי משה ליב </a:t>
            </a:r>
            <a:r>
              <a:rPr lang="he-IL" sz="1400" dirty="0" err="1"/>
              <a:t>לילינבלום</a:t>
            </a:r>
            <a:r>
              <a:rPr lang="he-IL" sz="1400" dirty="0"/>
              <a:t> ומשה אליעזר בלינסון, הבעלים של בית דפוס באודסה שטיפח גם שאיפות ספרותיות. החלטה זו סימנה את התחלת דעיכתו של השבועון. בלינסון הסתכסך עם </a:t>
            </a:r>
            <a:r>
              <a:rPr lang="he-IL" sz="1400" dirty="0" err="1"/>
              <a:t>לילינבלום</a:t>
            </a:r>
            <a:r>
              <a:rPr lang="he-IL" sz="1400" dirty="0"/>
              <a:t>, היה לעורך יחיד, והופעתו של "קול מבֿשׂר" נפסקה עם פרסומו של גיליון אחד ב-1873 (חלק מן הגיליונות האחרונים לא הגיע לידינו, ולכן קשה לעקוב במדויק אחר תקופתו האחרונה של השבועון). </a:t>
            </a:r>
            <a:endParaRPr lang="he-IL" sz="1400" dirty="0" smtClean="0"/>
          </a:p>
          <a:p>
            <a:endParaRPr lang="he-IL" sz="1600" dirty="0" smtClean="0"/>
          </a:p>
          <a:p>
            <a:pPr lvl="8" algn="ctr"/>
            <a:endParaRPr lang="he-IL" sz="400" dirty="0" smtClean="0"/>
          </a:p>
          <a:p>
            <a:endParaRPr lang="he-IL" sz="1600" dirty="0"/>
          </a:p>
        </p:txBody>
      </p:sp>
      <p:sp>
        <p:nvSpPr>
          <p:cNvPr id="5" name="TextBox 4"/>
          <p:cNvSpPr txBox="1"/>
          <p:nvPr/>
        </p:nvSpPr>
        <p:spPr>
          <a:xfrm>
            <a:off x="2159732" y="3284984"/>
            <a:ext cx="5724636" cy="954107"/>
          </a:xfrm>
          <a:prstGeom prst="rect">
            <a:avLst/>
          </a:prstGeom>
          <a:noFill/>
        </p:spPr>
        <p:txBody>
          <a:bodyPr wrap="square" rtlCol="1">
            <a:spAutoFit/>
          </a:bodyPr>
          <a:lstStyle/>
          <a:p>
            <a:pPr algn="ctr"/>
            <a:r>
              <a:rPr lang="he-IL" sz="2800" dirty="0">
                <a:latin typeface="Guttman Stam" pitchFamily="2" charset="-79"/>
                <a:cs typeface="Guttman Stam" pitchFamily="2" charset="-79"/>
              </a:rPr>
              <a:t>די </a:t>
            </a:r>
            <a:r>
              <a:rPr lang="he-IL" sz="2800" dirty="0" err="1" smtClean="0">
                <a:latin typeface="Guttman Stam" pitchFamily="2" charset="-79"/>
                <a:cs typeface="Guttman Stam" pitchFamily="2" charset="-79"/>
              </a:rPr>
              <a:t>רעדאַקטאָרס</a:t>
            </a:r>
            <a:r>
              <a:rPr lang="he-IL" sz="2800" dirty="0" smtClean="0">
                <a:latin typeface="Guttman Stam" pitchFamily="2" charset="-79"/>
                <a:cs typeface="Guttman Stam" pitchFamily="2" charset="-79"/>
              </a:rPr>
              <a:t> פֿון </a:t>
            </a:r>
            <a:r>
              <a:rPr lang="he-IL" sz="2800" dirty="0">
                <a:latin typeface="Guttman Stam" pitchFamily="2" charset="-79"/>
                <a:cs typeface="Guttman Stam" pitchFamily="2" charset="-79"/>
              </a:rPr>
              <a:t>​​</a:t>
            </a:r>
            <a:r>
              <a:rPr lang="he-IL" sz="2800" dirty="0" err="1">
                <a:latin typeface="Guttman Stam" pitchFamily="2" charset="-79"/>
                <a:cs typeface="Guttman Stam" pitchFamily="2" charset="-79"/>
              </a:rPr>
              <a:t>דער</a:t>
            </a:r>
            <a:r>
              <a:rPr lang="he-IL" sz="2800" dirty="0">
                <a:latin typeface="Guttman Stam" pitchFamily="2" charset="-79"/>
                <a:cs typeface="Guttman Stam" pitchFamily="2" charset="-79"/>
              </a:rPr>
              <a:t> </a:t>
            </a:r>
            <a:r>
              <a:rPr lang="he-IL" sz="2800" dirty="0" err="1">
                <a:latin typeface="Guttman Stam" pitchFamily="2" charset="-79"/>
                <a:cs typeface="Guttman Stam" pitchFamily="2" charset="-79"/>
              </a:rPr>
              <a:t>צייטונג</a:t>
            </a:r>
            <a:r>
              <a:rPr lang="he-IL" sz="2800" dirty="0" smtClean="0"/>
              <a:t>:</a:t>
            </a:r>
          </a:p>
          <a:p>
            <a:pPr algn="ctr"/>
            <a:endParaRPr lang="he-IL" sz="2800" dirty="0"/>
          </a:p>
        </p:txBody>
      </p:sp>
      <p:sp>
        <p:nvSpPr>
          <p:cNvPr id="7" name="TextBox 6"/>
          <p:cNvSpPr txBox="1"/>
          <p:nvPr/>
        </p:nvSpPr>
        <p:spPr>
          <a:xfrm>
            <a:off x="539552" y="3964900"/>
            <a:ext cx="8208912" cy="2462213"/>
          </a:xfrm>
          <a:prstGeom prst="rect">
            <a:avLst/>
          </a:prstGeom>
          <a:noFill/>
        </p:spPr>
        <p:txBody>
          <a:bodyPr wrap="square" rtlCol="1">
            <a:spAutoFit/>
          </a:bodyPr>
          <a:lstStyle/>
          <a:p>
            <a:pPr algn="just"/>
            <a:r>
              <a:rPr lang="he-IL" sz="1400" dirty="0" err="1" smtClean="0"/>
              <a:t>צעדערבוים</a:t>
            </a:r>
            <a:r>
              <a:rPr lang="he-IL" sz="1400" dirty="0" smtClean="0"/>
              <a:t> האָט זי </a:t>
            </a:r>
            <a:r>
              <a:rPr lang="he-IL" sz="1400" dirty="0" err="1" smtClean="0"/>
              <a:t>בּאשעפֿטיקט</a:t>
            </a:r>
            <a:r>
              <a:rPr lang="he-IL" sz="1400" dirty="0" smtClean="0"/>
              <a:t> מיט די יידישע </a:t>
            </a:r>
            <a:r>
              <a:rPr lang="he-IL" sz="1400" dirty="0" err="1" smtClean="0"/>
              <a:t>קהילישע</a:t>
            </a:r>
            <a:r>
              <a:rPr lang="he-IL" sz="1400" dirty="0" smtClean="0"/>
              <a:t> </a:t>
            </a:r>
            <a:r>
              <a:rPr lang="he-IL" sz="1400" dirty="0" err="1" smtClean="0"/>
              <a:t>עיניני</a:t>
            </a:r>
            <a:r>
              <a:rPr lang="he-IL" sz="1400" dirty="0" smtClean="0"/>
              <a:t>-ציבור. ער האָט </a:t>
            </a:r>
            <a:r>
              <a:rPr lang="he-IL" sz="1400" dirty="0" err="1"/>
              <a:t>געזען</a:t>
            </a:r>
            <a:r>
              <a:rPr lang="he-IL" sz="1400" dirty="0"/>
              <a:t> </a:t>
            </a:r>
            <a:r>
              <a:rPr lang="he-IL" sz="1400" dirty="0" smtClean="0"/>
              <a:t>זייַן השתדלות </a:t>
            </a:r>
            <a:r>
              <a:rPr lang="he-IL" sz="1400" dirty="0" err="1"/>
              <a:t>אַרבעט</a:t>
            </a:r>
            <a:r>
              <a:rPr lang="he-IL" sz="1400" dirty="0"/>
              <a:t> </a:t>
            </a:r>
            <a:r>
              <a:rPr lang="he-IL" sz="1400" dirty="0" smtClean="0"/>
              <a:t>פֿאַר ייִדישע </a:t>
            </a:r>
            <a:r>
              <a:rPr lang="he-IL" sz="1400" dirty="0" err="1"/>
              <a:t>ענינים</a:t>
            </a:r>
            <a:r>
              <a:rPr lang="he-IL" sz="1400" dirty="0"/>
              <a:t> ווי אַ </a:t>
            </a:r>
            <a:r>
              <a:rPr lang="he-IL" sz="1400" dirty="0" err="1" smtClean="0"/>
              <a:t>הויפּט</a:t>
            </a:r>
            <a:r>
              <a:rPr lang="he-IL" sz="1400" dirty="0" smtClean="0"/>
              <a:t> </a:t>
            </a:r>
            <a:r>
              <a:rPr lang="he-IL" sz="1400" dirty="0" err="1" smtClean="0"/>
              <a:t>אַרבעט</a:t>
            </a:r>
            <a:r>
              <a:rPr lang="he-IL" sz="1400" dirty="0" smtClean="0"/>
              <a:t> </a:t>
            </a:r>
            <a:r>
              <a:rPr lang="he-IL" sz="1400" dirty="0"/>
              <a:t>אין </a:t>
            </a:r>
            <a:r>
              <a:rPr lang="he-IL" sz="1400" dirty="0" smtClean="0"/>
              <a:t>זייַן </a:t>
            </a:r>
            <a:r>
              <a:rPr lang="he-IL" sz="1400" dirty="0"/>
              <a:t>לעבן. </a:t>
            </a:r>
            <a:endParaRPr lang="he-IL" sz="1400" dirty="0" smtClean="0"/>
          </a:p>
          <a:p>
            <a:pPr algn="just"/>
            <a:r>
              <a:rPr lang="he-IL" sz="1400" dirty="0" smtClean="0"/>
              <a:t>אָן </a:t>
            </a:r>
            <a:r>
              <a:rPr lang="he-IL" sz="1400" dirty="0" err="1" smtClean="0"/>
              <a:t>זיינע</a:t>
            </a:r>
            <a:r>
              <a:rPr lang="he-IL" sz="1400" dirty="0" smtClean="0"/>
              <a:t> </a:t>
            </a:r>
            <a:r>
              <a:rPr lang="he-IL" sz="1400" dirty="0" err="1" smtClean="0"/>
              <a:t>טעטיקייטן</a:t>
            </a:r>
            <a:r>
              <a:rPr lang="he-IL" sz="1400" dirty="0" smtClean="0"/>
              <a:t>, </a:t>
            </a:r>
            <a:r>
              <a:rPr lang="he-IL" sz="1400" dirty="0" err="1"/>
              <a:t>עס</a:t>
            </a:r>
            <a:r>
              <a:rPr lang="he-IL" sz="1400" dirty="0"/>
              <a:t> </a:t>
            </a:r>
            <a:r>
              <a:rPr lang="he-IL" sz="1400" dirty="0" err="1"/>
              <a:t>וואָלט</a:t>
            </a:r>
            <a:r>
              <a:rPr lang="he-IL" sz="1400" dirty="0"/>
              <a:t> </a:t>
            </a:r>
            <a:r>
              <a:rPr lang="he-IL" sz="1400" dirty="0" err="1"/>
              <a:t>נישט</a:t>
            </a:r>
            <a:r>
              <a:rPr lang="he-IL" sz="1400" dirty="0"/>
              <a:t> </a:t>
            </a:r>
            <a:r>
              <a:rPr lang="he-IL" sz="1400" dirty="0" err="1"/>
              <a:t>געווען</a:t>
            </a:r>
            <a:r>
              <a:rPr lang="he-IL" sz="1400" dirty="0"/>
              <a:t> </a:t>
            </a:r>
            <a:r>
              <a:rPr lang="he-IL" sz="1400" dirty="0" err="1"/>
              <a:t>מעגלעך</a:t>
            </a:r>
            <a:r>
              <a:rPr lang="he-IL" sz="1400" dirty="0"/>
              <a:t> אין </a:t>
            </a:r>
            <a:r>
              <a:rPr lang="he-IL" sz="1400" dirty="0" err="1"/>
              <a:t>יענע</a:t>
            </a:r>
            <a:r>
              <a:rPr lang="he-IL" sz="1400" dirty="0"/>
              <a:t> </a:t>
            </a:r>
            <a:r>
              <a:rPr lang="he-IL" sz="1400" dirty="0" err="1"/>
              <a:t>טעג</a:t>
            </a:r>
            <a:r>
              <a:rPr lang="he-IL" sz="1400" dirty="0"/>
              <a:t> צו </a:t>
            </a:r>
            <a:r>
              <a:rPr lang="he-IL" sz="1400" dirty="0" err="1" smtClean="0"/>
              <a:t>פֿאַרשטיין</a:t>
            </a:r>
            <a:r>
              <a:rPr lang="he-IL" sz="1400" dirty="0" smtClean="0"/>
              <a:t> </a:t>
            </a:r>
            <a:r>
              <a:rPr lang="he-IL" sz="1400" dirty="0"/>
              <a:t>די </a:t>
            </a:r>
            <a:r>
              <a:rPr lang="he-IL" sz="1400" dirty="0" err="1" smtClean="0"/>
              <a:t>פּלאַנען</a:t>
            </a:r>
            <a:r>
              <a:rPr lang="he-IL" sz="1400" dirty="0" smtClean="0"/>
              <a:t> </a:t>
            </a:r>
            <a:r>
              <a:rPr lang="he-IL" sz="1400" dirty="0"/>
              <a:t>צו </a:t>
            </a:r>
            <a:r>
              <a:rPr lang="he-IL" sz="1400" dirty="0" err="1"/>
              <a:t>אַרויסגעבן</a:t>
            </a:r>
            <a:r>
              <a:rPr lang="he-IL" sz="1400" dirty="0"/>
              <a:t> אַ </a:t>
            </a:r>
            <a:r>
              <a:rPr lang="he-IL" sz="1400" dirty="0" err="1" smtClean="0"/>
              <a:t>וואָכנשריפֿט</a:t>
            </a:r>
            <a:r>
              <a:rPr lang="he-IL" sz="1400" dirty="0" smtClean="0"/>
              <a:t> </a:t>
            </a:r>
            <a:r>
              <a:rPr lang="he-IL" sz="1400" dirty="0"/>
              <a:t>אין </a:t>
            </a:r>
            <a:r>
              <a:rPr lang="he-IL" sz="1400" dirty="0" err="1"/>
              <a:t>העברעיש</a:t>
            </a:r>
            <a:r>
              <a:rPr lang="he-IL" sz="1400" dirty="0"/>
              <a:t>, און </a:t>
            </a:r>
            <a:r>
              <a:rPr lang="he-IL" sz="1400" dirty="0" err="1"/>
              <a:t>אַוואַדע</a:t>
            </a:r>
            <a:r>
              <a:rPr lang="he-IL" sz="1400" dirty="0"/>
              <a:t> ניט אין ייִדיש. </a:t>
            </a:r>
            <a:endParaRPr lang="he-IL" sz="1400" dirty="0" smtClean="0"/>
          </a:p>
          <a:p>
            <a:pPr algn="just"/>
            <a:r>
              <a:rPr lang="he-IL" sz="1400" dirty="0" smtClean="0"/>
              <a:t>אין </a:t>
            </a:r>
            <a:r>
              <a:rPr lang="he-IL" sz="1400" dirty="0" smtClean="0"/>
              <a:t>1870</a:t>
            </a:r>
            <a:r>
              <a:rPr lang="he-IL" sz="1400" dirty="0"/>
              <a:t> </a:t>
            </a:r>
            <a:r>
              <a:rPr lang="he-IL" sz="1400" dirty="0" smtClean="0"/>
              <a:t>האָט </a:t>
            </a:r>
            <a:r>
              <a:rPr lang="he-IL" sz="1400" dirty="0" err="1" smtClean="0"/>
              <a:t>צעדערבוים</a:t>
            </a:r>
            <a:r>
              <a:rPr lang="he-IL" sz="1400" dirty="0" smtClean="0"/>
              <a:t> </a:t>
            </a:r>
            <a:r>
              <a:rPr lang="he-IL" sz="1400" dirty="0" err="1"/>
              <a:t>באַשלאָסן</a:t>
            </a:r>
            <a:r>
              <a:rPr lang="he-IL" sz="1400" dirty="0"/>
              <a:t> צו </a:t>
            </a:r>
            <a:r>
              <a:rPr lang="he-IL" sz="1400" dirty="0" err="1" smtClean="0"/>
              <a:t>אַריבּערפֿירן</a:t>
            </a:r>
            <a:r>
              <a:rPr lang="he-IL" sz="1400" dirty="0" smtClean="0"/>
              <a:t> </a:t>
            </a:r>
            <a:r>
              <a:rPr lang="he-IL" sz="1400" dirty="0"/>
              <a:t>די "</a:t>
            </a:r>
            <a:r>
              <a:rPr lang="he-IL" sz="1400" dirty="0" smtClean="0"/>
              <a:t>המליץ" </a:t>
            </a:r>
            <a:r>
              <a:rPr lang="he-IL" sz="1400" dirty="0" err="1" smtClean="0"/>
              <a:t>צייַטונג</a:t>
            </a:r>
            <a:r>
              <a:rPr lang="he-IL" sz="1400" dirty="0" smtClean="0"/>
              <a:t> קיין </a:t>
            </a:r>
            <a:r>
              <a:rPr lang="he-IL" sz="1400" dirty="0" err="1" smtClean="0"/>
              <a:t>פּעטערבורג</a:t>
            </a:r>
            <a:r>
              <a:rPr lang="he-IL" sz="1400" dirty="0"/>
              <a:t>, און </a:t>
            </a:r>
            <a:r>
              <a:rPr lang="he-IL" sz="1400" dirty="0" err="1" smtClean="0"/>
              <a:t>אויך</a:t>
            </a:r>
            <a:r>
              <a:rPr lang="he-IL" sz="1400" dirty="0"/>
              <a:t> </a:t>
            </a:r>
            <a:r>
              <a:rPr lang="he-IL" sz="1400" dirty="0" err="1"/>
              <a:t>אַריבּערפֿירן</a:t>
            </a:r>
            <a:r>
              <a:rPr lang="he-IL" sz="1400" dirty="0"/>
              <a:t> </a:t>
            </a:r>
            <a:r>
              <a:rPr lang="he-IL" sz="1400" dirty="0" err="1"/>
              <a:t>דעם</a:t>
            </a:r>
            <a:r>
              <a:rPr lang="he-IL" sz="1400" dirty="0"/>
              <a:t>  </a:t>
            </a:r>
            <a:r>
              <a:rPr lang="he-IL" sz="1400" dirty="0" err="1" smtClean="0"/>
              <a:t>אידישן-רוסישן</a:t>
            </a:r>
            <a:r>
              <a:rPr lang="he-IL" sz="1400" dirty="0" smtClean="0"/>
              <a:t> </a:t>
            </a:r>
            <a:r>
              <a:rPr lang="he-IL" sz="1400" dirty="0" err="1" smtClean="0"/>
              <a:t>וואָכנשריפֿט</a:t>
            </a:r>
            <a:r>
              <a:rPr lang="he-IL" sz="1400" dirty="0" smtClean="0"/>
              <a:t> </a:t>
            </a:r>
            <a:r>
              <a:rPr lang="he-IL" sz="1400" dirty="0"/>
              <a:t>אין </a:t>
            </a:r>
            <a:r>
              <a:rPr lang="he-IL" sz="1400" dirty="0" err="1"/>
              <a:t>רוסלאַנד</a:t>
            </a:r>
            <a:r>
              <a:rPr lang="he-IL" sz="1400" dirty="0"/>
              <a:t>, </a:t>
            </a:r>
            <a:r>
              <a:rPr lang="he-IL" sz="1400" dirty="0" err="1"/>
              <a:t>וואָס</a:t>
            </a:r>
            <a:r>
              <a:rPr lang="he-IL" sz="1400" dirty="0"/>
              <a:t> ער </a:t>
            </a:r>
            <a:r>
              <a:rPr lang="he-IL" sz="1400" dirty="0" err="1" smtClean="0"/>
              <a:t>איז</a:t>
            </a:r>
            <a:r>
              <a:rPr lang="he-IL" sz="1400" dirty="0" smtClean="0"/>
              <a:t> </a:t>
            </a:r>
            <a:r>
              <a:rPr lang="he-IL" sz="1400" dirty="0" err="1"/>
              <a:t>אויך</a:t>
            </a:r>
            <a:r>
              <a:rPr lang="he-IL" sz="1400" dirty="0"/>
              <a:t> </a:t>
            </a:r>
            <a:r>
              <a:rPr lang="he-IL" sz="1400" dirty="0" err="1" smtClean="0"/>
              <a:t>געווען</a:t>
            </a:r>
            <a:r>
              <a:rPr lang="he-IL" sz="1400" dirty="0" smtClean="0"/>
              <a:t> זייַן </a:t>
            </a:r>
            <a:r>
              <a:rPr lang="he-IL" sz="1400" dirty="0" err="1"/>
              <a:t>רעדאַקטאָר</a:t>
            </a:r>
            <a:r>
              <a:rPr lang="he-IL" sz="1400" dirty="0" smtClean="0"/>
              <a:t>.</a:t>
            </a:r>
          </a:p>
          <a:p>
            <a:pPr algn="just"/>
            <a:r>
              <a:rPr lang="he-IL" sz="1400" dirty="0" smtClean="0"/>
              <a:t>אָבער </a:t>
            </a:r>
            <a:r>
              <a:rPr lang="he-IL" sz="1400" dirty="0"/>
              <a:t>די </a:t>
            </a:r>
            <a:r>
              <a:rPr lang="he-IL" sz="1400" dirty="0" err="1" smtClean="0"/>
              <a:t>אויטאָריטעטן</a:t>
            </a:r>
            <a:r>
              <a:rPr lang="he-IL" sz="1400" dirty="0" smtClean="0"/>
              <a:t> האָבן </a:t>
            </a:r>
            <a:r>
              <a:rPr lang="he-IL" sz="1400" dirty="0"/>
              <a:t>ניט </a:t>
            </a:r>
            <a:r>
              <a:rPr lang="he-IL" sz="1400" dirty="0" err="1" smtClean="0"/>
              <a:t>דערלויבּט</a:t>
            </a:r>
            <a:r>
              <a:rPr lang="he-IL" sz="1400" dirty="0" smtClean="0"/>
              <a:t> </a:t>
            </a:r>
            <a:r>
              <a:rPr lang="he-IL" sz="1400" dirty="0" err="1"/>
              <a:t>אים</a:t>
            </a:r>
            <a:r>
              <a:rPr lang="he-IL" sz="1400" dirty="0"/>
              <a:t> צו </a:t>
            </a:r>
            <a:r>
              <a:rPr lang="he-IL" sz="1400" dirty="0" err="1" smtClean="0"/>
              <a:t>אַריבּערפֿירן</a:t>
            </a:r>
            <a:r>
              <a:rPr lang="he-IL" sz="1400" dirty="0" smtClean="0"/>
              <a:t> </a:t>
            </a:r>
            <a:r>
              <a:rPr lang="he-IL" sz="1400" dirty="0" err="1" smtClean="0"/>
              <a:t>דעם</a:t>
            </a:r>
            <a:r>
              <a:rPr lang="he-IL" sz="1400" dirty="0" smtClean="0"/>
              <a:t> </a:t>
            </a:r>
            <a:r>
              <a:rPr lang="he-IL" sz="1400" dirty="0" err="1" smtClean="0"/>
              <a:t>יידישן</a:t>
            </a:r>
            <a:r>
              <a:rPr lang="he-IL" sz="1400" dirty="0" smtClean="0"/>
              <a:t> </a:t>
            </a:r>
            <a:r>
              <a:rPr lang="he-IL" sz="1400" dirty="0" err="1" smtClean="0"/>
              <a:t>וואָכנשריפֿט</a:t>
            </a:r>
            <a:r>
              <a:rPr lang="he-IL" sz="1400" dirty="0" smtClean="0"/>
              <a:t> </a:t>
            </a:r>
            <a:r>
              <a:rPr lang="he-IL" sz="1400" dirty="0"/>
              <a:t>צו </a:t>
            </a:r>
            <a:r>
              <a:rPr lang="he-IL" sz="1400" dirty="0" err="1" smtClean="0"/>
              <a:t>דער</a:t>
            </a:r>
            <a:r>
              <a:rPr lang="he-IL" sz="1400" dirty="0" smtClean="0"/>
              <a:t> </a:t>
            </a:r>
            <a:r>
              <a:rPr lang="he-IL" sz="1400" dirty="0" err="1" smtClean="0"/>
              <a:t>הויפּט-שטאָט</a:t>
            </a:r>
            <a:r>
              <a:rPr lang="he-IL" sz="1400" dirty="0" smtClean="0"/>
              <a:t> פֿון </a:t>
            </a:r>
            <a:r>
              <a:rPr lang="he-IL" sz="1400" dirty="0" err="1" smtClean="0"/>
              <a:t>דער</a:t>
            </a:r>
            <a:r>
              <a:rPr lang="he-IL" sz="1400" dirty="0" smtClean="0"/>
              <a:t> </a:t>
            </a:r>
            <a:r>
              <a:rPr lang="he-IL" sz="1400" dirty="0" err="1" smtClean="0"/>
              <a:t>רוסישער</a:t>
            </a:r>
            <a:r>
              <a:rPr lang="he-IL" sz="1400" dirty="0" smtClean="0"/>
              <a:t> </a:t>
            </a:r>
            <a:r>
              <a:rPr lang="he-IL" sz="1400" dirty="0" err="1"/>
              <a:t>אימפעריע</a:t>
            </a:r>
            <a:r>
              <a:rPr lang="he-IL" sz="1400" dirty="0"/>
              <a:t>. </a:t>
            </a:r>
            <a:r>
              <a:rPr lang="he-IL" sz="1400" dirty="0" err="1"/>
              <a:t>דעריבער</a:t>
            </a:r>
            <a:r>
              <a:rPr lang="he-IL" sz="1400" dirty="0"/>
              <a:t>, </a:t>
            </a:r>
            <a:r>
              <a:rPr lang="he-IL" sz="1400" dirty="0" err="1"/>
              <a:t>צעדערבוים</a:t>
            </a:r>
            <a:r>
              <a:rPr lang="he-IL" sz="1400" dirty="0"/>
              <a:t> </a:t>
            </a:r>
            <a:r>
              <a:rPr lang="he-IL" sz="1400" dirty="0" err="1"/>
              <a:t>איז</a:t>
            </a:r>
            <a:r>
              <a:rPr lang="he-IL" sz="1400" dirty="0"/>
              <a:t> </a:t>
            </a:r>
            <a:r>
              <a:rPr lang="he-IL" sz="1400" dirty="0" err="1"/>
              <a:t>געצוואונגען</a:t>
            </a:r>
            <a:r>
              <a:rPr lang="he-IL" sz="1400" dirty="0"/>
              <a:t> </a:t>
            </a:r>
            <a:r>
              <a:rPr lang="he-IL" sz="1400" dirty="0" err="1" smtClean="0"/>
              <a:t>געוואָרן</a:t>
            </a:r>
            <a:r>
              <a:rPr lang="he-IL" sz="1400" dirty="0" smtClean="0"/>
              <a:t> צו </a:t>
            </a:r>
            <a:r>
              <a:rPr lang="he-IL" sz="1400" dirty="0" err="1" smtClean="0"/>
              <a:t>איבּערלאָזן</a:t>
            </a:r>
            <a:r>
              <a:rPr lang="he-IL" sz="1400" dirty="0" smtClean="0"/>
              <a:t> די </a:t>
            </a:r>
            <a:r>
              <a:rPr lang="he-IL" sz="1400" dirty="0" err="1" smtClean="0"/>
              <a:t>רעדאַקטירונג</a:t>
            </a:r>
            <a:r>
              <a:rPr lang="he-IL" sz="1400" dirty="0" smtClean="0"/>
              <a:t> פֿון </a:t>
            </a:r>
            <a:r>
              <a:rPr lang="he-IL" sz="1400" dirty="0"/>
              <a:t>"קול מבשר" </a:t>
            </a:r>
            <a:r>
              <a:rPr lang="he-IL" sz="1400" dirty="0" smtClean="0"/>
              <a:t>אין די </a:t>
            </a:r>
            <a:r>
              <a:rPr lang="he-IL" sz="1400" dirty="0" err="1" smtClean="0"/>
              <a:t>הענט</a:t>
            </a:r>
            <a:r>
              <a:rPr lang="he-IL" sz="1400" dirty="0" smtClean="0"/>
              <a:t> פֿון </a:t>
            </a:r>
            <a:r>
              <a:rPr lang="he-IL" sz="1400" dirty="0"/>
              <a:t>משה </a:t>
            </a:r>
            <a:r>
              <a:rPr lang="he-IL" sz="1400" dirty="0" smtClean="0"/>
              <a:t>ליב </a:t>
            </a:r>
            <a:r>
              <a:rPr lang="he-IL" sz="1400" dirty="0" err="1"/>
              <a:t>ליליענבלום</a:t>
            </a:r>
            <a:r>
              <a:rPr lang="he-IL" sz="1400" dirty="0"/>
              <a:t> און משה </a:t>
            </a:r>
            <a:r>
              <a:rPr lang="he-IL" sz="1400" dirty="0" err="1" smtClean="0"/>
              <a:t>עליעזר</a:t>
            </a:r>
            <a:r>
              <a:rPr lang="he-IL" sz="1400" dirty="0" smtClean="0"/>
              <a:t> </a:t>
            </a:r>
            <a:r>
              <a:rPr lang="he-IL" sz="1400" dirty="0" err="1" smtClean="0"/>
              <a:t>בּעלינסאָן</a:t>
            </a:r>
            <a:r>
              <a:rPr lang="he-IL" sz="1400" dirty="0"/>
              <a:t>, די </a:t>
            </a:r>
            <a:r>
              <a:rPr lang="he-IL" sz="1400" dirty="0" err="1"/>
              <a:t>אייגנטימער</a:t>
            </a:r>
            <a:r>
              <a:rPr lang="he-IL" sz="1400" dirty="0"/>
              <a:t> פון א </a:t>
            </a:r>
            <a:r>
              <a:rPr lang="he-IL" sz="1400" dirty="0" err="1" smtClean="0"/>
              <a:t>דרוקן</a:t>
            </a:r>
            <a:r>
              <a:rPr lang="he-IL" sz="1400" dirty="0" err="1"/>
              <a:t>-</a:t>
            </a:r>
            <a:r>
              <a:rPr lang="he-IL" sz="1400" dirty="0" err="1" smtClean="0"/>
              <a:t>הויז</a:t>
            </a:r>
            <a:r>
              <a:rPr lang="he-IL" sz="1400" dirty="0" smtClean="0"/>
              <a:t> </a:t>
            </a:r>
            <a:r>
              <a:rPr lang="he-IL" sz="1400" dirty="0"/>
              <a:t>אין </a:t>
            </a:r>
            <a:r>
              <a:rPr lang="he-IL" sz="1400" dirty="0" err="1" smtClean="0"/>
              <a:t>אדעס</a:t>
            </a:r>
            <a:r>
              <a:rPr lang="he-IL" sz="1400" dirty="0"/>
              <a:t>.</a:t>
            </a:r>
            <a:r>
              <a:rPr lang="he-IL" sz="1400" dirty="0" smtClean="0"/>
              <a:t> </a:t>
            </a:r>
          </a:p>
          <a:p>
            <a:pPr algn="just"/>
            <a:r>
              <a:rPr lang="he-IL" sz="1400" dirty="0" err="1" smtClean="0"/>
              <a:t>דער</a:t>
            </a:r>
            <a:r>
              <a:rPr lang="he-IL" sz="1400" dirty="0" smtClean="0"/>
              <a:t> </a:t>
            </a:r>
            <a:r>
              <a:rPr lang="he-IL" sz="1400" dirty="0" err="1"/>
              <a:t>באַשלוס</a:t>
            </a:r>
            <a:r>
              <a:rPr lang="he-IL" sz="1400" dirty="0"/>
              <a:t> האָט </a:t>
            </a:r>
            <a:r>
              <a:rPr lang="he-IL" sz="1400" dirty="0" err="1"/>
              <a:t>אנגעצייכנט</a:t>
            </a:r>
            <a:r>
              <a:rPr lang="he-IL" sz="1400" dirty="0"/>
              <a:t> </a:t>
            </a:r>
            <a:r>
              <a:rPr lang="he-IL" sz="1400" dirty="0" err="1" smtClean="0"/>
              <a:t>דעם</a:t>
            </a:r>
            <a:r>
              <a:rPr lang="he-IL" sz="1400" dirty="0" smtClean="0"/>
              <a:t> </a:t>
            </a:r>
            <a:r>
              <a:rPr lang="he-IL" sz="1400" dirty="0" err="1"/>
              <a:t>אָנהייב</a:t>
            </a:r>
            <a:r>
              <a:rPr lang="he-IL" sz="1400" dirty="0"/>
              <a:t> </a:t>
            </a:r>
            <a:r>
              <a:rPr lang="he-IL" sz="1400" dirty="0" smtClean="0"/>
              <a:t>פֿון </a:t>
            </a:r>
            <a:r>
              <a:rPr lang="he-IL" sz="1400" dirty="0" err="1" smtClean="0"/>
              <a:t>דעם</a:t>
            </a:r>
            <a:r>
              <a:rPr lang="he-IL" sz="1400" dirty="0"/>
              <a:t> </a:t>
            </a:r>
            <a:r>
              <a:rPr lang="he-IL" sz="1400" dirty="0" err="1"/>
              <a:t>אַראָפּגיין</a:t>
            </a:r>
            <a:r>
              <a:rPr lang="he-IL" sz="1400" dirty="0"/>
              <a:t> </a:t>
            </a:r>
            <a:r>
              <a:rPr lang="he-IL" sz="1400" dirty="0" smtClean="0"/>
              <a:t> פֿון </a:t>
            </a:r>
            <a:r>
              <a:rPr lang="he-IL" sz="1400" dirty="0" err="1" smtClean="0"/>
              <a:t>דעם</a:t>
            </a:r>
            <a:r>
              <a:rPr lang="he-IL" sz="1400" dirty="0" smtClean="0"/>
              <a:t> </a:t>
            </a:r>
            <a:r>
              <a:rPr lang="he-IL" sz="1400" dirty="0" err="1" smtClean="0"/>
              <a:t>וואכנשריפט</a:t>
            </a:r>
            <a:r>
              <a:rPr lang="he-IL" sz="1400" dirty="0" smtClean="0"/>
              <a:t>. </a:t>
            </a:r>
            <a:r>
              <a:rPr lang="he-IL" sz="1400" dirty="0" err="1" smtClean="0"/>
              <a:t>בעילינסאָן</a:t>
            </a:r>
            <a:r>
              <a:rPr lang="he-IL" sz="1400" dirty="0" smtClean="0"/>
              <a:t> האָט </a:t>
            </a:r>
            <a:r>
              <a:rPr lang="he-IL" sz="1400" dirty="0" err="1" smtClean="0"/>
              <a:t>זיך</a:t>
            </a:r>
            <a:r>
              <a:rPr lang="he-IL" sz="1400" dirty="0" smtClean="0"/>
              <a:t> </a:t>
            </a:r>
            <a:r>
              <a:rPr lang="he-IL" sz="1400" dirty="0" err="1"/>
              <a:t>צעקריגט</a:t>
            </a:r>
            <a:r>
              <a:rPr lang="he-IL" sz="1400" dirty="0"/>
              <a:t> </a:t>
            </a:r>
            <a:r>
              <a:rPr lang="he-IL" sz="1400" dirty="0" smtClean="0"/>
              <a:t>מיט </a:t>
            </a:r>
            <a:r>
              <a:rPr lang="he-IL" sz="1400" dirty="0" err="1" smtClean="0"/>
              <a:t>ליליענבלומען</a:t>
            </a:r>
            <a:r>
              <a:rPr lang="he-IL" sz="1400" dirty="0" smtClean="0"/>
              <a:t>, און </a:t>
            </a:r>
            <a:r>
              <a:rPr lang="he-IL" sz="1400" dirty="0" err="1" smtClean="0"/>
              <a:t>איז</a:t>
            </a:r>
            <a:r>
              <a:rPr lang="he-IL" sz="1400" dirty="0" smtClean="0"/>
              <a:t> </a:t>
            </a:r>
            <a:r>
              <a:rPr lang="he-IL" sz="1400" dirty="0" err="1" smtClean="0"/>
              <a:t>געוואָרן</a:t>
            </a:r>
            <a:r>
              <a:rPr lang="he-IL" sz="1400" dirty="0" smtClean="0"/>
              <a:t> </a:t>
            </a:r>
            <a:r>
              <a:rPr lang="he-IL" sz="1400" dirty="0" err="1" smtClean="0"/>
              <a:t>דער</a:t>
            </a:r>
            <a:r>
              <a:rPr lang="he-IL" sz="1400" dirty="0" smtClean="0"/>
              <a:t> </a:t>
            </a:r>
            <a:r>
              <a:rPr lang="he-IL" sz="1400" dirty="0" err="1" smtClean="0"/>
              <a:t>איינציקער</a:t>
            </a:r>
            <a:r>
              <a:rPr lang="he-IL" sz="1400" dirty="0" smtClean="0"/>
              <a:t> </a:t>
            </a:r>
            <a:r>
              <a:rPr lang="he-IL" sz="1400" dirty="0" err="1" smtClean="0"/>
              <a:t>רעדאַקטאָר</a:t>
            </a:r>
            <a:r>
              <a:rPr lang="he-IL" sz="1400" dirty="0" smtClean="0"/>
              <a:t>. </a:t>
            </a:r>
            <a:r>
              <a:rPr lang="he-IL" sz="1400" dirty="0" err="1" smtClean="0"/>
              <a:t>דער</a:t>
            </a:r>
            <a:r>
              <a:rPr lang="he-IL" sz="1400" dirty="0" smtClean="0"/>
              <a:t> "</a:t>
            </a:r>
            <a:r>
              <a:rPr lang="he-IL" sz="1400" dirty="0"/>
              <a:t>קול </a:t>
            </a:r>
            <a:r>
              <a:rPr lang="he-IL" sz="1400" dirty="0" smtClean="0"/>
              <a:t>מבַשר" האָט </a:t>
            </a:r>
            <a:r>
              <a:rPr lang="he-IL" sz="1400" dirty="0" err="1" smtClean="0"/>
              <a:t>אויפֿגעהערט</a:t>
            </a:r>
            <a:r>
              <a:rPr lang="he-IL" sz="1400" dirty="0" smtClean="0"/>
              <a:t> </a:t>
            </a:r>
            <a:r>
              <a:rPr lang="he-IL" sz="1400" dirty="0"/>
              <a:t>צו </a:t>
            </a:r>
            <a:r>
              <a:rPr lang="he-IL" sz="1400" dirty="0" err="1"/>
              <a:t>דערשייַנען</a:t>
            </a:r>
            <a:r>
              <a:rPr lang="he-IL" sz="1400" dirty="0"/>
              <a:t>  </a:t>
            </a:r>
            <a:r>
              <a:rPr lang="he-IL" sz="1400" dirty="0" smtClean="0"/>
              <a:t>אין </a:t>
            </a:r>
            <a:r>
              <a:rPr lang="he-IL" sz="1400" dirty="0"/>
              <a:t>1873 </a:t>
            </a:r>
            <a:endParaRPr lang="he-IL" sz="1400" dirty="0" smtClean="0"/>
          </a:p>
        </p:txBody>
      </p:sp>
    </p:spTree>
    <p:extLst>
      <p:ext uri="{BB962C8B-B14F-4D97-AF65-F5344CB8AC3E}">
        <p14:creationId xmlns:p14="http://schemas.microsoft.com/office/powerpoint/2010/main" val="58905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6600" dirty="0" smtClean="0">
                <a:latin typeface="Guttman Stam" pitchFamily="2" charset="-79"/>
                <a:cs typeface="Guttman Stam" pitchFamily="2" charset="-79"/>
              </a:rPr>
              <a:t>מחירון העיתון :</a:t>
            </a:r>
            <a:endParaRPr lang="he-IL" sz="6600" dirty="0">
              <a:latin typeface="Guttman Stam" pitchFamily="2" charset="-79"/>
              <a:cs typeface="Guttman Stam" pitchFamily="2" charset="-79"/>
            </a:endParaRPr>
          </a:p>
        </p:txBody>
      </p:sp>
      <p:sp>
        <p:nvSpPr>
          <p:cNvPr id="3" name="מציין מיקום תוכן 2"/>
          <p:cNvSpPr>
            <a:spLocks noGrp="1"/>
          </p:cNvSpPr>
          <p:nvPr>
            <p:ph idx="1"/>
          </p:nvPr>
        </p:nvSpPr>
        <p:spPr>
          <a:xfrm>
            <a:off x="544683" y="1268760"/>
            <a:ext cx="8229600" cy="4525963"/>
          </a:xfrm>
        </p:spPr>
        <p:txBody>
          <a:bodyPr/>
          <a:lstStyle/>
          <a:p>
            <a:pPr marL="0" indent="0">
              <a:buNone/>
            </a:pPr>
            <a:r>
              <a:rPr lang="he-IL" sz="2000" dirty="0" smtClean="0"/>
              <a:t>מנוי לשנה עלה שלושה רובלים </a:t>
            </a:r>
          </a:p>
          <a:p>
            <a:pPr marL="0" indent="0">
              <a:buNone/>
            </a:pPr>
            <a:r>
              <a:rPr lang="he-IL" sz="2000" dirty="0" smtClean="0"/>
              <a:t>מנוי לחצי שנה עלה 1.30 רובלים </a:t>
            </a:r>
          </a:p>
          <a:p>
            <a:pPr marL="0" indent="0">
              <a:buNone/>
            </a:pPr>
            <a:r>
              <a:rPr lang="he-IL" sz="2000" dirty="0" smtClean="0"/>
              <a:t>מנוי לרבע שנה עלה 90 </a:t>
            </a:r>
            <a:r>
              <a:rPr lang="he-IL" sz="2000" dirty="0" err="1" smtClean="0"/>
              <a:t>קופייק</a:t>
            </a:r>
            <a:endParaRPr lang="he-IL" sz="2000" dirty="0" smtClean="0"/>
          </a:p>
          <a:p>
            <a:pPr marL="0" indent="0">
              <a:buNone/>
            </a:pPr>
            <a:r>
              <a:rPr lang="he-IL" sz="2000" dirty="0" smtClean="0"/>
              <a:t>אם מפרסמים יותר משורה אחת לכל שורה נוספת משלמים שלוש </a:t>
            </a:r>
            <a:r>
              <a:rPr lang="he-IL" sz="2000" dirty="0" err="1" smtClean="0"/>
              <a:t>קופייק</a:t>
            </a:r>
            <a:endParaRPr lang="he-IL" sz="2000" dirty="0" smtClean="0"/>
          </a:p>
          <a:p>
            <a:endParaRPr lang="he-IL" dirty="0"/>
          </a:p>
        </p:txBody>
      </p:sp>
      <p:sp>
        <p:nvSpPr>
          <p:cNvPr id="4" name="TextBox 3"/>
          <p:cNvSpPr txBox="1"/>
          <p:nvPr/>
        </p:nvSpPr>
        <p:spPr>
          <a:xfrm>
            <a:off x="1907704" y="3068354"/>
            <a:ext cx="6912768" cy="2554545"/>
          </a:xfrm>
          <a:prstGeom prst="rect">
            <a:avLst/>
          </a:prstGeom>
          <a:noFill/>
        </p:spPr>
        <p:txBody>
          <a:bodyPr wrap="square" rtlCol="1">
            <a:spAutoFit/>
          </a:bodyPr>
          <a:lstStyle/>
          <a:p>
            <a:pPr algn="ctr"/>
            <a:r>
              <a:rPr lang="he-IL" sz="4400" dirty="0" err="1">
                <a:latin typeface="Guttman Stam" pitchFamily="2" charset="-79"/>
                <a:cs typeface="Guttman Stam" pitchFamily="2" charset="-79"/>
              </a:rPr>
              <a:t>דער</a:t>
            </a:r>
            <a:r>
              <a:rPr lang="he-IL" sz="4400" dirty="0">
                <a:latin typeface="Guttman Stam" pitchFamily="2" charset="-79"/>
                <a:cs typeface="Guttman Stam" pitchFamily="2" charset="-79"/>
              </a:rPr>
              <a:t> </a:t>
            </a:r>
            <a:r>
              <a:rPr lang="he-IL" sz="4400" dirty="0" err="1">
                <a:latin typeface="Guttman Stam" pitchFamily="2" charset="-79"/>
                <a:cs typeface="Guttman Stam" pitchFamily="2" charset="-79"/>
              </a:rPr>
              <a:t>פּרייַז</a:t>
            </a:r>
            <a:r>
              <a:rPr lang="he-IL" sz="4400" dirty="0">
                <a:latin typeface="Guttman Stam" pitchFamily="2" charset="-79"/>
                <a:cs typeface="Guttman Stam" pitchFamily="2" charset="-79"/>
              </a:rPr>
              <a:t> פון </a:t>
            </a:r>
            <a:r>
              <a:rPr lang="he-IL" sz="4400" dirty="0" err="1" smtClean="0">
                <a:latin typeface="Guttman Stam" pitchFamily="2" charset="-79"/>
                <a:cs typeface="Guttman Stam" pitchFamily="2" charset="-79"/>
              </a:rPr>
              <a:t>דער</a:t>
            </a:r>
            <a:r>
              <a:rPr lang="he-IL" sz="4400" dirty="0" smtClean="0">
                <a:latin typeface="Guttman Stam" pitchFamily="2" charset="-79"/>
                <a:cs typeface="Guttman Stam" pitchFamily="2" charset="-79"/>
              </a:rPr>
              <a:t> </a:t>
            </a:r>
            <a:r>
              <a:rPr lang="he-IL" sz="4400" dirty="0" err="1" smtClean="0">
                <a:latin typeface="Guttman Stam" pitchFamily="2" charset="-79"/>
                <a:cs typeface="Guttman Stam" pitchFamily="2" charset="-79"/>
              </a:rPr>
              <a:t>צייַטונג</a:t>
            </a:r>
            <a:r>
              <a:rPr lang="he-IL" sz="4400" dirty="0" smtClean="0">
                <a:latin typeface="Guttman Stam" pitchFamily="2" charset="-79"/>
                <a:cs typeface="Guttman Stam" pitchFamily="2" charset="-79"/>
              </a:rPr>
              <a:t>:</a:t>
            </a:r>
          </a:p>
          <a:p>
            <a:endParaRPr lang="he-IL" sz="1600" dirty="0" smtClean="0">
              <a:latin typeface="Guttman Stam" pitchFamily="2" charset="-79"/>
            </a:endParaRPr>
          </a:p>
          <a:p>
            <a:r>
              <a:rPr lang="he-IL" sz="2000" dirty="0" err="1"/>
              <a:t>אַבאָניר-געלט</a:t>
            </a:r>
            <a:r>
              <a:rPr lang="he-IL" sz="2000" dirty="0"/>
              <a:t> </a:t>
            </a:r>
            <a:r>
              <a:rPr lang="he-IL" sz="2000" dirty="0" smtClean="0"/>
              <a:t>פֿאַר </a:t>
            </a:r>
            <a:r>
              <a:rPr lang="he-IL" sz="2000" dirty="0" smtClean="0">
                <a:latin typeface="Guttman Stam" pitchFamily="2" charset="-79"/>
              </a:rPr>
              <a:t>אַ </a:t>
            </a:r>
            <a:r>
              <a:rPr lang="he-IL" sz="2000" dirty="0" err="1" smtClean="0">
                <a:latin typeface="Guttman Stam" pitchFamily="2" charset="-79"/>
              </a:rPr>
              <a:t>יאָר</a:t>
            </a:r>
            <a:r>
              <a:rPr lang="he-IL" sz="2000" dirty="0" smtClean="0">
                <a:latin typeface="Guttman Stam" pitchFamily="2" charset="-79"/>
              </a:rPr>
              <a:t> קאָסט 3 </a:t>
            </a:r>
            <a:r>
              <a:rPr lang="he-IL" sz="2000" dirty="0" err="1" smtClean="0">
                <a:latin typeface="Guttman Stam" pitchFamily="2" charset="-79"/>
              </a:rPr>
              <a:t>רו"ב</a:t>
            </a:r>
            <a:r>
              <a:rPr lang="he-IL" sz="2000" dirty="0" smtClean="0">
                <a:latin typeface="Guttman Stam" pitchFamily="2" charset="-79"/>
              </a:rPr>
              <a:t> </a:t>
            </a:r>
            <a:r>
              <a:rPr lang="en-US" sz="2000" dirty="0" smtClean="0">
                <a:latin typeface="Guttman Stam" pitchFamily="2" charset="-79"/>
              </a:rPr>
              <a:t/>
            </a:r>
            <a:br>
              <a:rPr lang="en-US" sz="2000" dirty="0" smtClean="0">
                <a:latin typeface="Guttman Stam" pitchFamily="2" charset="-79"/>
              </a:rPr>
            </a:br>
            <a:r>
              <a:rPr lang="he-IL" sz="2000" dirty="0" smtClean="0"/>
              <a:t> </a:t>
            </a:r>
            <a:r>
              <a:rPr lang="he-IL" sz="2000" dirty="0" err="1"/>
              <a:t>אַבאָניר-געלט</a:t>
            </a:r>
            <a:r>
              <a:rPr lang="he-IL" sz="2000" dirty="0"/>
              <a:t> </a:t>
            </a:r>
            <a:r>
              <a:rPr lang="he-IL" sz="2000" dirty="0" smtClean="0">
                <a:latin typeface="Guttman Stam" pitchFamily="2" charset="-79"/>
              </a:rPr>
              <a:t>פֿאַר אַן </a:t>
            </a:r>
            <a:r>
              <a:rPr lang="he-IL" sz="2000" dirty="0" err="1" smtClean="0">
                <a:latin typeface="Guttman Stam" pitchFamily="2" charset="-79"/>
              </a:rPr>
              <a:t>האַלב</a:t>
            </a:r>
            <a:r>
              <a:rPr lang="he-IL" sz="2000" dirty="0" smtClean="0">
                <a:latin typeface="Guttman Stam" pitchFamily="2" charset="-79"/>
              </a:rPr>
              <a:t> </a:t>
            </a:r>
            <a:r>
              <a:rPr lang="he-IL" sz="2000" dirty="0" err="1" smtClean="0">
                <a:latin typeface="Guttman Stam" pitchFamily="2" charset="-79"/>
              </a:rPr>
              <a:t>יאָר</a:t>
            </a:r>
            <a:r>
              <a:rPr lang="he-IL" sz="2000" dirty="0">
                <a:latin typeface="Guttman Stam" pitchFamily="2" charset="-79"/>
              </a:rPr>
              <a:t> קאָסט </a:t>
            </a:r>
            <a:r>
              <a:rPr lang="he-IL" sz="2000" dirty="0" smtClean="0">
                <a:latin typeface="Guttman Stam" pitchFamily="2" charset="-79"/>
              </a:rPr>
              <a:t>1.30רו"ב </a:t>
            </a:r>
          </a:p>
          <a:p>
            <a:r>
              <a:rPr lang="he-IL" sz="2000" dirty="0" smtClean="0"/>
              <a:t> </a:t>
            </a:r>
            <a:r>
              <a:rPr lang="he-IL" sz="2000" dirty="0" err="1"/>
              <a:t>אַבאָניר-געלט</a:t>
            </a:r>
            <a:r>
              <a:rPr lang="he-IL" sz="2000" dirty="0"/>
              <a:t> </a:t>
            </a:r>
            <a:r>
              <a:rPr lang="he-IL" sz="2000" dirty="0" smtClean="0">
                <a:latin typeface="Guttman Stam" pitchFamily="2" charset="-79"/>
              </a:rPr>
              <a:t>פֿאַר אַ </a:t>
            </a:r>
            <a:r>
              <a:rPr lang="he-IL" sz="2000" dirty="0" err="1" smtClean="0">
                <a:latin typeface="Guttman Stam" pitchFamily="2" charset="-79"/>
              </a:rPr>
              <a:t>פֿערטעל</a:t>
            </a:r>
            <a:r>
              <a:rPr lang="he-IL" sz="2000" dirty="0" smtClean="0">
                <a:latin typeface="Guttman Stam" pitchFamily="2" charset="-79"/>
              </a:rPr>
              <a:t> </a:t>
            </a:r>
            <a:r>
              <a:rPr lang="he-IL" sz="2000" dirty="0" err="1" smtClean="0">
                <a:latin typeface="Guttman Stam" pitchFamily="2" charset="-79"/>
              </a:rPr>
              <a:t>יאָר</a:t>
            </a:r>
            <a:r>
              <a:rPr lang="he-IL" sz="2000" dirty="0">
                <a:latin typeface="Guttman Stam" pitchFamily="2" charset="-79"/>
              </a:rPr>
              <a:t> קאָסט </a:t>
            </a:r>
            <a:r>
              <a:rPr lang="he-IL" sz="2000" dirty="0" smtClean="0">
                <a:latin typeface="Guttman Stam" pitchFamily="2" charset="-79"/>
              </a:rPr>
              <a:t>90 </a:t>
            </a:r>
            <a:r>
              <a:rPr lang="he-IL" sz="2000" dirty="0" err="1" smtClean="0">
                <a:latin typeface="Guttman Stam" pitchFamily="2" charset="-79"/>
              </a:rPr>
              <a:t>קאָפ</a:t>
            </a:r>
            <a:r>
              <a:rPr lang="he-IL" sz="2000" dirty="0" smtClean="0">
                <a:latin typeface="Guttman Stam" pitchFamily="2" charset="-79"/>
              </a:rPr>
              <a:t>ּ </a:t>
            </a:r>
          </a:p>
          <a:p>
            <a:r>
              <a:rPr lang="he-IL" sz="2000" dirty="0" err="1" smtClean="0">
                <a:latin typeface="Guttman Stam" pitchFamily="2" charset="-79"/>
              </a:rPr>
              <a:t>ווען</a:t>
            </a:r>
            <a:r>
              <a:rPr lang="he-IL" sz="2000" dirty="0" smtClean="0">
                <a:latin typeface="Guttman Stam" pitchFamily="2" charset="-79"/>
              </a:rPr>
              <a:t> מען וויל </a:t>
            </a:r>
            <a:r>
              <a:rPr lang="he-IL" sz="2000" dirty="0" err="1" smtClean="0">
                <a:latin typeface="Guttman Stam" pitchFamily="2" charset="-79"/>
              </a:rPr>
              <a:t>פּובּליצירן</a:t>
            </a:r>
            <a:r>
              <a:rPr lang="he-IL" sz="2000" dirty="0" smtClean="0">
                <a:latin typeface="Guttman Stam" pitchFamily="2" charset="-79"/>
              </a:rPr>
              <a:t> קאָסט </a:t>
            </a:r>
            <a:r>
              <a:rPr lang="he-IL" sz="2000" dirty="0" err="1" smtClean="0">
                <a:latin typeface="Guttman Stam" pitchFamily="2" charset="-79"/>
              </a:rPr>
              <a:t>עס</a:t>
            </a:r>
            <a:r>
              <a:rPr lang="he-IL" sz="2000" dirty="0" smtClean="0">
                <a:latin typeface="Guttman Stam" pitchFamily="2" charset="-79"/>
              </a:rPr>
              <a:t> פֿאַר איין מאָל 3 </a:t>
            </a:r>
            <a:r>
              <a:rPr lang="he-IL" sz="2000" dirty="0" err="1" smtClean="0">
                <a:latin typeface="Guttman Stam" pitchFamily="2" charset="-79"/>
              </a:rPr>
              <a:t>קאָפּקיס</a:t>
            </a:r>
            <a:r>
              <a:rPr lang="he-IL" sz="2000" dirty="0" smtClean="0">
                <a:latin typeface="Guttman Stam" pitchFamily="2" charset="-79"/>
              </a:rPr>
              <a:t> פאַר אַ שורה .</a:t>
            </a:r>
            <a:endParaRPr lang="he-IL" sz="2000" dirty="0">
              <a:latin typeface="Guttman Stam" pitchFamily="2" charset="-79"/>
            </a:endParaRPr>
          </a:p>
        </p:txBody>
      </p:sp>
      <p:pic>
        <p:nvPicPr>
          <p:cNvPr id="5" name="תמונה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788" y="3861048"/>
            <a:ext cx="2216689" cy="1067936"/>
          </a:xfrm>
          <a:prstGeom prst="rect">
            <a:avLst/>
          </a:prstGeom>
        </p:spPr>
      </p:pic>
    </p:spTree>
    <p:extLst>
      <p:ext uri="{BB962C8B-B14F-4D97-AF65-F5344CB8AC3E}">
        <p14:creationId xmlns:p14="http://schemas.microsoft.com/office/powerpoint/2010/main" val="3225610070"/>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259</TotalTime>
  <Words>709</Words>
  <Application>Microsoft Office PowerPoint</Application>
  <PresentationFormat>‫הצגה על המסך (4:3)</PresentationFormat>
  <Paragraphs>47</Paragraphs>
  <Slides>7</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7</vt:i4>
      </vt:variant>
    </vt:vector>
  </HeadingPairs>
  <TitlesOfParts>
    <vt:vector size="12" baseType="lpstr">
      <vt:lpstr>Arial</vt:lpstr>
      <vt:lpstr>Calibri</vt:lpstr>
      <vt:lpstr>Guttman Stam</vt:lpstr>
      <vt:lpstr>Times New Roman</vt:lpstr>
      <vt:lpstr>ערכת נושא Office</vt:lpstr>
      <vt:lpstr>"עיתונות יידיש"</vt:lpstr>
      <vt:lpstr>מצגת של PowerPoint‏</vt:lpstr>
      <vt:lpstr>"קול מְבַשֵר" – תוכן עניינים :</vt:lpstr>
      <vt:lpstr>מקום התפוצה של "קוֹל מְבַשֵר" :</vt:lpstr>
      <vt:lpstr>עורך העיתון "קוֹל מְבַשֵר" :</vt:lpstr>
      <vt:lpstr>עורכי העיתון "קוֹל מְבַשֵר" :</vt:lpstr>
      <vt:lpstr>מחירון העיתון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"המליץ"</dc:title>
  <dc:creator>user</dc:creator>
  <cp:lastModifiedBy>User</cp:lastModifiedBy>
  <cp:revision>25</cp:revision>
  <dcterms:created xsi:type="dcterms:W3CDTF">2018-12-17T04:37:20Z</dcterms:created>
  <dcterms:modified xsi:type="dcterms:W3CDTF">2019-05-15T06:31:40Z</dcterms:modified>
</cp:coreProperties>
</file>