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2"/>
  </p:sldMasterIdLst>
  <p:notesMasterIdLst>
    <p:notesMasterId r:id="rId48"/>
  </p:notesMasterIdLst>
  <p:handoutMasterIdLst>
    <p:handoutMasterId r:id="rId49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9" r:id="rId42"/>
    <p:sldId id="295" r:id="rId43"/>
    <p:sldId id="296" r:id="rId44"/>
    <p:sldId id="297" r:id="rId45"/>
    <p:sldId id="298" r:id="rId46"/>
    <p:sldId id="30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C2FFA5D-87B4-456A-9821-1D502468CF0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2253" autoAdjust="0"/>
  </p:normalViewPr>
  <p:slideViewPr>
    <p:cSldViewPr snapToGrid="0">
      <p:cViewPr varScale="1">
        <p:scale>
          <a:sx n="116" d="100"/>
          <a:sy n="116" d="100"/>
        </p:scale>
        <p:origin x="336" y="10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299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/>
            </a:lvl1pPr>
          </a:lstStyle>
          <a:p>
            <a:pPr algn="r" rtl="1"/>
            <a:fld id="{8DA0FDE8-3B80-4AAC-92F2-E3D0667D4E72}" type="datetimeFigureOut">
              <a:rPr lang="he-IL" smtClean="0">
                <a:latin typeface="Tahoma" panose="020B0604030504040204" pitchFamily="34" charset="0"/>
              </a:rPr>
              <a:t>כ"ט/טבת/תשע"ז</a:t>
            </a:fld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/>
            </a:lvl1pPr>
          </a:lstStyle>
          <a:p>
            <a:pPr algn="r" rtl="1"/>
            <a:fld id="{07B79F74-2001-4B21-B06E-FA23C7F2DD77}" type="slidenum">
              <a:rPr lang="he-IL" smtClean="0">
                <a:latin typeface="Tahoma" panose="020B0604030504040204" pitchFamily="34" charset="0"/>
              </a:rPr>
              <a:t>‹#›</a:t>
            </a:fld>
            <a:endParaRPr lang="he-IL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824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C5F25FBA-1311-468D-8115-8778B0F7BEEC}" type="datetimeFigureOut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4" name="מציין מיקום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algn="r" rtl="1"/>
            <a:endParaRPr lang="he-IL" dirty="0"/>
          </a:p>
        </p:txBody>
      </p:sp>
      <p:sp>
        <p:nvSpPr>
          <p:cNvPr id="5" name="מציין מיקום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200">
                <a:latin typeface="Tahoma" panose="020B0604030504040204" pitchFamily="34" charset="0"/>
              </a:defRPr>
            </a:lvl1pPr>
          </a:lstStyle>
          <a:p>
            <a:pPr rtl="1"/>
            <a:fld id="{F0E67C00-F679-4C51-9894-9E2214E5C2F1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5282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r" defTabSz="914400" rtl="0" eaLnBrk="1" latinLnBrk="0" hangingPunct="1">
      <a:defRPr lang="he-IL" sz="1200"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0" eaLnBrk="1" latinLnBrk="0" hangingPunct="1">
      <a:defRPr lang="he-IL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rtl="1"/>
            <a:fld id="{F0E67C00-F679-4C51-9894-9E2214E5C2F1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1234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4280073" y="0"/>
            <a:ext cx="7178040" cy="59436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554393" y="2514600"/>
            <a:ext cx="6629400" cy="2743200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66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554393" y="5303520"/>
            <a:ext cx="662940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BE24594C-40D9-4922-A63A-E4D7E3C24D49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כותרת מקטע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מלבן 4"/>
          <p:cNvSpPr/>
          <p:nvPr userDrawn="1"/>
        </p:nvSpPr>
        <p:spPr bwMode="hidden">
          <a:xfrm>
            <a:off x="2878317" y="1676400"/>
            <a:ext cx="9313683" cy="42672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73718" y="2212848"/>
            <a:ext cx="6217920" cy="2862262"/>
          </a:xfrm>
        </p:spPr>
        <p:txBody>
          <a:bodyPr anchor="b"/>
          <a:lstStyle>
            <a:lvl1pPr algn="r" latinLnBrk="0">
              <a:lnSpc>
                <a:spcPct val="80000"/>
              </a:lnSpc>
              <a:defRPr lang="he-IL" sz="54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173718" y="5120640"/>
            <a:ext cx="6217920" cy="457200"/>
          </a:xfrm>
        </p:spPr>
        <p:txBody>
          <a:bodyPr/>
          <a:lstStyle>
            <a:lvl1pPr marL="0" indent="0" algn="r" latinLnBrk="0">
              <a:spcBef>
                <a:spcPts val="0"/>
              </a:spcBef>
              <a:buNone/>
              <a:defRPr lang="he-IL" sz="2400"/>
            </a:lvl1pPr>
            <a:lvl2pPr marL="457200" indent="0" algn="r" latinLnBrk="0">
              <a:buNone/>
              <a:defRPr lang="he-IL" sz="2000"/>
            </a:lvl2pPr>
            <a:lvl3pPr marL="914400" indent="0" algn="r" latinLnBrk="0">
              <a:buNone/>
              <a:defRPr lang="he-IL" sz="1800"/>
            </a:lvl3pPr>
            <a:lvl4pPr marL="1371600" indent="0" algn="r" latinLnBrk="0">
              <a:buNone/>
              <a:defRPr lang="he-IL" sz="1600"/>
            </a:lvl4pPr>
            <a:lvl5pPr marL="1828800" indent="0" algn="r" latinLnBrk="0">
              <a:buNone/>
              <a:defRPr lang="he-IL" sz="1600"/>
            </a:lvl5pPr>
            <a:lvl6pPr marL="2286000" indent="0" algn="r" latinLnBrk="0">
              <a:buNone/>
              <a:defRPr lang="he-IL" sz="1600"/>
            </a:lvl6pPr>
            <a:lvl7pPr marL="2743200" indent="0" algn="r" latinLnBrk="0">
              <a:buNone/>
              <a:defRPr lang="he-IL" sz="1600"/>
            </a:lvl7pPr>
            <a:lvl8pPr marL="3200400" indent="0" algn="r" latinLnBrk="0">
              <a:buNone/>
              <a:defRPr lang="he-IL" sz="1600"/>
            </a:lvl8pPr>
            <a:lvl9pPr marL="3657600" indent="0" algn="r" latinLnBrk="0">
              <a:buNone/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2954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324600" y="1905000"/>
            <a:ext cx="4572000" cy="42672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A1D7D855-A872-4272-B880-39A488A710E7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2954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324600" y="1904999"/>
            <a:ext cx="4572000" cy="698351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2000" b="0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324600" y="2603351"/>
            <a:ext cx="4572000" cy="3568849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67AACA8F-D5ED-4B90-A100-0BDC54A645DF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229CD98-8566-471F-B6F9-93E04967ED47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4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5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59635E6A-2086-4CB2-B79F-96593439A0AC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 userDrawn="1"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7220" y="688489"/>
            <a:ext cx="6080760" cy="5483711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2000"/>
            </a:lvl6pPr>
            <a:lvl7pPr algn="r" latinLnBrk="0">
              <a:defRPr lang="he-IL" sz="2000"/>
            </a:lvl7pPr>
            <a:lvl8pPr algn="r" latinLnBrk="0">
              <a:defRPr lang="he-IL" sz="2000"/>
            </a:lvl8pPr>
            <a:lvl9pPr algn="r" latinLnBrk="0">
              <a:defRPr lang="he-IL" sz="2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2420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lnSpc>
                <a:spcPct val="90000"/>
              </a:lnSpc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7CE78B26-E0E7-401D-95E5-683ED06BF9AD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algn="l" rtl="1"/>
            <a:fld id="{E31375A4-56A4-47D6-9801-1991572033F7}" type="slidenum">
              <a:rPr lang="he-IL" smtClean="0"/>
              <a:pPr algn="l"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מלבן 7"/>
          <p:cNvSpPr/>
          <p:nvPr/>
        </p:nvSpPr>
        <p:spPr bwMode="hidden">
          <a:xfrm>
            <a:off x="0" y="0"/>
            <a:ext cx="7315200" cy="6856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0800000" algn="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17180" y="2651760"/>
            <a:ext cx="3657600" cy="1828800"/>
          </a:xfrm>
        </p:spPr>
        <p:txBody>
          <a:bodyPr anchor="b"/>
          <a:lstStyle>
            <a:lvl1pPr algn="r" latinLnBrk="0">
              <a:defRPr lang="he-IL" sz="3600">
                <a:solidFill>
                  <a:schemeClr val="bg1"/>
                </a:solidFill>
              </a:defRPr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617220" y="684943"/>
            <a:ext cx="6080760" cy="5486400"/>
          </a:xfrm>
          <a:solidFill>
            <a:schemeClr val="bg1">
              <a:lumMod val="90000"/>
              <a:lumOff val="10000"/>
            </a:schemeClr>
          </a:solidFill>
          <a:effectLst>
            <a:outerShdw blurRad="63500" sx="101000" sy="101000" algn="ctr" rotWithShape="0">
              <a:prstClr val="black">
                <a:alpha val="25000"/>
              </a:prstClr>
            </a:outerShdw>
          </a:effectLst>
        </p:spPr>
        <p:txBody>
          <a:bodyPr tIns="548640">
            <a:normAutofit/>
          </a:bodyPr>
          <a:lstStyle>
            <a:lvl1pPr marL="0" indent="0" algn="ctr" rtl="0" latinLnBrk="0">
              <a:buNone/>
              <a:defRPr lang="he-IL" sz="20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34369" y="4617720"/>
            <a:ext cx="3657600" cy="155448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800"/>
            </a:lvl1pPr>
            <a:lvl2pPr marL="457200" indent="0" algn="r" latinLnBrk="0">
              <a:buNone/>
              <a:defRPr lang="he-IL" sz="1400"/>
            </a:lvl2pPr>
            <a:lvl3pPr marL="914400" indent="0" algn="r" latinLnBrk="0">
              <a:buNone/>
              <a:defRPr lang="he-IL" sz="1200"/>
            </a:lvl3pPr>
            <a:lvl4pPr marL="1371600" indent="0" algn="r" latinLnBrk="0">
              <a:buNone/>
              <a:defRPr lang="he-IL" sz="1000"/>
            </a:lvl4pPr>
            <a:lvl5pPr marL="1828800" indent="0" algn="r" latinLnBrk="0">
              <a:buNone/>
              <a:defRPr lang="he-IL" sz="1000"/>
            </a:lvl5pPr>
            <a:lvl6pPr marL="2286000" indent="0" algn="r" latinLnBrk="0">
              <a:buNone/>
              <a:defRPr lang="he-IL" sz="1000"/>
            </a:lvl6pPr>
            <a:lvl7pPr marL="2743200" indent="0" algn="r" latinLnBrk="0">
              <a:buNone/>
              <a:defRPr lang="he-IL" sz="1000"/>
            </a:lvl7pPr>
            <a:lvl8pPr marL="3200400" indent="0" algn="r" latinLnBrk="0">
              <a:buNone/>
              <a:defRPr lang="he-IL" sz="1000"/>
            </a:lvl8pPr>
            <a:lvl9pPr marL="3657600" indent="0" algn="r" latinLnBrk="0">
              <a:buNone/>
              <a:defRPr lang="he-IL" sz="10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2C28EC7-2C19-4F74-B285-CE160F4A579A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flipV="1">
            <a:off x="1295400" y="1905000"/>
            <a:ext cx="9601200" cy="4267200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DB5389C-FACC-452B-B4C1-3BD186F45CB8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810512" y="419099"/>
            <a:ext cx="2086087" cy="5753101"/>
          </a:xfrm>
        </p:spPr>
        <p:txBody>
          <a:bodyPr vert="eaVert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>
            <a:off x="1295400" y="419099"/>
            <a:ext cx="7277100" cy="5753101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09FCE844-3C76-42C8-BBA9-088C96A067BA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E31375A4-56A4-47D6-9801-1991572033F7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מלבן 9"/>
          <p:cNvSpPr/>
          <p:nvPr userDrawn="1"/>
        </p:nvSpPr>
        <p:spPr bwMode="hidden">
          <a:xfrm>
            <a:off x="0" y="5980361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algn="t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9" name="מלבן 8"/>
          <p:cNvSpPr/>
          <p:nvPr userDrawn="1"/>
        </p:nvSpPr>
        <p:spPr bwMode="hidden">
          <a:xfrm>
            <a:off x="1524" y="214604"/>
            <a:ext cx="12188952" cy="4521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25400" dir="16200000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8" name="מלבן 7"/>
          <p:cNvSpPr/>
          <p:nvPr userDrawn="1"/>
        </p:nvSpPr>
        <p:spPr bwMode="hidden">
          <a:xfrm>
            <a:off x="1524" y="214604"/>
            <a:ext cx="12188952" cy="62179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/>
            <a:endParaRPr lang="he-IL" dirty="0">
              <a:latin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295400" y="419100"/>
            <a:ext cx="9601200" cy="1257300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1905000"/>
            <a:ext cx="9601200" cy="42672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>
            <a:off x="1619110" y="6484777"/>
            <a:ext cx="1335054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287D4020-EAAB-4E36-8532-04C08CBCE9E1}" type="datetime1">
              <a:rPr lang="he-IL" smtClean="0"/>
              <a:pPr rtl="1"/>
              <a:t>כ"ט/טבת/תשע"ז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>
            <a:off x="7530425" y="6484777"/>
            <a:ext cx="4123765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 dirty="0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697752" y="6484777"/>
            <a:ext cx="685800" cy="274022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rtl="1" latinLnBrk="0">
              <a:defRPr lang="he-IL" sz="10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E31375A4-56A4-47D6-9801-1991572033F7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lang="he-IL" sz="4000" kern="1200" baseline="0">
          <a:solidFill>
            <a:schemeClr val="accent2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800"/>
        </a:spcBef>
        <a:buSzPct val="90000"/>
        <a:buFont typeface="Arial" pitchFamily="34" charset="0"/>
        <a:buChar char="▪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02920" indent="-228600" algn="r" defTabSz="914400" rtl="1" eaLnBrk="1" latinLnBrk="0" hangingPunct="1">
        <a:lnSpc>
          <a:spcPct val="90000"/>
        </a:lnSpc>
        <a:spcBef>
          <a:spcPts val="1200"/>
        </a:spcBef>
        <a:buSzPct val="90000"/>
        <a:buFont typeface="Arial" pitchFamily="34" charset="0"/>
        <a:buChar char="▪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73152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005840" indent="-182880" algn="r" defTabSz="914400" rtl="1" eaLnBrk="1" latinLnBrk="0" hangingPunct="1">
        <a:lnSpc>
          <a:spcPct val="90000"/>
        </a:lnSpc>
        <a:spcBef>
          <a:spcPts val="8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2344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4630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916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103120" indent="-182880" algn="r" defTabSz="914400" rtl="1" eaLnBrk="1" latinLnBrk="0" hangingPunct="1">
        <a:lnSpc>
          <a:spcPct val="90000"/>
        </a:lnSpc>
        <a:spcBef>
          <a:spcPts val="600"/>
        </a:spcBef>
        <a:buSzPct val="90000"/>
        <a:buFont typeface="Arial" pitchFamily="34" charset="0"/>
        <a:buChar char="▪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יש להשתמש באוזניות </a:t>
            </a:r>
            <a: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/>
            </a:r>
            <a:br>
              <a:rPr lang="en-US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</a:b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מען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דאַרף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נוצן</a:t>
            </a:r>
            <a:r>
              <a:rPr lang="he-IL" kern="0" dirty="0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 </a:t>
            </a:r>
            <a:r>
              <a:rPr lang="he-IL" kern="0" dirty="0" err="1">
                <a:solidFill>
                  <a:schemeClr val="tx1">
                    <a:lumMod val="75000"/>
                  </a:schemeClr>
                </a:solidFill>
                <a:latin typeface="Baskerville Old Face" panose="02020602080505020303" pitchFamily="18" charset="0"/>
                <a:cs typeface="David" pitchFamily="34" charset="-79"/>
              </a:rPr>
              <a:t>הער-טרייַבלעך</a:t>
            </a:r>
            <a:endParaRPr lang="he-IL" dirty="0">
              <a:solidFill>
                <a:schemeClr val="tx1">
                  <a:lumMod val="75000"/>
                </a:schemeClr>
              </a:solidFill>
              <a:latin typeface="Baskerville Old Face" panose="02020602080505020303" pitchFamily="18" charset="0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687" y="2313894"/>
            <a:ext cx="5000625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78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sz="4400" dirty="0" smtClean="0"/>
              <a:t>די </a:t>
            </a:r>
            <a:r>
              <a:rPr lang="he-IL" sz="4400" dirty="0"/>
              <a:t>מלכות </a:t>
            </a:r>
            <a:r>
              <a:rPr lang="he-IL" sz="4400" dirty="0" err="1"/>
              <a:t>אַנימאַל</a:t>
            </a:r>
            <a:r>
              <a:rPr lang="he-IL" sz="4400" dirty="0"/>
              <a:t> </a:t>
            </a:r>
            <a:r>
              <a:rPr lang="he-IL" sz="4400" dirty="0" smtClean="0"/>
              <a:t>(די מלכות חיות)</a:t>
            </a:r>
            <a:r>
              <a:rPr lang="he-IL" sz="4400" dirty="0"/>
              <a:t> </a:t>
            </a:r>
            <a:r>
              <a:rPr lang="he-IL" sz="4400" dirty="0" smtClean="0"/>
              <a:t>- </a:t>
            </a:r>
            <a:r>
              <a:rPr lang="he-IL" sz="4400" i="1" dirty="0" smtClean="0">
                <a:latin typeface="Segoe Script" panose="030B0504020000000003" pitchFamily="66" charset="0"/>
              </a:rPr>
              <a:t>ממלכת החיות</a:t>
            </a:r>
            <a:endParaRPr lang="he-IL" sz="4400" i="1" dirty="0">
              <a:latin typeface="Segoe Script" panose="030B0504020000000003" pitchFamily="66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800" u="sng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0305" y="1905000"/>
            <a:ext cx="5439686" cy="407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136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sz="3200" dirty="0" err="1"/>
              <a:t>צוגעגיירט</a:t>
            </a:r>
            <a:r>
              <a:rPr lang="he-IL" sz="3200" dirty="0"/>
              <a:t> פֿון </a:t>
            </a:r>
            <a:r>
              <a:rPr lang="he-IL" sz="3200" dirty="0" smtClean="0"/>
              <a:t>:   </a:t>
            </a:r>
            <a:r>
              <a:rPr lang="he-IL" sz="3200" dirty="0"/>
              <a:t>דולפין </a:t>
            </a:r>
            <a:r>
              <a:rPr lang="he-IL" sz="3200" dirty="0" err="1"/>
              <a:t>וורשב</a:t>
            </a:r>
            <a:r>
              <a:rPr lang="he-IL" sz="3200" dirty="0"/>
              <a:t> </a:t>
            </a:r>
          </a:p>
          <a:p>
            <a:pPr marL="0" indent="0">
              <a:buNone/>
            </a:pPr>
            <a:r>
              <a:rPr lang="he-IL" sz="3200" dirty="0" smtClean="0"/>
              <a:t>                           </a:t>
            </a:r>
            <a:r>
              <a:rPr lang="he-IL" sz="3200" dirty="0" err="1" smtClean="0"/>
              <a:t>שולע</a:t>
            </a:r>
            <a:r>
              <a:rPr lang="he-IL" sz="3200" dirty="0" smtClean="0"/>
              <a:t> </a:t>
            </a:r>
            <a:r>
              <a:rPr lang="he-IL" sz="3200" dirty="0"/>
              <a:t>:   אורט חולון </a:t>
            </a:r>
            <a:r>
              <a:rPr lang="he-IL" sz="3200" dirty="0" smtClean="0"/>
              <a:t> </a:t>
            </a:r>
            <a:endParaRPr lang="he-IL" sz="3200" dirty="0" smtClean="0"/>
          </a:p>
          <a:p>
            <a:pPr marL="0" indent="0">
              <a:buNone/>
            </a:pPr>
            <a:r>
              <a:rPr lang="he-IL" sz="3200" dirty="0" smtClean="0"/>
              <a:t>                          תשע"ז / 2016-2017</a:t>
            </a:r>
            <a:endParaRPr lang="he-IL" sz="3200" dirty="0"/>
          </a:p>
          <a:p>
            <a:pPr marL="0" indent="0">
              <a:buNone/>
            </a:pPr>
            <a:endParaRPr lang="he-IL" dirty="0" smtClean="0"/>
          </a:p>
          <a:p>
            <a:pPr marL="0" indent="0">
              <a:buNone/>
            </a:pPr>
            <a:r>
              <a:rPr lang="he-IL" dirty="0" smtClean="0"/>
              <a:t>בתמיכת הרשות הלאומית לתרבות היידיש</a:t>
            </a:r>
          </a:p>
        </p:txBody>
      </p:sp>
      <p:pic>
        <p:nvPicPr>
          <p:cNvPr id="2052" name="Picture 4" descr="תוצאת תמונה עבור הרשות הלאומית לתרבות היידי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241" y="4038600"/>
            <a:ext cx="4879010" cy="16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68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95400" y="-210611"/>
            <a:ext cx="9601200" cy="1257300"/>
          </a:xfrm>
        </p:spPr>
        <p:txBody>
          <a:bodyPr/>
          <a:lstStyle/>
          <a:p>
            <a:pPr algn="ctr"/>
            <a:r>
              <a:rPr lang="he-IL" sz="3600" dirty="0" smtClean="0"/>
              <a:t>די </a:t>
            </a:r>
            <a:r>
              <a:rPr lang="he-IL" sz="3600" dirty="0" err="1" smtClean="0"/>
              <a:t>פֿונאַנדערטיילונג</a:t>
            </a:r>
            <a:r>
              <a:rPr lang="he-IL" sz="3600" dirty="0" smtClean="0"/>
              <a:t> </a:t>
            </a:r>
            <a:r>
              <a:rPr lang="he-IL" sz="3600" dirty="0" smtClean="0"/>
              <a:t>פֿון מלכות חיות :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5364" y="1202724"/>
            <a:ext cx="11726636" cy="4920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יונקים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זויג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-חיות -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Mammalia </a:t>
            </a:r>
            <a:r>
              <a:rPr lang="he-IL" sz="1200" dirty="0" smtClean="0">
                <a:solidFill>
                  <a:schemeClr val="tx1">
                    <a:lumMod val="75000"/>
                  </a:schemeClr>
                </a:solidFill>
              </a:rPr>
              <a:t>                    </a:t>
            </a:r>
            <a:r>
              <a:rPr lang="he-IL" sz="1200" dirty="0" smtClean="0">
                <a:solidFill>
                  <a:schemeClr val="tx1">
                    <a:lumMod val="75000"/>
                  </a:schemeClr>
                </a:solidFill>
              </a:rPr>
              <a:t>                            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זוחלים –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קריכיקערס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Reptilia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  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עופות -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עופֿות 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 smtClean="0">
                <a:solidFill>
                  <a:schemeClr val="tx1">
                    <a:lumMod val="75000"/>
                  </a:schemeClr>
                </a:solidFill>
              </a:rPr>
              <a:t>Aves</a:t>
            </a: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דגים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ים־פֿיש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sz="1200" b="1" i="1" dirty="0" err="1">
                <a:solidFill>
                  <a:schemeClr val="tx1">
                    <a:lumMod val="75000"/>
                  </a:schemeClr>
                </a:solidFill>
              </a:rPr>
              <a:t>Osteichthyes</a:t>
            </a:r>
            <a:r>
              <a:rPr lang="en-US" sz="1200" b="1" dirty="0">
                <a:solidFill>
                  <a:schemeClr val="tx1">
                    <a:lumMod val="75000"/>
                  </a:schemeClr>
                </a:solidFill>
              </a:rPr>
              <a:t> -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 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דו </a:t>
            </a:r>
            <a:r>
              <a:rPr lang="he-IL" sz="1200" b="1" i="1" dirty="0">
                <a:solidFill>
                  <a:schemeClr val="tx1">
                    <a:lumMod val="75000"/>
                  </a:schemeClr>
                </a:solidFill>
              </a:rPr>
              <a:t>חיים 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– </a:t>
            </a:r>
            <a:r>
              <a:rPr lang="he-IL" sz="1200" b="1" i="1" dirty="0" err="1" smtClean="0">
                <a:solidFill>
                  <a:schemeClr val="tx1">
                    <a:lumMod val="75000"/>
                  </a:schemeClr>
                </a:solidFill>
              </a:rPr>
              <a:t>אַמפיביאַנס</a:t>
            </a:r>
            <a:r>
              <a:rPr lang="he-IL" sz="1200" b="1" i="1" dirty="0" smtClean="0">
                <a:solidFill>
                  <a:schemeClr val="tx1">
                    <a:lumMod val="75000"/>
                  </a:schemeClr>
                </a:solidFill>
              </a:rPr>
              <a:t> – </a:t>
            </a:r>
            <a:r>
              <a:rPr lang="en-US" sz="1200" b="1" i="1" dirty="0" err="1" smtClean="0">
                <a:solidFill>
                  <a:schemeClr val="tx1">
                    <a:lumMod val="75000"/>
                  </a:schemeClr>
                </a:solidFill>
              </a:rPr>
              <a:t>Amphibia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                    </a:t>
            </a:r>
            <a:r>
              <a:rPr lang="he-IL" sz="1200" b="1" dirty="0" err="1" smtClean="0">
                <a:solidFill>
                  <a:schemeClr val="tx1">
                    <a:lumMod val="75000"/>
                  </a:schemeClr>
                </a:solidFill>
              </a:rPr>
              <a:t>פרוקי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 רגליים 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he-IL" sz="1200" b="1" dirty="0" err="1">
                <a:solidFill>
                  <a:schemeClr val="tx1">
                    <a:lumMod val="75000"/>
                  </a:schemeClr>
                </a:solidFill>
              </a:rPr>
              <a:t>אַרטהראָפּאָדס</a:t>
            </a:r>
            <a:r>
              <a:rPr lang="he-IL" sz="12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he-IL" sz="1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1200" b="1" i="1" dirty="0">
                <a:solidFill>
                  <a:schemeClr val="tx1">
                    <a:lumMod val="75000"/>
                  </a:schemeClr>
                </a:solidFill>
              </a:rPr>
              <a:t>Arthropoda</a:t>
            </a:r>
            <a:endParaRPr lang="he-IL" sz="1200" b="1" i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619" y="1491049"/>
            <a:ext cx="3872979" cy="1812324"/>
          </a:xfrm>
          <a:prstGeom prst="rect">
            <a:avLst/>
          </a:prstGeom>
        </p:spPr>
      </p:pic>
      <p:pic>
        <p:nvPicPr>
          <p:cNvPr id="17" name="תמונה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8197" y="1639330"/>
            <a:ext cx="3988020" cy="1833573"/>
          </a:xfrm>
          <a:prstGeom prst="rect">
            <a:avLst/>
          </a:prstGeom>
        </p:spPr>
      </p:pic>
      <p:pic>
        <p:nvPicPr>
          <p:cNvPr id="19" name="תמונה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8197" y="4164066"/>
            <a:ext cx="3925947" cy="1805034"/>
          </a:xfrm>
          <a:prstGeom prst="rect">
            <a:avLst/>
          </a:prstGeom>
        </p:spPr>
      </p:pic>
      <p:pic>
        <p:nvPicPr>
          <p:cNvPr id="21" name="תמונה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863546"/>
            <a:ext cx="3904722" cy="2095796"/>
          </a:xfrm>
          <a:prstGeom prst="rect">
            <a:avLst/>
          </a:prstGeom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7619" y="3863546"/>
            <a:ext cx="3872979" cy="210555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95" y="1491049"/>
            <a:ext cx="3941800" cy="181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541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60714" y="925286"/>
            <a:ext cx="9601200" cy="5532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יונקים – </a:t>
            </a:r>
            <a:r>
              <a:rPr lang="he-IL" sz="3200" b="1" dirty="0" err="1">
                <a:solidFill>
                  <a:schemeClr val="tx1">
                    <a:lumMod val="75000"/>
                  </a:schemeClr>
                </a:solidFill>
              </a:rPr>
              <a:t>זויג</a:t>
            </a:r>
            <a:r>
              <a:rPr lang="he-IL" sz="3200" b="1" dirty="0">
                <a:solidFill>
                  <a:schemeClr val="tx1">
                    <a:lumMod val="75000"/>
                  </a:schemeClr>
                </a:solidFill>
              </a:rPr>
              <a:t>-חיות </a:t>
            </a:r>
            <a:r>
              <a:rPr lang="he-IL" sz="3200" b="1" dirty="0" smtClean="0">
                <a:solidFill>
                  <a:schemeClr val="tx1">
                    <a:lumMod val="75000"/>
                  </a:schemeClr>
                </a:solidFill>
              </a:rPr>
              <a:t>- </a:t>
            </a:r>
            <a:r>
              <a:rPr lang="en-US" sz="3200" b="1" i="1" dirty="0" smtClean="0">
                <a:solidFill>
                  <a:schemeClr val="tx1">
                    <a:lumMod val="75000"/>
                  </a:schemeClr>
                </a:solidFill>
              </a:rPr>
              <a:t>Mammalia</a:t>
            </a:r>
            <a:endParaRPr lang="he-IL" sz="3200" b="1" i="1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400" b="1" i="1" u="sng" dirty="0" smtClean="0">
              <a:solidFill>
                <a:schemeClr val="tx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he-IL" sz="1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4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buFontTx/>
              <a:buChar char="-"/>
            </a:pPr>
            <a:endParaRPr lang="he-IL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798" y="1618798"/>
            <a:ext cx="6919032" cy="460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55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766648"/>
              </p:ext>
            </p:extLst>
          </p:nvPr>
        </p:nvGraphicFramePr>
        <p:xfrm>
          <a:off x="716693" y="719666"/>
          <a:ext cx="10791568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01535"/>
                <a:gridCol w="2741169"/>
                <a:gridCol w="3179805"/>
                <a:gridCol w="266905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>
                          <a:cs typeface="+mn-cs"/>
                        </a:rPr>
                        <a:t>שם החיה</a:t>
                      </a:r>
                      <a:r>
                        <a:rPr lang="he-IL" sz="2000" b="1" u="sng" baseline="0" dirty="0" smtClean="0">
                          <a:cs typeface="+mn-cs"/>
                        </a:rPr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>
                          <a:cs typeface="+mn-cs"/>
                        </a:rPr>
                        <a:t> </a:t>
                      </a:r>
                      <a:endParaRPr lang="he-IL" sz="2000" b="1" u="sng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cs typeface="+mn-cs"/>
                        </a:rPr>
                        <a:t>צורת יחיד</a:t>
                      </a:r>
                      <a:r>
                        <a:rPr lang="he-IL" sz="2000" b="1" u="sng" baseline="0" dirty="0" smtClean="0">
                          <a:cs typeface="+mn-cs"/>
                        </a:rPr>
                        <a:t> / </a:t>
                      </a:r>
                      <a:r>
                        <a:rPr lang="he-IL" sz="2000" b="1" u="sng" baseline="0" dirty="0" smtClean="0">
                          <a:cs typeface="+mn-cs"/>
                        </a:rPr>
                        <a:t>               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>
                          <a:cs typeface="+mn-cs"/>
                        </a:rPr>
                        <a:t>שם זואולוגי / </a:t>
                      </a:r>
                      <a:r>
                        <a:rPr lang="he-IL" sz="2000" b="1" u="sng" dirty="0" smtClean="0">
                          <a:cs typeface="+mn-cs"/>
                        </a:rPr>
                        <a:t>     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>
                          <a:cs typeface="+mn-cs"/>
                        </a:rPr>
                        <a:t> </a:t>
                      </a:r>
                      <a:endParaRPr lang="he-IL" sz="2000" b="1" u="sng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cs typeface="+mn-cs"/>
                        </a:rPr>
                        <a:t>צורת רבים </a:t>
                      </a: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cs typeface="+mn-cs"/>
                        </a:rPr>
                        <a:t>/       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>
                          <a:cs typeface="+mn-cs"/>
                        </a:rPr>
                        <a:t>אופוסום עבה זנב (אופוסומים) </a:t>
                      </a:r>
                      <a:endParaRPr lang="he-IL" sz="2000" u="sng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smtClean="0">
                          <a:cs typeface="+mn-cs"/>
                        </a:rPr>
                        <a:t>טיק-</a:t>
                      </a:r>
                      <a:r>
                        <a:rPr lang="he-IL" sz="2000" dirty="0" err="1" smtClean="0">
                          <a:cs typeface="+mn-cs"/>
                        </a:rPr>
                        <a:t>טיילד</a:t>
                      </a:r>
                      <a:r>
                        <a:rPr lang="he-IL" sz="2000" dirty="0" smtClean="0">
                          <a:cs typeface="+mn-cs"/>
                        </a:rPr>
                        <a:t> </a:t>
                      </a:r>
                      <a:r>
                        <a:rPr lang="he-IL" sz="2000" dirty="0" err="1" smtClean="0">
                          <a:cs typeface="+mn-cs"/>
                        </a:rPr>
                        <a:t>אָפּאָססום</a:t>
                      </a:r>
                      <a:r>
                        <a:rPr lang="he-IL" sz="2000" dirty="0" smtClean="0">
                          <a:cs typeface="+mn-cs"/>
                        </a:rPr>
                        <a:t> : </a:t>
                      </a:r>
                      <a:r>
                        <a:rPr lang="he-IL" sz="2000" dirty="0" err="1" smtClean="0">
                          <a:cs typeface="+mn-cs"/>
                        </a:rPr>
                        <a:t>דער</a:t>
                      </a:r>
                      <a:endParaRPr lang="he-IL" sz="20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Lutreolina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crassicaudata</a:t>
                      </a:r>
                      <a:endParaRPr lang="he-IL" sz="2800" i="1" u="none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smtClean="0">
                          <a:cs typeface="+mn-cs"/>
                        </a:rPr>
                        <a:t>טיק-</a:t>
                      </a:r>
                      <a:r>
                        <a:rPr lang="he-IL" sz="2000" dirty="0" err="1" smtClean="0">
                          <a:cs typeface="+mn-cs"/>
                        </a:rPr>
                        <a:t>טיילד</a:t>
                      </a:r>
                      <a:r>
                        <a:rPr lang="he-IL" sz="2000" dirty="0" smtClean="0">
                          <a:cs typeface="+mn-cs"/>
                        </a:rPr>
                        <a:t> </a:t>
                      </a:r>
                      <a:r>
                        <a:rPr lang="he-IL" sz="2000" dirty="0" err="1" smtClean="0">
                          <a:cs typeface="+mn-cs"/>
                        </a:rPr>
                        <a:t>פּאָססומס</a:t>
                      </a:r>
                      <a:r>
                        <a:rPr lang="he-IL" sz="2000" dirty="0" smtClean="0">
                          <a:cs typeface="+mn-cs"/>
                        </a:rPr>
                        <a:t> : די</a:t>
                      </a:r>
                      <a:endParaRPr lang="he-IL" sz="2000" dirty="0"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1418" y="2437062"/>
            <a:ext cx="4743598" cy="373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741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7654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43676"/>
                <a:gridCol w="232032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אריה (אריות)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לייב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Panthera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leo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לייבן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541" y="2207661"/>
            <a:ext cx="5546507" cy="381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352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239585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578919"/>
                <a:gridCol w="2734962"/>
                <a:gridCol w="178211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ארנבון מצוי (ארנבים)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האַז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dirty="0" smtClean="0"/>
                        <a:t>: </a:t>
                      </a:r>
                      <a:r>
                        <a:rPr lang="he-IL" sz="2000" dirty="0" err="1" smtClean="0"/>
                        <a:t>דער</a:t>
                      </a:r>
                      <a:endParaRPr lang="he-IL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Oryctolagus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cuniculus</a:t>
                      </a:r>
                      <a:endParaRPr lang="he-IL" sz="2800" i="1" u="none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האַזן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dirty="0" smtClean="0"/>
                        <a:t>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194" y="2187015"/>
            <a:ext cx="3550507" cy="4076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34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317753"/>
              </p:ext>
            </p:extLst>
          </p:nvPr>
        </p:nvGraphicFramePr>
        <p:xfrm>
          <a:off x="1606376" y="719666"/>
          <a:ext cx="855362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732692"/>
                <a:gridCol w="2191265"/>
                <a:gridCol w="2215978"/>
                <a:gridCol w="241368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</a:t>
                      </a:r>
                      <a:r>
                        <a:rPr lang="he-IL" sz="2000" b="1" u="sng" baseline="0" dirty="0" smtClean="0"/>
                        <a:t>/  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בואש (בואשים)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טכויר</a:t>
                      </a:r>
                      <a:r>
                        <a:rPr lang="he-IL" sz="2000" baseline="0" dirty="0" smtClean="0"/>
                        <a:t> /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err="1" smtClean="0"/>
                        <a:t>סקונק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Mephitis</a:t>
                      </a:r>
                      <a:endParaRPr lang="he-IL" sz="3200" i="1" u="none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טכויערס</a:t>
                      </a:r>
                      <a:r>
                        <a:rPr lang="he-IL" sz="2000" dirty="0" smtClean="0"/>
                        <a:t> /</a:t>
                      </a:r>
                      <a:r>
                        <a:rPr lang="he-IL" sz="2000" baseline="0" dirty="0" smtClean="0"/>
                        <a:t> </a:t>
                      </a:r>
                      <a:r>
                        <a:rPr lang="he-IL" sz="2000" dirty="0" err="1" smtClean="0"/>
                        <a:t>סקונקס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smtClean="0"/>
                        <a:t>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169" y="2049980"/>
            <a:ext cx="7032388" cy="397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7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23074"/>
              </p:ext>
            </p:extLst>
          </p:nvPr>
        </p:nvGraphicFramePr>
        <p:xfrm>
          <a:off x="2032000" y="719666"/>
          <a:ext cx="892432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857225"/>
                <a:gridCol w="2243140"/>
                <a:gridCol w="2592878"/>
                <a:gridCol w="223108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גורילה מערבית (גורילות)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smtClean="0"/>
                        <a:t>מערב </a:t>
                      </a:r>
                      <a:r>
                        <a:rPr lang="he-IL" sz="2000" dirty="0" err="1" smtClean="0"/>
                        <a:t>גאָריללא</a:t>
                      </a:r>
                      <a:r>
                        <a:rPr lang="he-IL" sz="2000" dirty="0" smtClean="0"/>
                        <a:t>ַ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Gorilla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gorilla</a:t>
                      </a:r>
                      <a:endParaRPr lang="he-IL" sz="3600" i="1" u="none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smtClean="0"/>
                        <a:t>מערב </a:t>
                      </a:r>
                      <a:r>
                        <a:rPr lang="he-IL" sz="2000" dirty="0" err="1" smtClean="0"/>
                        <a:t>גערילאַז</a:t>
                      </a:r>
                      <a:r>
                        <a:rPr lang="he-IL" sz="2000" dirty="0" smtClean="0"/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8603" y="2211024"/>
            <a:ext cx="4232401" cy="410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343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30101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43676"/>
                <a:gridCol w="232032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ג'ירף (</a:t>
                      </a:r>
                      <a:r>
                        <a:rPr lang="he-IL" sz="2000" u="none" baseline="0" dirty="0" err="1" smtClean="0"/>
                        <a:t>ג'ירפיים</a:t>
                      </a:r>
                      <a:r>
                        <a:rPr lang="he-IL" sz="2000" u="none" baseline="0" dirty="0" smtClean="0"/>
                        <a:t>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גיראַפֿפֿע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dirty="0" smtClean="0"/>
                        <a:t>: די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Giraffa</a:t>
                      </a:r>
                      <a:endParaRPr lang="he-IL" sz="4000" i="1" u="none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גיראַפֿפֿעס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dirty="0" smtClean="0"/>
                        <a:t>:</a:t>
                      </a:r>
                      <a:r>
                        <a:rPr lang="en-US" sz="2000" dirty="0" smtClean="0"/>
                        <a:t> </a:t>
                      </a:r>
                      <a:r>
                        <a:rPr lang="he-IL" sz="2000" dirty="0" smtClean="0"/>
                        <a:t>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6368" y="1963142"/>
            <a:ext cx="5543511" cy="410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915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379109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35438"/>
                <a:gridCol w="2328562"/>
                <a:gridCol w="2032000"/>
              </a:tblGrid>
              <a:tr h="568362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0400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גמל </a:t>
                      </a:r>
                      <a:r>
                        <a:rPr lang="he-IL" sz="2000" u="none" baseline="0" dirty="0" smtClean="0"/>
                        <a:t>(גמלים)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קעמל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Camelus</a:t>
                      </a:r>
                      <a:endParaRPr lang="en-US" sz="2000" b="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קעמלען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764" y="1974148"/>
            <a:ext cx="5777722" cy="4058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3406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711499"/>
              </p:ext>
            </p:extLst>
          </p:nvPr>
        </p:nvGraphicFramePr>
        <p:xfrm>
          <a:off x="700216" y="703190"/>
          <a:ext cx="10840995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463113"/>
                <a:gridCol w="2759610"/>
                <a:gridCol w="2966623"/>
                <a:gridCol w="265164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דב נמלים ענק (דובים)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ריז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אַנטעאַטער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Myrmecophaga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tridactyla</a:t>
                      </a:r>
                      <a:endParaRPr lang="en-US" sz="2800" b="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ריז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err="1" smtClean="0"/>
                        <a:t>אַנטעאַטערס</a:t>
                      </a:r>
                      <a:r>
                        <a:rPr lang="he-IL" sz="2000" dirty="0" smtClean="0"/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2966" y="1977081"/>
            <a:ext cx="6228166" cy="421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675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6507252"/>
              </p:ext>
            </p:extLst>
          </p:nvPr>
        </p:nvGraphicFramePr>
        <p:xfrm>
          <a:off x="1145059" y="719666"/>
          <a:ext cx="9316995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18357"/>
                <a:gridCol w="1942897"/>
                <a:gridCol w="2926492"/>
                <a:gridCol w="232924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דב קואלה (דובים)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קאָאַלא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ַ בער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Phascolarctos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cinereus</a:t>
                      </a:r>
                      <a:r>
                        <a:rPr lang="he-IL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800" b="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קאָאַלא</a:t>
                      </a:r>
                      <a:r>
                        <a:rPr lang="he-IL" sz="2000" dirty="0" smtClean="0"/>
                        <a:t>ַ בערן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2184" y="1973200"/>
            <a:ext cx="5609967" cy="423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68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340660"/>
              </p:ext>
            </p:extLst>
          </p:nvPr>
        </p:nvGraphicFramePr>
        <p:xfrm>
          <a:off x="2031999" y="719666"/>
          <a:ext cx="888313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01794"/>
                <a:gridCol w="2133667"/>
                <a:gridCol w="2526891"/>
                <a:gridCol w="222078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דב קוטב (דובים)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פּאָליאַר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בער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Ursus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maritimus</a:t>
                      </a:r>
                      <a:endParaRPr lang="en-US" sz="2400" b="0" i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פּאָליאַר</a:t>
                      </a:r>
                      <a:r>
                        <a:rPr lang="he-IL" sz="2000" dirty="0" smtClean="0"/>
                        <a:t> בערן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20" y="2020455"/>
            <a:ext cx="6077109" cy="405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396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2474378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661297"/>
                <a:gridCol w="2402703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</a:t>
                      </a:r>
                      <a:r>
                        <a:rPr kumimoji="0" lang="he-IL" sz="2000" b="1" i="0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דולפין (דולפינים)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דעלפֿין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Cetacea</a:t>
                      </a:r>
                      <a:endParaRPr lang="he-IL" sz="20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דעלפֿינען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553" y="1968843"/>
            <a:ext cx="6386081" cy="4234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5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3757083"/>
              </p:ext>
            </p:extLst>
          </p:nvPr>
        </p:nvGraphicFramePr>
        <p:xfrm>
          <a:off x="992941" y="719666"/>
          <a:ext cx="10490604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06992"/>
                <a:gridCol w="2299630"/>
                <a:gridCol w="3015836"/>
                <a:gridCol w="256814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היפופוטם (היפופוטמים)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היפּאָפּאָטאַם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Hippopotamus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amphibius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היפּאָפּאָטאַמען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217" y="1961604"/>
            <a:ext cx="6567533" cy="421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1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18036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10724"/>
                <a:gridCol w="2353276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זאב (זאבים)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וואָלף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Canis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lupus</a:t>
                      </a:r>
                      <a:endParaRPr lang="he-IL" sz="20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וועלף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189" y="2059459"/>
            <a:ext cx="5472524" cy="410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049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120783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17816"/>
                <a:gridCol w="224618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זברה (זברות)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זעברע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quagga</a:t>
                      </a:r>
                      <a:endParaRPr lang="he-IL" sz="20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זעברעס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427" y="2000718"/>
            <a:ext cx="5674529" cy="4131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18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954878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76627"/>
                <a:gridCol w="2287373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חולדה (חולדות)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שטשאָר</a:t>
                      </a:r>
                      <a:r>
                        <a:rPr lang="he-IL" sz="2000" dirty="0" smtClean="0"/>
                        <a:t> :</a:t>
                      </a:r>
                      <a:r>
                        <a:rPr lang="en-US" sz="2000" dirty="0" smtClean="0"/>
                        <a:t> </a:t>
                      </a:r>
                      <a:r>
                        <a:rPr lang="he-IL" sz="2000" dirty="0" smtClean="0"/>
                        <a:t>די</a:t>
                      </a:r>
                      <a:endParaRPr lang="he-IL" sz="200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Rattus</a:t>
                      </a:r>
                      <a:endParaRPr lang="he-IL" sz="24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שטשאָרעס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4" descr="תמונה קשו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978" y="2017223"/>
            <a:ext cx="4896635" cy="410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334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8195055"/>
              </p:ext>
            </p:extLst>
          </p:nvPr>
        </p:nvGraphicFramePr>
        <p:xfrm>
          <a:off x="2031998" y="719666"/>
          <a:ext cx="9113797" cy="115824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40692"/>
                <a:gridCol w="2215979"/>
                <a:gridCol w="2378677"/>
                <a:gridCol w="227844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חזיר הבית (חזירים)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שווין / חזיר</a:t>
                      </a:r>
                      <a:r>
                        <a:rPr lang="he-IL" sz="24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domestica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שווינען</a:t>
                      </a:r>
                      <a:r>
                        <a:rPr lang="he-IL" sz="2000" b="0" dirty="0" smtClean="0"/>
                        <a:t> / חזירים 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6664" y="2141838"/>
            <a:ext cx="7031890" cy="398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233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024818"/>
              </p:ext>
            </p:extLst>
          </p:nvPr>
        </p:nvGraphicFramePr>
        <p:xfrm>
          <a:off x="1678047" y="703190"/>
          <a:ext cx="9113796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78449"/>
                <a:gridCol w="1973629"/>
                <a:gridCol w="2583269"/>
                <a:gridCol w="2278449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חמוס הבית (חמוסים)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האַרמל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Mustela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putorius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furo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האַרמלען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תוצאת תמונה עבור חמוס הבי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044" y="1993947"/>
            <a:ext cx="6093802" cy="4156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325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517185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554205"/>
                <a:gridCol w="2718487"/>
                <a:gridCol w="182330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חמור (חמורים)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אייזל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דאָס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Equus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africanus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asinus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אייזלען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1922" y="2051223"/>
            <a:ext cx="6444956" cy="4075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247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444143"/>
              </p:ext>
            </p:extLst>
          </p:nvPr>
        </p:nvGraphicFramePr>
        <p:xfrm>
          <a:off x="2031998" y="719666"/>
          <a:ext cx="9072607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69059"/>
                <a:gridCol w="1517827"/>
                <a:gridCol w="2617569"/>
                <a:gridCol w="226815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חפרפרת כיס (חפרפרות)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קראָט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Notoryctes</a:t>
                      </a:r>
                      <a:endParaRPr lang="he-IL" sz="24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קראָטן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dirty="0" smtClean="0"/>
                        <a:t>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436" y="1962535"/>
            <a:ext cx="6249687" cy="416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245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023345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653059"/>
                <a:gridCol w="2410941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u="none" baseline="0" dirty="0" smtClean="0"/>
                        <a:t>חתול (חתולים</a:t>
                      </a:r>
                      <a:r>
                        <a:rPr lang="he-IL" sz="2000" u="none" baseline="0" dirty="0" smtClean="0"/>
                        <a:t>)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u="none" baseline="0" dirty="0" smtClean="0"/>
                        <a:t>חתולה (חתולות)</a:t>
                      </a:r>
                      <a:endParaRPr lang="he-IL" sz="32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קאָטער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קאַץ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Felis</a:t>
                      </a:r>
                      <a:r>
                        <a:rPr lang="en-US" sz="2000" b="0" i="1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silvestris</a:t>
                      </a:r>
                      <a:r>
                        <a:rPr lang="en-US" sz="2000" b="0" i="1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u="none" strike="noStrike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catus</a:t>
                      </a:r>
                      <a:endParaRPr lang="he-IL" sz="1400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קאָטערס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די              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קעץ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7427" y="2293032"/>
            <a:ext cx="5478428" cy="384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36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663205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43676"/>
                <a:gridCol w="232032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טיגריס (טיגריסים)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טיגער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Panthera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tigris</a:t>
                      </a:r>
                      <a:endParaRPr lang="he-IL" sz="20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טיגערס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טיגריס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783" y="1977081"/>
            <a:ext cx="6209180" cy="412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897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938764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1691503"/>
                <a:gridCol w="2092411"/>
                <a:gridCol w="2312086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יגואר (יגוארים)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דזשאַגואַר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Panthera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onca</a:t>
                      </a:r>
                      <a:endParaRPr lang="he-IL" sz="32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דזשאַגוואַרז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6670" y="1979643"/>
            <a:ext cx="3101849" cy="413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74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936451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34292"/>
                <a:gridCol w="2229708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כבש (כבשים)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לאַם :</a:t>
                      </a:r>
                      <a:r>
                        <a:rPr lang="en-US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Ovis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aries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musimon</a:t>
                      </a:r>
                      <a:endParaRPr lang="he-IL" sz="24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לאַמען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כב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276" y="2219461"/>
            <a:ext cx="5299983" cy="399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03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8685797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570681"/>
                <a:gridCol w="2776151"/>
                <a:gridCol w="1749168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כלב (כלבים)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הונט</a:t>
                      </a:r>
                      <a:r>
                        <a:rPr lang="he-IL" sz="2000" baseline="0" dirty="0" smtClean="0"/>
                        <a:t> : </a:t>
                      </a:r>
                      <a:r>
                        <a:rPr lang="he-IL" sz="2000" baseline="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Canis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lupus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familiaris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הינט</a:t>
                      </a:r>
                      <a:r>
                        <a:rPr lang="he-IL" sz="2000" dirty="0" smtClean="0"/>
                        <a:t> 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519" y="1952727"/>
            <a:ext cx="5560540" cy="4284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328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681464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26054"/>
                <a:gridCol w="2237946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לוויתן (</a:t>
                      </a:r>
                      <a:r>
                        <a:rPr lang="he-IL" sz="2000" u="none" baseline="0" dirty="0" err="1" smtClean="0"/>
                        <a:t>לוויתנים</a:t>
                      </a:r>
                      <a:r>
                        <a:rPr lang="he-IL" sz="2000" u="none" baseline="0" dirty="0" smtClean="0"/>
                        <a:t>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וואַלפיש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Balaenoptera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וויילז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smtClean="0"/>
                        <a:t>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667" y="2026508"/>
            <a:ext cx="6092035" cy="406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437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92696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17816"/>
                <a:gridCol w="2246184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נמר (נמרים)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פּאַנטער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Panthera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pardus</a:t>
                      </a:r>
                      <a:endParaRPr lang="he-IL" sz="24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פּאַנטערעס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379" y="2047962"/>
            <a:ext cx="5475021" cy="410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60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90626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09578"/>
                <a:gridCol w="2254422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סנאי (סנאים)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וועווריק</a:t>
                      </a:r>
                      <a:r>
                        <a:rPr lang="he-IL" sz="2000" dirty="0" smtClean="0"/>
                        <a:t> : די</a:t>
                      </a:r>
                      <a:endParaRPr lang="he-IL" sz="200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Sciurus</a:t>
                      </a:r>
                      <a:endParaRPr lang="he-IL" sz="24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וועווריקס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982" y="2084173"/>
            <a:ext cx="6552969" cy="402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73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953174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76627"/>
                <a:gridCol w="2287373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עטלף פירות מצוי (עטלפים)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פֿלעדערמויז</a:t>
                      </a:r>
                      <a:r>
                        <a:rPr lang="he-IL" sz="2000" dirty="0"/>
                        <a:t> </a:t>
                      </a:r>
                      <a:r>
                        <a:rPr lang="he-IL" sz="2000" dirty="0" smtClean="0"/>
                        <a:t>: די</a:t>
                      </a:r>
                      <a:endParaRPr lang="he-IL" sz="200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Rousettus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aegyptiacus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פֿלעדערמייַז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8833" y="2190343"/>
            <a:ext cx="4104934" cy="408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55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2719201"/>
              </p:ext>
            </p:extLst>
          </p:nvPr>
        </p:nvGraphicFramePr>
        <p:xfrm>
          <a:off x="634315" y="719666"/>
          <a:ext cx="1066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59633"/>
                <a:gridCol w="2774367"/>
                <a:gridCol w="2482070"/>
                <a:gridCol w="285193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עצלן חום גרון (עצלנים)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פֿוילאַק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dirty="0" err="1" smtClean="0"/>
                        <a:t>ברוין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err="1" smtClean="0"/>
                        <a:t>גאָרגל</a:t>
                      </a:r>
                      <a:r>
                        <a:rPr lang="he-IL" sz="2000" dirty="0" smtClean="0"/>
                        <a:t>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Bradypus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variegatus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פֿוילאַקעס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dirty="0" err="1" smtClean="0"/>
                        <a:t>ברוין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err="1" smtClean="0"/>
                        <a:t>גאָרגל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 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9146" y="1984867"/>
            <a:ext cx="5405103" cy="415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715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452487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84865"/>
                <a:gridCol w="2279135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פומה (פומות)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dirty="0" err="1" smtClean="0"/>
                        <a:t>פּומא</a:t>
                      </a:r>
                      <a:r>
                        <a:rPr lang="he-IL" sz="2000" dirty="0" smtClean="0"/>
                        <a:t>ַ : </a:t>
                      </a:r>
                      <a:r>
                        <a:rPr lang="he-IL" sz="2000" dirty="0" err="1" smtClean="0"/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Puma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פּומאַס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7827" y="2021139"/>
            <a:ext cx="7244198" cy="4074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506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145755"/>
              </p:ext>
            </p:extLst>
          </p:nvPr>
        </p:nvGraphicFramePr>
        <p:xfrm>
          <a:off x="799069" y="719666"/>
          <a:ext cx="10972802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669060"/>
                <a:gridCol w="2921021"/>
                <a:gridCol w="2639520"/>
                <a:gridCol w="2743201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err="1" smtClean="0"/>
                        <a:t>פוסום</a:t>
                      </a:r>
                      <a:r>
                        <a:rPr lang="he-IL" sz="2000" u="none" baseline="0" dirty="0" smtClean="0"/>
                        <a:t> אוסטרלי (</a:t>
                      </a:r>
                      <a:r>
                        <a:rPr lang="he-IL" sz="2000" u="none" baseline="0" dirty="0" err="1" smtClean="0"/>
                        <a:t>פוסומים</a:t>
                      </a:r>
                      <a:r>
                        <a:rPr lang="he-IL" sz="2000" u="none" baseline="0" dirty="0" smtClean="0"/>
                        <a:t>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אַוסטראַליאַן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פּאָססום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Trichosurus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אַוסטראַליאַן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פּאָססומס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505" y="2034746"/>
            <a:ext cx="6451994" cy="4201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60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882628"/>
              </p:ext>
            </p:extLst>
          </p:nvPr>
        </p:nvGraphicFramePr>
        <p:xfrm>
          <a:off x="2032000" y="719666"/>
          <a:ext cx="8128000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67243"/>
                <a:gridCol w="2578443"/>
                <a:gridCol w="165031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1"/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u="none" baseline="0" dirty="0" smtClean="0"/>
                        <a:t>פיל (פילים) </a:t>
                      </a:r>
                      <a:endParaRPr lang="he-IL" sz="20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העלפֿאַנד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Canis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lupus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familiaris</a:t>
                      </a:r>
                      <a:endParaRPr lang="he-IL" sz="200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העלפֿאַנדן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</a:t>
                      </a:r>
                      <a:r>
                        <a:rPr lang="he-IL" sz="20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די</a:t>
                      </a:r>
                      <a:endParaRPr lang="he-IL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2275722"/>
            <a:ext cx="4399704" cy="390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507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85761"/>
              </p:ext>
            </p:extLst>
          </p:nvPr>
        </p:nvGraphicFramePr>
        <p:xfrm>
          <a:off x="2032000" y="719666"/>
          <a:ext cx="8759568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512541"/>
                <a:gridCol w="1664043"/>
                <a:gridCol w="2393092"/>
                <a:gridCol w="2189892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dirty="0" smtClean="0"/>
                        <a:t>פרה/בקר</a:t>
                      </a:r>
                      <a:r>
                        <a:rPr lang="he-IL" sz="2000" b="0" u="none" baseline="0" dirty="0" smtClean="0"/>
                        <a:t> הבית (פרות)</a:t>
                      </a:r>
                      <a:endParaRPr lang="he-IL" sz="20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sz="2000" b="0" dirty="0" smtClean="0"/>
                        <a:t>קו :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he-IL" sz="2000" b="0" dirty="0" smtClean="0"/>
                        <a:t>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taurus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0" dirty="0" smtClean="0"/>
                        <a:t>קי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תוצאת תמונה עבור פר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645" y="2726633"/>
            <a:ext cx="4606710" cy="348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9551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0924499"/>
              </p:ext>
            </p:extLst>
          </p:nvPr>
        </p:nvGraphicFramePr>
        <p:xfrm>
          <a:off x="2031999" y="719666"/>
          <a:ext cx="8388865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97216"/>
                <a:gridCol w="1808141"/>
                <a:gridCol w="2386292"/>
                <a:gridCol w="2097216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צבוע נקוד (צבועים)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היענע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: די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Crocuta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crocuta</a:t>
                      </a:r>
                      <a:endParaRPr lang="he-IL" sz="24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היענעס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8570" y="2013074"/>
            <a:ext cx="6106089" cy="407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722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5356356"/>
              </p:ext>
            </p:extLst>
          </p:nvPr>
        </p:nvGraphicFramePr>
        <p:xfrm>
          <a:off x="2032000" y="719666"/>
          <a:ext cx="9352692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875006"/>
                <a:gridCol w="1554884"/>
                <a:gridCol w="2584629"/>
                <a:gridCol w="2338173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קוף (קופים)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מאַלפּע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smtClean="0"/>
                        <a:t>: </a:t>
                      </a:r>
                      <a:r>
                        <a:rPr lang="he-IL" sz="2000" b="0" dirty="0" smtClean="0"/>
                        <a:t>די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simiiformes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מאַלפּעס</a:t>
                      </a:r>
                      <a:r>
                        <a:rPr lang="he-IL" sz="2000" b="0" dirty="0" smtClean="0"/>
                        <a:t> :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he-IL" sz="2000" b="0" dirty="0" smtClean="0"/>
                        <a:t>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 descr="תוצאת תמונה עבור שימפנזה מצוי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716" y="1977081"/>
            <a:ext cx="7911548" cy="415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486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929160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809578"/>
                <a:gridCol w="2254422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קנגורו (</a:t>
                      </a:r>
                      <a:r>
                        <a:rPr lang="he-IL" sz="2000" b="0" u="none" baseline="0" dirty="0" err="1" smtClean="0"/>
                        <a:t>קנגורואים</a:t>
                      </a:r>
                      <a:r>
                        <a:rPr lang="he-IL" sz="2000" b="0" u="none" baseline="0" dirty="0" smtClean="0"/>
                        <a:t>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קאַנגאַראָא</a:t>
                      </a:r>
                      <a:r>
                        <a:rPr lang="he-IL" sz="2000" b="0" dirty="0" smtClean="0"/>
                        <a:t>ָ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Macropus</a:t>
                      </a:r>
                      <a:endParaRPr lang="he-IL" sz="24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קאַנגאַראָאָס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228" y="2051223"/>
            <a:ext cx="6186932" cy="401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7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003036"/>
              </p:ext>
            </p:extLst>
          </p:nvPr>
        </p:nvGraphicFramePr>
        <p:xfrm>
          <a:off x="1087392" y="727904"/>
          <a:ext cx="9770078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430162"/>
                <a:gridCol w="2217226"/>
                <a:gridCol w="2680170"/>
                <a:gridCol w="244252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2000" b="1" i="0" u="sng" kern="1200" dirty="0" smtClean="0">
                        <a:solidFill>
                          <a:schemeClr val="tx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קרנף אסייתי (קרנפים)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אַסיאַן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נאָזהאָרן</a:t>
                      </a:r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Rhinoceros</a:t>
                      </a:r>
                      <a:endParaRPr lang="he-IL" sz="24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אַסיאַן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נאָזהאָרנס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תוצאת תמונה עבור קרנף אסיית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287" y="1964052"/>
            <a:ext cx="5250994" cy="420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969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392646"/>
              </p:ext>
            </p:extLst>
          </p:nvPr>
        </p:nvGraphicFramePr>
        <p:xfrm>
          <a:off x="1202722" y="736142"/>
          <a:ext cx="9860694" cy="14020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100648"/>
                <a:gridCol w="2509893"/>
                <a:gridCol w="2784979"/>
                <a:gridCol w="2465174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שד </a:t>
                      </a:r>
                      <a:r>
                        <a:rPr lang="he-IL" sz="2000" b="0" u="none" baseline="0" dirty="0" err="1" smtClean="0"/>
                        <a:t>טסמני</a:t>
                      </a:r>
                      <a:r>
                        <a:rPr lang="he-IL" sz="2000" b="0" u="none" baseline="0" dirty="0" smtClean="0"/>
                        <a:t> </a:t>
                      </a:r>
                      <a:r>
                        <a:rPr lang="he-IL" sz="2000" b="0" u="none" baseline="0" dirty="0" smtClean="0"/>
                        <a:t>          (</a:t>
                      </a:r>
                      <a:r>
                        <a:rPr lang="he-IL" sz="2000" b="0" u="none" baseline="0" dirty="0" smtClean="0"/>
                        <a:t>שדים </a:t>
                      </a:r>
                      <a:r>
                        <a:rPr lang="he-IL" sz="2000" b="0" u="none" baseline="0" dirty="0" err="1" smtClean="0"/>
                        <a:t>טסמניים</a:t>
                      </a:r>
                      <a:r>
                        <a:rPr lang="he-IL" sz="2000" b="0" u="none" baseline="0" dirty="0" smtClean="0"/>
                        <a:t>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dirty="0" err="1" smtClean="0"/>
                        <a:t>טאַסמאַניאַן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דעוויל</a:t>
                      </a:r>
                      <a:r>
                        <a:rPr lang="he-IL" sz="2000" b="0" dirty="0" smtClean="0"/>
                        <a:t> : </a:t>
                      </a:r>
                      <a:r>
                        <a:rPr lang="he-IL" sz="2000" b="0" dirty="0" err="1" smtClean="0"/>
                        <a:t>דער</a:t>
                      </a:r>
                      <a:endParaRPr lang="he-IL" sz="20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Sarcophilus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harrisii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dirty="0" err="1" smtClean="0"/>
                        <a:t>טאַסמאַניאַן</a:t>
                      </a:r>
                      <a:r>
                        <a:rPr lang="he-IL" sz="2000" b="0" dirty="0" smtClean="0"/>
                        <a:t> </a:t>
                      </a:r>
                      <a:r>
                        <a:rPr lang="he-IL" sz="2000" b="0" dirty="0" err="1" smtClean="0"/>
                        <a:t>דעווילס</a:t>
                      </a:r>
                      <a:r>
                        <a:rPr lang="he-IL" sz="2000" b="0" dirty="0" smtClean="0"/>
                        <a:t> 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 descr="תוצאת תמונה עבור שד טסמנ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404" y="2314832"/>
            <a:ext cx="5907060" cy="385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330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016981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292865"/>
                <a:gridCol w="1532238"/>
                <a:gridCol w="2270897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שועל מצוי (שועלים)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פֿוקס : </a:t>
                      </a:r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דער</a:t>
                      </a:r>
                      <a:endParaRPr lang="he-IL" sz="2400" b="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Vulpes</a:t>
                      </a:r>
                      <a:r>
                        <a:rPr lang="en-US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b="0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vulpes</a:t>
                      </a:r>
                      <a:endParaRPr lang="he-IL" sz="28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פֿוקסן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 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תמונה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2055" y="1908048"/>
            <a:ext cx="6524367" cy="424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45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430553"/>
              </p:ext>
            </p:extLst>
          </p:nvPr>
        </p:nvGraphicFramePr>
        <p:xfrm>
          <a:off x="2032000" y="719666"/>
          <a:ext cx="8128000" cy="1097280"/>
        </p:xfrm>
        <a:graphic>
          <a:graphicData uri="http://schemas.openxmlformats.org/drawingml/2006/table">
            <a:tbl>
              <a:tblPr rtl="1" firstRow="1" bandRow="1">
                <a:tableStyleId>{284E427A-3D55-4303-BF80-6455036E1DE7}</a:tableStyleId>
              </a:tblPr>
              <a:tblGrid>
                <a:gridCol w="2032000"/>
                <a:gridCol w="1735438"/>
                <a:gridCol w="2328562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החיה</a:t>
                      </a:r>
                      <a:r>
                        <a:rPr lang="he-IL" sz="2000" b="1" u="sng" baseline="0" dirty="0" smtClean="0"/>
                        <a:t> / </a:t>
                      </a:r>
                    </a:p>
                    <a:p>
                      <a:pPr algn="ctr" rtl="1"/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/>
                        <a:t>צורת יחיד</a:t>
                      </a:r>
                      <a:r>
                        <a:rPr lang="he-IL" sz="2000" b="1" u="sng" baseline="0" dirty="0" smtClean="0"/>
                        <a:t> /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2000" b="1" i="0" u="sng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000" b="1" u="sng" dirty="0" smtClean="0"/>
                        <a:t>שם זואולוגי /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זאָאָלאָגישער</a:t>
                      </a:r>
                      <a:r>
                        <a:rPr lang="he-IL" sz="2000" b="1" i="0" u="sng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2000" b="1" i="0" u="sng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נאָמען</a:t>
                      </a:r>
                      <a:r>
                        <a:rPr lang="he-IL" sz="2000" b="1" u="sng" baseline="0" dirty="0" smtClean="0"/>
                        <a:t> </a:t>
                      </a:r>
                      <a:endParaRPr lang="he-IL" sz="20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000" b="1" u="sng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צורת רבים /</a:t>
                      </a:r>
                      <a:r>
                        <a:rPr lang="he-IL" sz="2000" b="1" u="sng" baseline="0" dirty="0" smtClean="0">
                          <a:solidFill>
                            <a:schemeClr val="tx1">
                              <a:lumMod val="95000"/>
                            </a:schemeClr>
                          </a:solidFill>
                        </a:rPr>
                        <a:t> </a:t>
                      </a:r>
                      <a:r>
                        <a:rPr kumimoji="0" lang="he-IL" sz="2000" b="1" i="0" u="sng" kern="1200" dirty="0" err="1" smtClean="0">
                          <a:solidFill>
                            <a:schemeClr val="tx1">
                              <a:lumMod val="9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lang="he-IL" sz="2000" u="sng" dirty="0" smtClean="0"/>
                        <a:t> </a:t>
                      </a:r>
                      <a:endParaRPr lang="he-IL" sz="2000" u="sng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0" u="none" baseline="0" dirty="0" smtClean="0"/>
                        <a:t>שפן </a:t>
                      </a:r>
                      <a:r>
                        <a:rPr lang="he-IL" sz="2000" b="0" u="none" baseline="0" dirty="0" smtClean="0"/>
                        <a:t>(שפנים) </a:t>
                      </a:r>
                      <a:endParaRPr lang="he-IL" sz="20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sz="2000" dirty="0" err="1" smtClean="0"/>
                        <a:t>קרוליק</a:t>
                      </a:r>
                      <a:r>
                        <a:rPr lang="he-IL" sz="2000" dirty="0" smtClean="0"/>
                        <a:t> </a:t>
                      </a:r>
                      <a:r>
                        <a:rPr lang="he-IL" sz="2000" dirty="0" smtClean="0"/>
                        <a:t>: </a:t>
                      </a:r>
                      <a:r>
                        <a:rPr lang="he-IL" sz="2000" dirty="0" err="1" smtClean="0"/>
                        <a:t>דאס</a:t>
                      </a:r>
                      <a:endParaRPr lang="he-IL" sz="2000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Hyracoidea</a:t>
                      </a:r>
                      <a:endParaRPr lang="he-IL" sz="3200" b="0" i="1" u="none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0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קרוליקעס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he-IL" sz="2000" b="0" dirty="0" smtClean="0"/>
                        <a:t>:</a:t>
                      </a:r>
                      <a:r>
                        <a:rPr lang="en-US" sz="2000" b="0" dirty="0" smtClean="0"/>
                        <a:t> </a:t>
                      </a:r>
                      <a:r>
                        <a:rPr lang="he-IL" sz="2000" b="0" dirty="0" smtClean="0"/>
                        <a:t>די</a:t>
                      </a:r>
                      <a:endParaRPr lang="he-IL" sz="2000" b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תוצאת תמונה עבור שפ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85" y="1956486"/>
            <a:ext cx="3172512" cy="42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0562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4000">
        <p15:prstTrans prst="curtains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ue Tan Gradient 16x9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15_4109default" id="{E728D685-11FC-4812-BA85-57AC6F9C9F40}" vid="{BC4E008B-95FF-4815-904E-143A8EDFC1D4}"/>
    </a:ext>
  </a:extLst>
</a:theme>
</file>

<file path=ppt/theme/theme2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lueTanGradient">
      <a:dk1>
        <a:srgbClr val="31312F"/>
      </a:dk1>
      <a:lt1>
        <a:sysClr val="window" lastClr="FFFFFF"/>
      </a:lt1>
      <a:dk2>
        <a:srgbClr val="000000"/>
      </a:dk2>
      <a:lt2>
        <a:srgbClr val="D9CBB9"/>
      </a:lt2>
      <a:accent1>
        <a:srgbClr val="52AC97"/>
      </a:accent1>
      <a:accent2>
        <a:srgbClr val="B79E6D"/>
      </a:accent2>
      <a:accent3>
        <a:srgbClr val="478BA9"/>
      </a:accent3>
      <a:accent4>
        <a:srgbClr val="BF4F39"/>
      </a:accent4>
      <a:accent5>
        <a:srgbClr val="826C8E"/>
      </a:accent5>
      <a:accent6>
        <a:srgbClr val="D58637"/>
      </a:accent6>
      <a:hlink>
        <a:srgbClr val="52AC97"/>
      </a:hlink>
      <a:folHlink>
        <a:srgbClr val="969696"/>
      </a:folHlink>
    </a:clrScheme>
    <a:fontScheme name="BlueTanGradient">
      <a:majorFont>
        <a:latin typeface="Franklin Gothic Medium"/>
        <a:ea typeface=""/>
        <a:cs typeface=""/>
      </a:majorFont>
      <a:minorFont>
        <a:latin typeface="Franklin Gothic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792E8D6-7A87-418E-8C48-2723019F959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מצגת עם מעבר הדרגתי מכחול לחום-צהבהב (מסך רחב)</Template>
  <TotalTime>0</TotalTime>
  <Words>1219</Words>
  <Application>Microsoft Office PowerPoint</Application>
  <PresentationFormat>מסך רחב</PresentationFormat>
  <Paragraphs>386</Paragraphs>
  <Slides>45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45</vt:i4>
      </vt:variant>
    </vt:vector>
  </HeadingPairs>
  <TitlesOfParts>
    <vt:vector size="52" baseType="lpstr">
      <vt:lpstr>Arial</vt:lpstr>
      <vt:lpstr>Baskerville Old Face</vt:lpstr>
      <vt:lpstr>David</vt:lpstr>
      <vt:lpstr>Franklin Gothic Medium</vt:lpstr>
      <vt:lpstr>Segoe Script</vt:lpstr>
      <vt:lpstr>Tahoma</vt:lpstr>
      <vt:lpstr>Blue Tan Gradient 16x9</vt:lpstr>
      <vt:lpstr>יש להשתמש באוזניות  מען דאַרף נוצן הער-טרייַבלעך</vt:lpstr>
      <vt:lpstr>די מלכות אַנימאַל (די מלכות חיות) - ממלכת החיות</vt:lpstr>
      <vt:lpstr>מצגת של PowerPoint</vt:lpstr>
      <vt:lpstr>די פֿונאַנדערטיילונג פֿון מלכות חיות :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2017-01-29T07:58:46Z</dcterms:created>
  <dcterms:modified xsi:type="dcterms:W3CDTF">2017-01-27T09:09:49Z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TC030306239991</vt:lpwstr>
  </property>
</Properties>
</file>