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92" r:id="rId1"/>
  </p:sldMasterIdLst>
  <p:sldIdLst>
    <p:sldId id="256" r:id="rId2"/>
    <p:sldId id="262" r:id="rId3"/>
    <p:sldId id="264" r:id="rId4"/>
    <p:sldId id="263" r:id="rId5"/>
    <p:sldId id="261" r:id="rId6"/>
    <p:sldId id="258" r:id="rId7"/>
    <p:sldId id="260" r:id="rId8"/>
    <p:sldId id="259" r:id="rId9"/>
    <p:sldId id="257" r:id="rId10"/>
    <p:sldId id="265" r:id="rId11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2652" autoAdjust="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חבר ישר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כותרת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16" name="מציין מיקום של תאריך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67A8-8243-4A03-AAF8-C5CBFA62C1A9}" type="datetimeFigureOut">
              <a:rPr lang="he-IL" smtClean="0"/>
              <a:t>כ"ו/ניסן/תשע"ט</a:t>
            </a:fld>
            <a:endParaRPr lang="he-IL"/>
          </a:p>
        </p:txBody>
      </p:sp>
      <p:sp>
        <p:nvSpPr>
          <p:cNvPr id="2" name="מציין מיקום של כותרת תחתונה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5" name="מציין מיקום של מספר שקופית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E829E0C-1637-4843-9B9F-0BD76BFB925C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כותרת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27" name="מציין מיקום תוכן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25" name="מציין מיקום של תאריך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67A8-8243-4A03-AAF8-C5CBFA62C1A9}" type="datetimeFigureOut">
              <a:rPr lang="he-IL" smtClean="0"/>
              <a:t>כ"ו/ניסן/תשע"ט</a:t>
            </a:fld>
            <a:endParaRPr lang="he-IL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he-IL"/>
          </a:p>
        </p:txBody>
      </p:sp>
      <p:sp>
        <p:nvSpPr>
          <p:cNvPr id="16" name="מציין מיקום של מספר שקופית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E829E0C-1637-4843-9B9F-0BD76BFB925C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חבר ישר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מציין מיקום טקסט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19" name="מציין מיקום של תאריך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67A8-8243-4A03-AAF8-C5CBFA62C1A9}" type="datetimeFigureOut">
              <a:rPr lang="he-IL" smtClean="0"/>
              <a:t>כ"ו/ניסן/תשע"ט</a:t>
            </a:fld>
            <a:endParaRPr lang="he-IL"/>
          </a:p>
        </p:txBody>
      </p:sp>
      <p:sp>
        <p:nvSpPr>
          <p:cNvPr id="11" name="מציין מיקום של כותרת תחתונה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6" name="מציין מיקום של מספר שקופית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29E0C-1637-4843-9B9F-0BD76BFB925C}" type="slidenum">
              <a:rPr lang="he-IL" smtClean="0"/>
              <a:t>‹#›</a:t>
            </a:fld>
            <a:endParaRPr lang="he-IL"/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כותרת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4" name="מציין מיקום תוכן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13" name="מציין מיקום תוכן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21" name="מציין מיקום של תאריך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67A8-8243-4A03-AAF8-C5CBFA62C1A9}" type="datetimeFigureOut">
              <a:rPr lang="he-IL" smtClean="0"/>
              <a:t>כ"ו/ניסן/תשע"ט</a:t>
            </a:fld>
            <a:endParaRPr lang="he-IL"/>
          </a:p>
        </p:txBody>
      </p:sp>
      <p:sp>
        <p:nvSpPr>
          <p:cNvPr id="10" name="מציין מיקום של כותרת תחתונה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1" name="מציין מיקום של מספר שקופית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29E0C-1637-4843-9B9F-0BD76BFB925C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כותרת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3" name="מציין מיקום טקסט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25" name="מציין מיקום טקסט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28" name="מציין מיקום תוכן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67A8-8243-4A03-AAF8-C5CBFA62C1A9}" type="datetimeFigureOut">
              <a:rPr lang="he-IL" smtClean="0"/>
              <a:t>כ"ו/ניסן/תשע"ט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E829E0C-1637-4843-9B9F-0BD76BFB925C}" type="slidenum">
              <a:rPr lang="he-IL" smtClean="0"/>
              <a:t>‹#›</a:t>
            </a:fld>
            <a:endParaRPr lang="he-IL"/>
          </a:p>
        </p:txBody>
      </p:sp>
      <p:sp>
        <p:nvSpPr>
          <p:cNvPr id="11" name="מחבר ישר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כותרת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2" name="מציין מיקום של תאריך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67A8-8243-4A03-AAF8-C5CBFA62C1A9}" type="datetimeFigureOut">
              <a:rPr lang="he-IL" smtClean="0"/>
              <a:t>כ"ו/ניסן/תשע"ט</a:t>
            </a:fld>
            <a:endParaRPr lang="he-IL"/>
          </a:p>
        </p:txBody>
      </p:sp>
      <p:sp>
        <p:nvSpPr>
          <p:cNvPr id="21" name="מציין מיקום של כותרת תחתונה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29E0C-1637-4843-9B9F-0BD76BFB925C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67A8-8243-4A03-AAF8-C5CBFA62C1A9}" type="datetimeFigureOut">
              <a:rPr lang="he-IL" smtClean="0"/>
              <a:t>כ"ו/ניסן/תשע"ט</a:t>
            </a:fld>
            <a:endParaRPr lang="he-IL"/>
          </a:p>
        </p:txBody>
      </p:sp>
      <p:sp>
        <p:nvSpPr>
          <p:cNvPr id="24" name="מציין מיקום של כותרת תחתונה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29E0C-1637-4843-9B9F-0BD76BFB925C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חבר ישר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כותרת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26" name="מציין מיקום טקסט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14" name="מציין מיקום תוכן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25" name="מציין מיקום של תאריך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67A8-8243-4A03-AAF8-C5CBFA62C1A9}" type="datetimeFigureOut">
              <a:rPr lang="he-IL" smtClean="0"/>
              <a:t>כ"ו/ניסן/תשע"ט</a:t>
            </a:fld>
            <a:endParaRPr lang="he-IL"/>
          </a:p>
        </p:txBody>
      </p:sp>
      <p:sp>
        <p:nvSpPr>
          <p:cNvPr id="29" name="מציין מיקום של כותרת תחתונה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29E0C-1637-4843-9B9F-0BD76BFB925C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מציין מיקום של תמונה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67A8-8243-4A03-AAF8-C5CBFA62C1A9}" type="datetimeFigureOut">
              <a:rPr lang="he-IL" smtClean="0"/>
              <a:t>כ"ו/ניסן/תשע"ט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1" name="מציין מיקום של מספר שקופית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29E0C-1637-4843-9B9F-0BD76BFB925C}" type="slidenum">
              <a:rPr lang="he-IL" smtClean="0"/>
              <a:t>‹#›</a:t>
            </a:fld>
            <a:endParaRPr lang="he-IL"/>
          </a:p>
        </p:txBody>
      </p:sp>
      <p:sp>
        <p:nvSpPr>
          <p:cNvPr id="17" name="כותרת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26" name="מציין מיקום טקסט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67A8-8243-4A03-AAF8-C5CBFA62C1A9}" type="datetimeFigureOut">
              <a:rPr lang="he-IL" smtClean="0"/>
              <a:t>כ"ו/ניסן/תשע"ט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29E0C-1637-4843-9B9F-0BD76BFB925C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67A8-8243-4A03-AAF8-C5CBFA62C1A9}" type="datetimeFigureOut">
              <a:rPr lang="he-IL" smtClean="0"/>
              <a:t>כ"ו/ניסן/תשע"ט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29E0C-1637-4843-9B9F-0BD76BFB925C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חבר ישר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מציין מיקום טקסט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1" name="מציין מיקום של תאריך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8E367A8-8243-4A03-AAF8-C5CBFA62C1A9}" type="datetimeFigureOut">
              <a:rPr lang="he-IL" smtClean="0"/>
              <a:t>כ"ו/ניסן/תשע"ט</a:t>
            </a:fld>
            <a:endParaRPr lang="he-IL"/>
          </a:p>
        </p:txBody>
      </p:sp>
      <p:sp>
        <p:nvSpPr>
          <p:cNvPr id="28" name="מציין מיקום של כותרת תחתונה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E829E0C-1637-4843-9B9F-0BD76BFB925C}" type="slidenum">
              <a:rPr lang="he-IL" smtClean="0"/>
              <a:t>‹#›</a:t>
            </a:fld>
            <a:endParaRPr lang="he-IL"/>
          </a:p>
        </p:txBody>
      </p:sp>
      <p:sp>
        <p:nvSpPr>
          <p:cNvPr id="10" name="מציין מיקום של כותרת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9" name="מחבר ישר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מחבר ישר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1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ivoencyclopedia.org/article.aspx/Moment_Der" TargetMode="External"/><Relationship Id="rId13" Type="http://schemas.openxmlformats.org/officeDocument/2006/relationships/hyperlink" Target="http://humanities1.tau.ac.il/shalom_rosenfeld/images/24-heb/9.pdf" TargetMode="External"/><Relationship Id="rId3" Type="http://schemas.openxmlformats.org/officeDocument/2006/relationships/hyperlink" Target="https://he.wikipedia.org/w/index.php?title=%D7%90%D7%91%D7%A8%D7%94%D7%9D_%D7%96%D7%90%D7%A7&amp;action=edit&amp;redlink=1" TargetMode="External"/><Relationship Id="rId7" Type="http://schemas.openxmlformats.org/officeDocument/2006/relationships/hyperlink" Target="https://he.wikipedia.org/wiki/%D7%A2%D7%99%D7%AA%D7%95%D7%A0%D7%95%D7%AA_%D7%99%D7%94%D7%95%D7%93%D7%99%D7%AA_%D7%94%D7%99%D7%A1%D7%98%D7%95%D7%A8%D7%99%D7%AA" TargetMode="External"/><Relationship Id="rId12" Type="http://schemas.openxmlformats.org/officeDocument/2006/relationships/hyperlink" Target="https://he.wikipedia.org/wiki/%D7%A9%D7%9C%D7%95%D7%9D_%D7%A8%D7%95%D7%96%D7%A0%D7%A4%D7%9C%D7%93" TargetMode="External"/><Relationship Id="rId17" Type="http://schemas.openxmlformats.org/officeDocument/2006/relationships/hyperlink" Target="http://humanities1.tau.ac.il/shalom_rosenfeld/images/46-heb/%D7%97%D7%A0%D7%99_%D7%91%D7%A8%D7%A7%D7%AA%D7%92%D7%9C%D7%A6%D7%A0%D7%A8.pdf" TargetMode="External"/><Relationship Id="rId2" Type="http://schemas.openxmlformats.org/officeDocument/2006/relationships/hyperlink" Target="https://he.wikipedia.org/wiki/%D7%99%D7%94%D7%95%D7%93%D7%94_%D7%92%D7%95%D7%98%D7%94%D7%9C%D7%A3" TargetMode="External"/><Relationship Id="rId16" Type="http://schemas.openxmlformats.org/officeDocument/2006/relationships/hyperlink" Target="https://he.wikipedia.org/w/index.php?title=%D7%90%D7%95%D7%A1%D7%A7%D7%A8_%D7%A4%D7%A8%D7%9C%D7%9E%D7%9F&amp;action=edit&amp;redlink=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jpress.org.il/Olive/APA/NLI_heb/?action=tab&amp;tab=browse&amp;pub=DMT" TargetMode="External"/><Relationship Id="rId11" Type="http://schemas.openxmlformats.org/officeDocument/2006/relationships/hyperlink" Target="https://he.wikipedia.org/wiki/%D7%90%D7%A0%D7%A6%D7%99%D7%A7%D7%9C%D7%95%D7%A4%D7%93%D7%99%D7%94_%D7%99%D7%94%D7%95%D7%93%D7%99%D7%AA_%D7%A7%D7%A6%D7%A8%D7%94_%D7%91%D7%9C%D7%A9%D7%95%D7%9F_%D7%94%D7%A8%D7%95%D7%A1%D7%99%D7%AA" TargetMode="External"/><Relationship Id="rId5" Type="http://schemas.openxmlformats.org/officeDocument/2006/relationships/hyperlink" Target="https://he.wikipedia.org/wiki/%D7%94%D7%A1%D7%A4%D7%A8%D7%99%D7%99%D7%94_%D7%94%D7%9C%D7%90%D7%95%D7%9E%D7%99%D7%AA" TargetMode="External"/><Relationship Id="rId15" Type="http://schemas.openxmlformats.org/officeDocument/2006/relationships/hyperlink" Target="https://he.wikipedia.org/w/index.php?title=%D7%97%D7%99%D7%99%D7%9D_%D7%A4%D7%A8%D7%95%D7%96'%D7%90%D7%A0%D7%A1%D7%A7%D7%99&amp;action=edit&amp;redlink=1" TargetMode="External"/><Relationship Id="rId10" Type="http://schemas.openxmlformats.org/officeDocument/2006/relationships/hyperlink" Target="https://eleven.co.il/article/12825" TargetMode="External"/><Relationship Id="rId4" Type="http://schemas.openxmlformats.org/officeDocument/2006/relationships/hyperlink" Target="http://web.nli.org.il/sites/JPress/Hebrew/Pages/der-mamanet.aspx" TargetMode="External"/><Relationship Id="rId9" Type="http://schemas.openxmlformats.org/officeDocument/2006/relationships/hyperlink" Target="https://he.wikipedia.org/wiki/%D7%90%D7%A0%D7%A6%D7%99%D7%A7%D7%9C%D7%95%D7%A4%D7%93%D7%99%D7%99%D7%AA_%D7%99%D7%99%D7%95%D7%95%D7%90_%D7%9C%D7%99%D7%94%D7%95%D7%93%D7%99_%D7%9E%D7%96%D7%A8%D7%97_%D7%90%D7%99%D7%A8%D7%95%D7%A4%D7%94" TargetMode="External"/><Relationship Id="rId14" Type="http://schemas.openxmlformats.org/officeDocument/2006/relationships/hyperlink" Target="https://he.wikipedia.org/wiki/%D7%A7%D7%A9%D7%A8_(%D7%9B%D7%AA%D7%91_%D7%A2%D7%AA)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 bwMode="blackWhite">
          <a:xfrm>
            <a:off x="2331806" y="620688"/>
            <a:ext cx="47612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דער</a:t>
            </a:r>
            <a:r>
              <a:rPr lang="he-IL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מאָמענט</a:t>
            </a:r>
            <a:endParaRPr lang="he-IL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47879" y="1916832"/>
            <a:ext cx="5544616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err="1"/>
              <a:t>צוגעגיירט</a:t>
            </a:r>
            <a:r>
              <a:rPr lang="he-IL" dirty="0"/>
              <a:t> פֿון: </a:t>
            </a:r>
            <a:r>
              <a:rPr lang="he-IL" dirty="0" smtClean="0"/>
              <a:t>נבו בן-ארי </a:t>
            </a:r>
          </a:p>
          <a:p>
            <a:r>
              <a:rPr lang="he-IL" dirty="0" smtClean="0"/>
              <a:t>2018 תשע"ט</a:t>
            </a:r>
          </a:p>
          <a:p>
            <a:r>
              <a:rPr lang="he-IL" dirty="0" smtClean="0"/>
              <a:t>אורט חולון</a:t>
            </a:r>
            <a:endParaRPr lang="he-IL" dirty="0"/>
          </a:p>
        </p:txBody>
      </p:sp>
      <p:pic>
        <p:nvPicPr>
          <p:cNvPr id="2050" name="Picture 2" descr="×ª××¦××ª ×ª××× × ×¢×××¨ ××¢×¨ ××××¢× ×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429000"/>
            <a:ext cx="3609975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54782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×ª××¦××ª ×ª××× × ×¢×××¨ ××¢×¨ ××××¢× ×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57184"/>
            <a:ext cx="3836681" cy="5605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207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×ª××¦××ª ×ª××× × ×¢×××¨ ××¢×¨ ××××¢× ×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32656"/>
            <a:ext cx="4077802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6155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419319" y="2674122"/>
            <a:ext cx="3888432" cy="34163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העיתון "</a:t>
            </a:r>
            <a:r>
              <a:rPr lang="he-IL" dirty="0" err="1" smtClean="0"/>
              <a:t>דער</a:t>
            </a:r>
            <a:r>
              <a:rPr lang="he-IL" dirty="0" smtClean="0"/>
              <a:t> מאָמענט" הופץ בכתובת:</a:t>
            </a:r>
          </a:p>
          <a:p>
            <a:r>
              <a:rPr lang="he-IL" dirty="0" smtClean="0"/>
              <a:t> </a:t>
            </a:r>
            <a:r>
              <a:rPr lang="he-IL" dirty="0" err="1" smtClean="0"/>
              <a:t>נאלעווקי</a:t>
            </a:r>
            <a:r>
              <a:rPr lang="he-IL" dirty="0" smtClean="0"/>
              <a:t> 38 וורשה.</a:t>
            </a:r>
          </a:p>
          <a:p>
            <a:r>
              <a:rPr lang="he-IL" dirty="0" smtClean="0"/>
              <a:t>העיתון הופיע גם בליטא והיה מפורסם בכל אירופה.</a:t>
            </a:r>
          </a:p>
          <a:p>
            <a:endParaRPr lang="he-IL" dirty="0" smtClean="0"/>
          </a:p>
          <a:p>
            <a:r>
              <a:rPr lang="he-IL" dirty="0" smtClean="0"/>
              <a:t>די </a:t>
            </a:r>
            <a:r>
              <a:rPr lang="he-IL" dirty="0" err="1" smtClean="0"/>
              <a:t>צייַטונג</a:t>
            </a:r>
            <a:r>
              <a:rPr lang="he-IL" dirty="0" smtClean="0"/>
              <a:t> </a:t>
            </a:r>
            <a:r>
              <a:rPr lang="he-IL" dirty="0" smtClean="0"/>
              <a:t>"</a:t>
            </a:r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מאָמענט</a:t>
            </a:r>
            <a:r>
              <a:rPr lang="he-IL" dirty="0" smtClean="0"/>
              <a:t>" </a:t>
            </a:r>
            <a:r>
              <a:rPr lang="he-IL" dirty="0" err="1" smtClean="0"/>
              <a:t>ווערט</a:t>
            </a:r>
            <a:r>
              <a:rPr lang="he-IL" dirty="0" smtClean="0"/>
              <a:t> </a:t>
            </a:r>
            <a:r>
              <a:rPr lang="he-IL" dirty="0" err="1" smtClean="0"/>
              <a:t>פֿאַרשפּרייט</a:t>
            </a:r>
            <a:r>
              <a:rPr lang="he-IL" dirty="0" smtClean="0"/>
              <a:t> </a:t>
            </a:r>
            <a:r>
              <a:rPr lang="he-IL" dirty="0" smtClean="0"/>
              <a:t>אין </a:t>
            </a:r>
            <a:r>
              <a:rPr lang="he-IL" dirty="0" err="1" smtClean="0"/>
              <a:t>דעם</a:t>
            </a:r>
            <a:r>
              <a:rPr lang="he-IL" dirty="0" smtClean="0"/>
              <a:t> </a:t>
            </a:r>
            <a:r>
              <a:rPr lang="he-IL" dirty="0" err="1" smtClean="0"/>
              <a:t>אַדרעס</a:t>
            </a:r>
            <a:r>
              <a:rPr lang="he-IL" dirty="0" smtClean="0"/>
              <a:t>:</a:t>
            </a:r>
          </a:p>
          <a:p>
            <a:r>
              <a:rPr lang="he-IL" dirty="0" err="1" smtClean="0"/>
              <a:t>נאַלעווקי</a:t>
            </a:r>
            <a:r>
              <a:rPr lang="he-IL" dirty="0" smtClean="0"/>
              <a:t> </a:t>
            </a:r>
            <a:r>
              <a:rPr lang="he-IL" dirty="0" smtClean="0"/>
              <a:t>38 </a:t>
            </a:r>
            <a:r>
              <a:rPr lang="he-IL" dirty="0" smtClean="0"/>
              <a:t>וורשה, </a:t>
            </a:r>
            <a:r>
              <a:rPr lang="he-IL" dirty="0" err="1" smtClean="0"/>
              <a:t>פּוילן</a:t>
            </a:r>
            <a:r>
              <a:rPr lang="he-IL" dirty="0" smtClean="0"/>
              <a:t>.</a:t>
            </a:r>
            <a:endParaRPr lang="he-IL" dirty="0" smtClean="0"/>
          </a:p>
          <a:p>
            <a:r>
              <a:rPr lang="he-IL" dirty="0" smtClean="0"/>
              <a:t>די </a:t>
            </a:r>
            <a:r>
              <a:rPr lang="he-IL" dirty="0" err="1" smtClean="0"/>
              <a:t>צייַטונג</a:t>
            </a:r>
            <a:r>
              <a:rPr lang="he-IL" dirty="0" smtClean="0"/>
              <a:t> </a:t>
            </a:r>
            <a:r>
              <a:rPr lang="he-IL" dirty="0" err="1" smtClean="0"/>
              <a:t>ווערט</a:t>
            </a:r>
            <a:r>
              <a:rPr lang="he-IL" dirty="0" smtClean="0"/>
              <a:t> </a:t>
            </a:r>
            <a:r>
              <a:rPr lang="he-IL" dirty="0" err="1" smtClean="0"/>
              <a:t>אויך</a:t>
            </a:r>
            <a:r>
              <a:rPr lang="he-IL" dirty="0" smtClean="0"/>
              <a:t> </a:t>
            </a:r>
            <a:r>
              <a:rPr lang="he-IL" dirty="0" err="1" smtClean="0"/>
              <a:t>פֿאַרשפּרייַט</a:t>
            </a:r>
            <a:r>
              <a:rPr lang="he-IL" dirty="0" smtClean="0"/>
              <a:t> אין </a:t>
            </a:r>
            <a:r>
              <a:rPr lang="he-IL" dirty="0" smtClean="0"/>
              <a:t>ליטא און </a:t>
            </a:r>
            <a:r>
              <a:rPr lang="he-IL" dirty="0" err="1" smtClean="0"/>
              <a:t>געווען</a:t>
            </a:r>
            <a:r>
              <a:rPr lang="he-IL" dirty="0" smtClean="0"/>
              <a:t> </a:t>
            </a:r>
            <a:r>
              <a:rPr lang="he-IL" dirty="0" err="1" smtClean="0"/>
              <a:t>באַּרימט</a:t>
            </a:r>
            <a:r>
              <a:rPr lang="he-IL" dirty="0" smtClean="0"/>
              <a:t> </a:t>
            </a:r>
            <a:r>
              <a:rPr lang="he-IL" dirty="0" smtClean="0"/>
              <a:t>אין </a:t>
            </a:r>
            <a:r>
              <a:rPr lang="he-IL" dirty="0" err="1" smtClean="0"/>
              <a:t>אייראָפּע</a:t>
            </a:r>
            <a:r>
              <a:rPr lang="he-IL" dirty="0" smtClean="0"/>
              <a:t>.</a:t>
            </a:r>
          </a:p>
          <a:p>
            <a:r>
              <a:rPr lang="he-IL" dirty="0" smtClean="0"/>
              <a:t> </a:t>
            </a:r>
          </a:p>
          <a:p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4419319" y="1196752"/>
            <a:ext cx="4617177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he-IL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מקום התפוצה- </a:t>
            </a:r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yi-Hebr" sz="3600" dirty="0" smtClean="0"/>
              <a:t>אָרט פ</a:t>
            </a:r>
            <a:r>
              <a:rPr lang="he-IL" sz="3600" dirty="0" smtClean="0"/>
              <a:t>ֿ</a:t>
            </a:r>
            <a:r>
              <a:rPr lang="yi-Hebr" sz="3600" dirty="0" smtClean="0"/>
              <a:t>ון </a:t>
            </a:r>
            <a:r>
              <a:rPr lang="he-IL" sz="3600" dirty="0" smtClean="0"/>
              <a:t>פ</a:t>
            </a:r>
            <a:r>
              <a:rPr lang="yi-Hebr" sz="3600" dirty="0" smtClean="0"/>
              <a:t>אַרשפּריי</a:t>
            </a:r>
            <a:r>
              <a:rPr lang="he-IL" sz="3600" dirty="0" smtClean="0"/>
              <a:t>ַ</a:t>
            </a:r>
            <a:r>
              <a:rPr lang="yi-Hebr" sz="3600" dirty="0" smtClean="0"/>
              <a:t>טונג</a:t>
            </a:r>
            <a:endParaRPr lang="yi-Hebr" sz="3600" dirty="0"/>
          </a:p>
          <a:p>
            <a:r>
              <a:rPr lang="yi-Hebr" sz="5400" dirty="0"/>
              <a:t/>
            </a:r>
            <a:br>
              <a:rPr lang="yi-Hebr" sz="5400" dirty="0"/>
            </a:br>
            <a:endParaRPr lang="he-IL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" name="תמונה 6"/>
          <p:cNvPicPr/>
          <p:nvPr/>
        </p:nvPicPr>
        <p:blipFill rotWithShape="1">
          <a:blip r:embed="rId2"/>
          <a:srcRect l="35043" t="32113" r="45448" b="55299"/>
          <a:stretch/>
        </p:blipFill>
        <p:spPr bwMode="auto">
          <a:xfrm>
            <a:off x="448585" y="2639675"/>
            <a:ext cx="3970734" cy="205889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290836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47664" y="2143267"/>
            <a:ext cx="6048672" cy="480131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העיתון "</a:t>
            </a:r>
            <a:r>
              <a:rPr lang="he-IL" dirty="0" err="1" smtClean="0"/>
              <a:t>דער</a:t>
            </a:r>
            <a:r>
              <a:rPr lang="he-IL" dirty="0" smtClean="0"/>
              <a:t> מאָמענט" פעל בין השנים 1910-1939.</a:t>
            </a:r>
          </a:p>
          <a:p>
            <a:r>
              <a:rPr lang="he-IL" dirty="0" smtClean="0"/>
              <a:t>העיתון היה יומון יידיש, שהופיע מ-5.11.1910-22.09.1939.</a:t>
            </a:r>
          </a:p>
          <a:p>
            <a:r>
              <a:rPr lang="he-IL" dirty="0" smtClean="0"/>
              <a:t>העיתון נסגר מכיוון שפגז פוצץ את בניין המערכת של העיתון בזמן שהגרמנים פלשו לפולין.</a:t>
            </a:r>
          </a:p>
          <a:p>
            <a:r>
              <a:rPr lang="he-IL" dirty="0" smtClean="0"/>
              <a:t>העיתון היה מאוד מוערך בקרב הקהילה היהודית והיה לו קהל רב, הוא היה המוביל בתחומו.</a:t>
            </a:r>
          </a:p>
          <a:p>
            <a:r>
              <a:rPr lang="he-IL" dirty="0" smtClean="0"/>
              <a:t> </a:t>
            </a:r>
            <a:r>
              <a:rPr lang="he-IL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די </a:t>
            </a:r>
            <a:r>
              <a:rPr lang="he-IL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צייַט</a:t>
            </a:r>
            <a:r>
              <a:rPr lang="he-IL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פֿון </a:t>
            </a:r>
            <a:r>
              <a:rPr lang="he-IL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טעטיקייט</a:t>
            </a:r>
            <a:endParaRPr lang="he-IL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he-IL" dirty="0" smtClean="0"/>
              <a:t>די </a:t>
            </a:r>
            <a:r>
              <a:rPr lang="he-IL" dirty="0" err="1" smtClean="0"/>
              <a:t>צייטונג</a:t>
            </a:r>
            <a:r>
              <a:rPr lang="he-IL" dirty="0" smtClean="0"/>
              <a:t> "</a:t>
            </a:r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מאמענט</a:t>
            </a:r>
            <a:r>
              <a:rPr lang="he-IL" dirty="0" smtClean="0"/>
              <a:t>" </a:t>
            </a:r>
            <a:r>
              <a:rPr lang="he-IL" dirty="0" err="1" smtClean="0"/>
              <a:t>דערשייַנט</a:t>
            </a:r>
            <a:r>
              <a:rPr lang="he-IL" dirty="0" smtClean="0"/>
              <a:t>  </a:t>
            </a:r>
            <a:r>
              <a:rPr lang="he-IL" dirty="0" err="1" smtClean="0"/>
              <a:t>צווישן</a:t>
            </a:r>
            <a:r>
              <a:rPr lang="he-IL" dirty="0" smtClean="0"/>
              <a:t> די </a:t>
            </a:r>
            <a:r>
              <a:rPr lang="he-IL" dirty="0" err="1" smtClean="0"/>
              <a:t>יאָרן</a:t>
            </a:r>
            <a:r>
              <a:rPr lang="he-IL" dirty="0" smtClean="0"/>
              <a:t> 1910-1939.</a:t>
            </a:r>
          </a:p>
          <a:p>
            <a:r>
              <a:rPr lang="he-IL" dirty="0" smtClean="0"/>
              <a:t>די </a:t>
            </a:r>
            <a:r>
              <a:rPr lang="he-IL" dirty="0" err="1" smtClean="0"/>
              <a:t>צייַטונג</a:t>
            </a:r>
            <a:r>
              <a:rPr lang="he-IL" dirty="0" smtClean="0"/>
              <a:t> </a:t>
            </a:r>
            <a:r>
              <a:rPr lang="he-IL" dirty="0" err="1" smtClean="0"/>
              <a:t>איז</a:t>
            </a:r>
            <a:r>
              <a:rPr lang="he-IL" dirty="0" smtClean="0"/>
              <a:t> </a:t>
            </a:r>
            <a:r>
              <a:rPr lang="he-IL" dirty="0" err="1" smtClean="0"/>
              <a:t>געווען</a:t>
            </a:r>
            <a:r>
              <a:rPr lang="he-IL" dirty="0" smtClean="0"/>
              <a:t> אַ </a:t>
            </a:r>
            <a:r>
              <a:rPr lang="he-IL" dirty="0" err="1" smtClean="0"/>
              <a:t>טעגלעכער</a:t>
            </a:r>
            <a:r>
              <a:rPr lang="he-IL" dirty="0" smtClean="0"/>
              <a:t> </a:t>
            </a:r>
            <a:r>
              <a:rPr lang="he-IL" dirty="0" err="1" smtClean="0"/>
              <a:t>צייַטונג</a:t>
            </a:r>
            <a:r>
              <a:rPr lang="he-IL" dirty="0" smtClean="0"/>
              <a:t> און </a:t>
            </a:r>
            <a:r>
              <a:rPr lang="he-IL" dirty="0" err="1" smtClean="0"/>
              <a:t>דערשייַנט</a:t>
            </a:r>
            <a:r>
              <a:rPr lang="he-IL" dirty="0" smtClean="0"/>
              <a:t> פֿון </a:t>
            </a:r>
            <a:r>
              <a:rPr lang="he-IL" dirty="0" smtClean="0"/>
              <a:t>05.11.1910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err="1" smtClean="0"/>
              <a:t>ביז</a:t>
            </a:r>
            <a:r>
              <a:rPr lang="he-IL" dirty="0" smtClean="0"/>
              <a:t> </a:t>
            </a:r>
            <a:r>
              <a:rPr lang="he-IL" dirty="0" smtClean="0"/>
              <a:t>22.09.1939  </a:t>
            </a:r>
          </a:p>
          <a:p>
            <a:r>
              <a:rPr lang="he-IL" dirty="0" smtClean="0"/>
              <a:t> די </a:t>
            </a:r>
            <a:r>
              <a:rPr lang="he-IL" dirty="0" err="1" smtClean="0"/>
              <a:t>צייַטונג</a:t>
            </a:r>
            <a:r>
              <a:rPr lang="he-IL" dirty="0" smtClean="0"/>
              <a:t> </a:t>
            </a:r>
            <a:r>
              <a:rPr lang="he-IL" dirty="0" err="1" smtClean="0"/>
              <a:t>ווערט</a:t>
            </a:r>
            <a:r>
              <a:rPr lang="he-IL" dirty="0" smtClean="0"/>
              <a:t> </a:t>
            </a:r>
            <a:r>
              <a:rPr lang="he-IL" dirty="0" err="1" smtClean="0"/>
              <a:t>פֿאַרמאַכט</a:t>
            </a:r>
            <a:r>
              <a:rPr lang="he-IL" dirty="0" smtClean="0"/>
              <a:t> ווייַל אַ </a:t>
            </a:r>
            <a:r>
              <a:rPr lang="he-IL" dirty="0" err="1" smtClean="0"/>
              <a:t>בּאָמבע</a:t>
            </a:r>
            <a:r>
              <a:rPr lang="he-IL" dirty="0" smtClean="0"/>
              <a:t> האָט </a:t>
            </a:r>
            <a:r>
              <a:rPr lang="he-IL" dirty="0" err="1" smtClean="0"/>
              <a:t>באָמבאַרדירט</a:t>
            </a:r>
            <a:r>
              <a:rPr lang="he-IL" dirty="0" smtClean="0"/>
              <a:t> די </a:t>
            </a:r>
            <a:r>
              <a:rPr lang="he-IL" dirty="0" err="1" smtClean="0"/>
              <a:t>געבוידע</a:t>
            </a:r>
            <a:r>
              <a:rPr lang="he-IL" dirty="0" smtClean="0"/>
              <a:t> פֿון </a:t>
            </a:r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צייַטונגס</a:t>
            </a:r>
            <a:r>
              <a:rPr lang="he-IL" dirty="0" smtClean="0"/>
              <a:t> </a:t>
            </a:r>
            <a:r>
              <a:rPr lang="he-IL" dirty="0" err="1" smtClean="0"/>
              <a:t>רעדאַקציע</a:t>
            </a:r>
            <a:r>
              <a:rPr lang="he-IL" dirty="0"/>
              <a:t> </a:t>
            </a:r>
            <a:r>
              <a:rPr lang="he-IL" dirty="0" err="1" smtClean="0"/>
              <a:t>ווען</a:t>
            </a:r>
            <a:r>
              <a:rPr lang="he-IL" dirty="0" smtClean="0"/>
              <a:t> די </a:t>
            </a:r>
            <a:r>
              <a:rPr lang="he-IL" dirty="0" err="1" smtClean="0"/>
              <a:t>דייַטשן</a:t>
            </a:r>
            <a:r>
              <a:rPr lang="he-IL" dirty="0" smtClean="0"/>
              <a:t> האָבן </a:t>
            </a:r>
            <a:r>
              <a:rPr lang="he-IL" dirty="0" err="1" smtClean="0"/>
              <a:t>אינוואַזירט</a:t>
            </a:r>
            <a:r>
              <a:rPr lang="he-IL" dirty="0" smtClean="0"/>
              <a:t> אין </a:t>
            </a:r>
            <a:r>
              <a:rPr lang="he-IL" dirty="0" err="1" smtClean="0"/>
              <a:t>פּוילן</a:t>
            </a:r>
            <a:r>
              <a:rPr lang="he-IL" dirty="0" smtClean="0"/>
              <a:t> </a:t>
            </a:r>
            <a:r>
              <a:rPr lang="he-IL" dirty="0" err="1" smtClean="0"/>
              <a:t>אַרייַן</a:t>
            </a:r>
            <a:r>
              <a:rPr lang="he-IL" dirty="0" smtClean="0"/>
              <a:t>.</a:t>
            </a:r>
          </a:p>
          <a:p>
            <a:endParaRPr lang="he-IL" dirty="0"/>
          </a:p>
          <a:p>
            <a:endParaRPr lang="he-IL" dirty="0" smtClean="0"/>
          </a:p>
          <a:p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3330314" y="1196752"/>
            <a:ext cx="248337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תקופת פעילות</a:t>
            </a:r>
            <a:endParaRPr lang="he-IL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63414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355976" y="2117749"/>
            <a:ext cx="4320480" cy="584775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מחיר העיתון לא היה קבוע, והשתנה בתקופות שונות. בשנת 1930 מחיר העיתון היה 25 </a:t>
            </a:r>
            <a:r>
              <a:rPr lang="he-IL" dirty="0" err="1" smtClean="0"/>
              <a:t>גראָשן</a:t>
            </a:r>
            <a:r>
              <a:rPr lang="he-IL" dirty="0"/>
              <a:t> (אגורות פולניות</a:t>
            </a:r>
            <a:r>
              <a:rPr lang="he-IL" dirty="0" smtClean="0"/>
              <a:t>). בשנת 1935 מחיר העיתון היה 50 </a:t>
            </a:r>
            <a:r>
              <a:rPr lang="he-IL" dirty="0" err="1" smtClean="0"/>
              <a:t>גראָשן</a:t>
            </a:r>
            <a:r>
              <a:rPr lang="he-IL" dirty="0" smtClean="0"/>
              <a:t>. מחיר מנוי בפולין לחודש הוא 7 זלוטי.</a:t>
            </a:r>
          </a:p>
          <a:p>
            <a:r>
              <a:rPr lang="he-IL" dirty="0" smtClean="0"/>
              <a:t>בצרפת 25 זלוטי. בארצות אחרות 1.20 דולר.</a:t>
            </a:r>
          </a:p>
          <a:p>
            <a:r>
              <a:rPr lang="he-IL" dirty="0" smtClean="0"/>
              <a:t>ביום שישי העיתון עולה 50 </a:t>
            </a:r>
            <a:r>
              <a:rPr lang="he-IL" dirty="0" err="1" smtClean="0"/>
              <a:t>גראָשן</a:t>
            </a:r>
            <a:r>
              <a:rPr lang="he-IL" dirty="0" smtClean="0"/>
              <a:t>.</a:t>
            </a:r>
          </a:p>
          <a:p>
            <a:r>
              <a:rPr lang="he-IL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דער</a:t>
            </a:r>
            <a:r>
              <a:rPr lang="he-IL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he-IL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פּרייז</a:t>
            </a:r>
            <a:r>
              <a:rPr lang="he-IL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פֿון </a:t>
            </a:r>
            <a:r>
              <a:rPr lang="he-IL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צייַטונג</a:t>
            </a:r>
            <a:r>
              <a:rPr lang="he-IL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פּרייז</a:t>
            </a:r>
            <a:r>
              <a:rPr lang="he-IL" dirty="0" smtClean="0"/>
              <a:t> פֿון </a:t>
            </a:r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צייַטונג</a:t>
            </a:r>
            <a:r>
              <a:rPr lang="he-IL" dirty="0" smtClean="0"/>
              <a:t> </a:t>
            </a:r>
            <a:r>
              <a:rPr lang="he-IL" dirty="0" err="1" smtClean="0"/>
              <a:t>איז</a:t>
            </a:r>
            <a:r>
              <a:rPr lang="he-IL" dirty="0" smtClean="0"/>
              <a:t> ניט </a:t>
            </a:r>
            <a:r>
              <a:rPr lang="he-IL" dirty="0" err="1" smtClean="0"/>
              <a:t>געווען</a:t>
            </a:r>
            <a:r>
              <a:rPr lang="he-IL" dirty="0" smtClean="0"/>
              <a:t> </a:t>
            </a:r>
            <a:r>
              <a:rPr lang="he-IL" dirty="0" err="1" smtClean="0"/>
              <a:t>באַשטימט</a:t>
            </a:r>
            <a:r>
              <a:rPr lang="he-IL" dirty="0" smtClean="0"/>
              <a:t>, און האָט </a:t>
            </a:r>
            <a:r>
              <a:rPr lang="he-IL" dirty="0" err="1" smtClean="0"/>
              <a:t>זיך</a:t>
            </a:r>
            <a:r>
              <a:rPr lang="he-IL" dirty="0" smtClean="0"/>
              <a:t> </a:t>
            </a:r>
            <a:r>
              <a:rPr lang="he-IL" dirty="0" err="1" smtClean="0"/>
              <a:t>געענדערט</a:t>
            </a:r>
            <a:r>
              <a:rPr lang="he-IL" dirty="0" smtClean="0"/>
              <a:t> אין </a:t>
            </a:r>
            <a:r>
              <a:rPr lang="he-IL" dirty="0" err="1" smtClean="0"/>
              <a:t>פֿאַרשיידנע</a:t>
            </a:r>
            <a:r>
              <a:rPr lang="he-IL" dirty="0" smtClean="0"/>
              <a:t> </a:t>
            </a:r>
            <a:r>
              <a:rPr lang="he-IL" dirty="0" err="1" smtClean="0"/>
              <a:t>צייַטן</a:t>
            </a:r>
            <a:r>
              <a:rPr lang="he-IL" dirty="0" smtClean="0"/>
              <a:t>.</a:t>
            </a:r>
          </a:p>
          <a:p>
            <a:r>
              <a:rPr lang="he-IL" dirty="0" smtClean="0"/>
              <a:t>אין </a:t>
            </a:r>
            <a:r>
              <a:rPr lang="he-IL" dirty="0" err="1" smtClean="0"/>
              <a:t>יאָר</a:t>
            </a:r>
            <a:r>
              <a:rPr lang="he-IL" dirty="0" smtClean="0"/>
              <a:t> 1930 </a:t>
            </a:r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פֿרייַז</a:t>
            </a:r>
            <a:r>
              <a:rPr lang="he-IL" dirty="0" smtClean="0"/>
              <a:t> פֿון </a:t>
            </a:r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צייַטונג</a:t>
            </a:r>
            <a:r>
              <a:rPr lang="he-IL" dirty="0" smtClean="0"/>
              <a:t> </a:t>
            </a:r>
            <a:r>
              <a:rPr lang="he-IL" dirty="0" err="1" smtClean="0"/>
              <a:t>איז</a:t>
            </a:r>
            <a:r>
              <a:rPr lang="he-IL" dirty="0" smtClean="0"/>
              <a:t> </a:t>
            </a:r>
            <a:r>
              <a:rPr lang="he-IL" dirty="0" err="1" smtClean="0"/>
              <a:t>געווען</a:t>
            </a:r>
            <a:r>
              <a:rPr lang="he-IL" dirty="0" smtClean="0"/>
              <a:t> 25 </a:t>
            </a:r>
            <a:r>
              <a:rPr lang="he-IL" dirty="0" err="1" smtClean="0"/>
              <a:t>גראָשן</a:t>
            </a:r>
            <a:r>
              <a:rPr lang="he-IL" dirty="0" smtClean="0"/>
              <a:t>.</a:t>
            </a:r>
          </a:p>
          <a:p>
            <a:r>
              <a:rPr lang="he-IL" dirty="0" smtClean="0"/>
              <a:t>אין </a:t>
            </a:r>
            <a:r>
              <a:rPr lang="he-IL" dirty="0" err="1" smtClean="0"/>
              <a:t>יאָר</a:t>
            </a:r>
            <a:r>
              <a:rPr lang="he-IL" dirty="0" smtClean="0"/>
              <a:t> 1935 </a:t>
            </a:r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פֿרייַז</a:t>
            </a:r>
            <a:r>
              <a:rPr lang="he-IL" dirty="0"/>
              <a:t> פֿון </a:t>
            </a:r>
            <a:r>
              <a:rPr lang="he-IL" dirty="0" smtClean="0"/>
              <a:t>אַ </a:t>
            </a:r>
            <a:r>
              <a:rPr lang="he-IL" dirty="0" err="1"/>
              <a:t>צייַטונג</a:t>
            </a:r>
            <a:r>
              <a:rPr lang="he-IL" dirty="0"/>
              <a:t> </a:t>
            </a:r>
            <a:r>
              <a:rPr lang="he-IL" dirty="0" err="1"/>
              <a:t>איז</a:t>
            </a:r>
            <a:r>
              <a:rPr lang="he-IL" dirty="0"/>
              <a:t> </a:t>
            </a:r>
            <a:r>
              <a:rPr lang="he-IL" dirty="0" err="1"/>
              <a:t>געווען</a:t>
            </a:r>
            <a:r>
              <a:rPr lang="he-IL" dirty="0"/>
              <a:t> </a:t>
            </a:r>
            <a:r>
              <a:rPr lang="he-IL" dirty="0" smtClean="0"/>
              <a:t>50 </a:t>
            </a:r>
            <a:r>
              <a:rPr lang="he-IL" dirty="0" smtClean="0"/>
              <a:t>זלוטי. </a:t>
            </a:r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פֿרייַז</a:t>
            </a:r>
            <a:r>
              <a:rPr lang="he-IL" dirty="0" smtClean="0"/>
              <a:t> פֿון </a:t>
            </a:r>
            <a:r>
              <a:rPr lang="he-IL" dirty="0" smtClean="0"/>
              <a:t>אַן </a:t>
            </a:r>
            <a:r>
              <a:rPr lang="he-IL" dirty="0" err="1" smtClean="0"/>
              <a:t>אַבאָנאַמענט</a:t>
            </a:r>
            <a:r>
              <a:rPr lang="he-IL" dirty="0"/>
              <a:t> </a:t>
            </a:r>
            <a:r>
              <a:rPr lang="he-IL" dirty="0" err="1" smtClean="0"/>
              <a:t>איז</a:t>
            </a:r>
            <a:r>
              <a:rPr lang="he-IL" dirty="0" smtClean="0"/>
              <a:t> </a:t>
            </a:r>
            <a:r>
              <a:rPr lang="he-IL" dirty="0" err="1" smtClean="0"/>
              <a:t>געווען</a:t>
            </a:r>
            <a:r>
              <a:rPr lang="he-IL" dirty="0" smtClean="0"/>
              <a:t> 7 זלוטי. אין </a:t>
            </a:r>
            <a:r>
              <a:rPr lang="he-IL" dirty="0" err="1" smtClean="0"/>
              <a:t>פֿראַנקרייַך</a:t>
            </a:r>
            <a:r>
              <a:rPr lang="he-IL" dirty="0" smtClean="0"/>
              <a:t> 25 זלוטי.</a:t>
            </a:r>
          </a:p>
          <a:p>
            <a:r>
              <a:rPr lang="he-IL" dirty="0" smtClean="0"/>
              <a:t>אין </a:t>
            </a:r>
            <a:r>
              <a:rPr lang="he-IL" dirty="0" err="1" smtClean="0"/>
              <a:t>אַנדערע</a:t>
            </a:r>
            <a:r>
              <a:rPr lang="he-IL" dirty="0" smtClean="0"/>
              <a:t> </a:t>
            </a:r>
            <a:r>
              <a:rPr lang="he-IL" dirty="0" err="1" smtClean="0"/>
              <a:t>לענדער</a:t>
            </a:r>
            <a:r>
              <a:rPr lang="he-IL" dirty="0" smtClean="0"/>
              <a:t> 1.20 </a:t>
            </a:r>
            <a:r>
              <a:rPr lang="he-IL" dirty="0" err="1" smtClean="0"/>
              <a:t>דאָלאַר</a:t>
            </a:r>
            <a:r>
              <a:rPr lang="he-IL" dirty="0" smtClean="0"/>
              <a:t>.</a:t>
            </a:r>
          </a:p>
          <a:p>
            <a:r>
              <a:rPr lang="he-IL" dirty="0" smtClean="0"/>
              <a:t>אין </a:t>
            </a:r>
            <a:r>
              <a:rPr lang="he-IL" dirty="0" err="1" smtClean="0"/>
              <a:t>פֿרייַטיק</a:t>
            </a:r>
            <a:r>
              <a:rPr lang="he-IL" dirty="0" smtClean="0"/>
              <a:t> האָט </a:t>
            </a:r>
            <a:r>
              <a:rPr lang="he-IL" dirty="0" smtClean="0"/>
              <a:t>אַ </a:t>
            </a:r>
            <a:r>
              <a:rPr lang="he-IL" dirty="0" err="1" smtClean="0"/>
              <a:t>צייַטונג</a:t>
            </a:r>
            <a:r>
              <a:rPr lang="he-IL" dirty="0" smtClean="0"/>
              <a:t> </a:t>
            </a:r>
            <a:r>
              <a:rPr lang="he-IL" dirty="0" err="1" smtClean="0"/>
              <a:t>געקאָסט</a:t>
            </a:r>
            <a:r>
              <a:rPr lang="he-IL" dirty="0" smtClean="0"/>
              <a:t> 50 </a:t>
            </a:r>
            <a:r>
              <a:rPr lang="he-IL" dirty="0" err="1" smtClean="0"/>
              <a:t>גראָשן</a:t>
            </a:r>
            <a:r>
              <a:rPr lang="he-IL" dirty="0" smtClean="0"/>
              <a:t>.</a:t>
            </a:r>
          </a:p>
          <a:p>
            <a:endParaRPr lang="he-IL" dirty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3612403" y="1124744"/>
            <a:ext cx="191590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מחיר </a:t>
            </a:r>
            <a:r>
              <a:rPr lang="he-IL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העיתון</a:t>
            </a:r>
            <a:endParaRPr lang="he-IL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" name="תמונה 6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49" t="27670" r="45224" b="21235"/>
          <a:stretch/>
        </p:blipFill>
        <p:spPr bwMode="auto">
          <a:xfrm>
            <a:off x="683568" y="2132856"/>
            <a:ext cx="3546306" cy="408142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136192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051724" y="2492896"/>
            <a:ext cx="5112568" cy="418576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העיתון היה יומון חדשותי אקטואלי ומטרתו הייתה להעביר סיפורים חדשותיים מפורסמים באותה התקופה.</a:t>
            </a:r>
          </a:p>
          <a:p>
            <a:r>
              <a:rPr lang="he-IL" dirty="0" smtClean="0"/>
              <a:t>העיתון התמודד מול עיתונים אחרים ובעיקר מול העיתון "</a:t>
            </a:r>
            <a:r>
              <a:rPr lang="he-IL" dirty="0" err="1" smtClean="0"/>
              <a:t>הייַנַט</a:t>
            </a:r>
            <a:r>
              <a:rPr lang="he-IL" dirty="0" smtClean="0"/>
              <a:t>".</a:t>
            </a:r>
          </a:p>
          <a:p>
            <a:pPr algn="ctr"/>
            <a:r>
              <a:rPr lang="he-IL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דער</a:t>
            </a:r>
            <a:r>
              <a:rPr lang="he-IL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he-IL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צייטונגס</a:t>
            </a:r>
            <a:r>
              <a:rPr lang="he-IL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he-IL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ציל</a:t>
            </a:r>
            <a:endParaRPr lang="he-IL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he-IL" dirty="0" smtClean="0"/>
              <a:t>די </a:t>
            </a:r>
            <a:r>
              <a:rPr lang="he-IL" dirty="0" err="1" smtClean="0"/>
              <a:t>צייַטונג</a:t>
            </a:r>
            <a:r>
              <a:rPr lang="he-IL" dirty="0" smtClean="0"/>
              <a:t> </a:t>
            </a:r>
            <a:r>
              <a:rPr lang="he-IL" dirty="0" err="1"/>
              <a:t>איז</a:t>
            </a:r>
            <a:r>
              <a:rPr lang="he-IL" dirty="0"/>
              <a:t> </a:t>
            </a:r>
            <a:r>
              <a:rPr lang="he-IL" dirty="0" err="1"/>
              <a:t>געווען</a:t>
            </a:r>
            <a:r>
              <a:rPr lang="he-IL" dirty="0"/>
              <a:t> אַ </a:t>
            </a:r>
            <a:r>
              <a:rPr lang="he-IL" dirty="0" err="1"/>
              <a:t>טעגלעכער</a:t>
            </a:r>
            <a:r>
              <a:rPr lang="he-IL" dirty="0"/>
              <a:t> </a:t>
            </a:r>
            <a:r>
              <a:rPr lang="he-IL" dirty="0" smtClean="0"/>
              <a:t>און </a:t>
            </a:r>
            <a:r>
              <a:rPr lang="he-IL" dirty="0" err="1" smtClean="0"/>
              <a:t>אַקטואַלער</a:t>
            </a:r>
            <a:r>
              <a:rPr lang="he-IL" dirty="0" smtClean="0"/>
              <a:t> </a:t>
            </a:r>
            <a:r>
              <a:rPr lang="he-IL" dirty="0" err="1" smtClean="0"/>
              <a:t>צייַטונג</a:t>
            </a:r>
            <a:r>
              <a:rPr lang="he-IL" dirty="0" smtClean="0"/>
              <a:t>.</a:t>
            </a:r>
          </a:p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צייטונגס</a:t>
            </a:r>
            <a:r>
              <a:rPr lang="he-IL" dirty="0" smtClean="0"/>
              <a:t> </a:t>
            </a:r>
            <a:r>
              <a:rPr lang="he-IL" dirty="0" err="1" smtClean="0"/>
              <a:t>ציל</a:t>
            </a:r>
            <a:r>
              <a:rPr lang="he-IL" dirty="0" smtClean="0"/>
              <a:t> </a:t>
            </a:r>
            <a:r>
              <a:rPr lang="he-IL" dirty="0" err="1" smtClean="0"/>
              <a:t>איז</a:t>
            </a:r>
            <a:r>
              <a:rPr lang="he-IL" dirty="0" smtClean="0"/>
              <a:t> </a:t>
            </a:r>
            <a:r>
              <a:rPr lang="he-IL" dirty="0" err="1" smtClean="0"/>
              <a:t>געווען</a:t>
            </a:r>
            <a:r>
              <a:rPr lang="he-IL" dirty="0" smtClean="0"/>
              <a:t> צו </a:t>
            </a:r>
            <a:r>
              <a:rPr lang="he-IL" dirty="0" err="1" smtClean="0"/>
              <a:t>איבערגעבן</a:t>
            </a:r>
            <a:r>
              <a:rPr lang="he-IL" dirty="0" smtClean="0"/>
              <a:t> </a:t>
            </a:r>
            <a:r>
              <a:rPr lang="he-IL" dirty="0" err="1" smtClean="0"/>
              <a:t>פֿאַרשיידענע</a:t>
            </a:r>
            <a:r>
              <a:rPr lang="he-IL" dirty="0" smtClean="0"/>
              <a:t> </a:t>
            </a:r>
            <a:r>
              <a:rPr lang="he-IL" dirty="0" err="1" smtClean="0"/>
              <a:t>דערציילונגען</a:t>
            </a:r>
            <a:r>
              <a:rPr lang="he-IL" dirty="0" smtClean="0"/>
              <a:t> און </a:t>
            </a:r>
            <a:r>
              <a:rPr lang="he-IL" dirty="0" err="1" smtClean="0"/>
              <a:t>בּאַקאַנטע</a:t>
            </a:r>
            <a:r>
              <a:rPr lang="he-IL" dirty="0" smtClean="0"/>
              <a:t> </a:t>
            </a:r>
            <a:r>
              <a:rPr lang="he-IL" dirty="0" err="1" smtClean="0"/>
              <a:t>געשעענישן</a:t>
            </a:r>
            <a:r>
              <a:rPr lang="he-IL" dirty="0" smtClean="0"/>
              <a:t> אין </a:t>
            </a:r>
            <a:r>
              <a:rPr lang="he-IL" dirty="0" err="1" smtClean="0"/>
              <a:t>דער</a:t>
            </a:r>
            <a:r>
              <a:rPr lang="he-IL" dirty="0" smtClean="0"/>
              <a:t> תקופה.</a:t>
            </a:r>
          </a:p>
          <a:p>
            <a:r>
              <a:rPr lang="he-IL" dirty="0" smtClean="0"/>
              <a:t>די </a:t>
            </a:r>
            <a:r>
              <a:rPr lang="he-IL" dirty="0" err="1" smtClean="0"/>
              <a:t>צייַטונג</a:t>
            </a:r>
            <a:r>
              <a:rPr lang="he-IL" dirty="0" smtClean="0"/>
              <a:t> האָט </a:t>
            </a:r>
            <a:r>
              <a:rPr lang="he-IL" dirty="0" err="1" smtClean="0"/>
              <a:t>קאָנקורירט</a:t>
            </a:r>
            <a:r>
              <a:rPr lang="he-IL" dirty="0" smtClean="0"/>
              <a:t> </a:t>
            </a:r>
            <a:r>
              <a:rPr lang="he-IL" dirty="0" err="1" smtClean="0"/>
              <a:t>קעגן</a:t>
            </a:r>
            <a:r>
              <a:rPr lang="he-IL" dirty="0" smtClean="0"/>
              <a:t> </a:t>
            </a:r>
            <a:r>
              <a:rPr lang="he-IL" dirty="0" err="1" smtClean="0"/>
              <a:t>אַנדערע</a:t>
            </a:r>
            <a:r>
              <a:rPr lang="he-IL" dirty="0" smtClean="0"/>
              <a:t> </a:t>
            </a:r>
            <a:r>
              <a:rPr lang="he-IL" dirty="0" err="1" smtClean="0"/>
              <a:t>צייַטונגען</a:t>
            </a:r>
            <a:r>
              <a:rPr lang="he-IL" dirty="0" smtClean="0"/>
              <a:t> און </a:t>
            </a:r>
            <a:r>
              <a:rPr lang="he-IL" dirty="0" err="1" smtClean="0"/>
              <a:t>ספעציעל</a:t>
            </a:r>
            <a:r>
              <a:rPr lang="he-IL" dirty="0" smtClean="0"/>
              <a:t> </a:t>
            </a:r>
            <a:r>
              <a:rPr lang="he-IL" dirty="0" err="1" smtClean="0"/>
              <a:t>קעגן</a:t>
            </a:r>
            <a:r>
              <a:rPr lang="he-IL" dirty="0" smtClean="0"/>
              <a:t> "</a:t>
            </a:r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הייַנט</a:t>
            </a:r>
            <a:r>
              <a:rPr lang="he-IL" dirty="0" smtClean="0"/>
              <a:t>".</a:t>
            </a:r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3593146" y="1268760"/>
            <a:ext cx="202972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מטרת </a:t>
            </a:r>
            <a:r>
              <a:rPr lang="he-IL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העיתון</a:t>
            </a:r>
            <a:endParaRPr lang="he-IL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62076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691680" y="2420887"/>
            <a:ext cx="5040560" cy="258532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dirty="0" smtClean="0"/>
          </a:p>
          <a:p>
            <a:r>
              <a:rPr lang="he-IL" dirty="0" smtClean="0"/>
              <a:t>נח </a:t>
            </a:r>
            <a:r>
              <a:rPr lang="he-IL" dirty="0" err="1"/>
              <a:t>פרילוצקי</a:t>
            </a:r>
            <a:r>
              <a:rPr lang="he-IL" dirty="0"/>
              <a:t> (1882-1941</a:t>
            </a:r>
            <a:r>
              <a:rPr lang="he-IL" dirty="0" smtClean="0"/>
              <a:t>)</a:t>
            </a:r>
            <a:endParaRPr lang="he-IL" dirty="0"/>
          </a:p>
          <a:p>
            <a:r>
              <a:rPr lang="he-IL" dirty="0"/>
              <a:t>צבי </a:t>
            </a:r>
            <a:r>
              <a:rPr lang="he-IL" dirty="0" err="1"/>
              <a:t>פרילוצקי</a:t>
            </a:r>
            <a:r>
              <a:rPr lang="he-IL" dirty="0"/>
              <a:t> (1862-1942</a:t>
            </a:r>
            <a:r>
              <a:rPr lang="he-IL" dirty="0" smtClean="0"/>
              <a:t>)</a:t>
            </a:r>
          </a:p>
          <a:p>
            <a:r>
              <a:rPr lang="he-IL" dirty="0"/>
              <a:t>מרדכי </a:t>
            </a:r>
            <a:r>
              <a:rPr lang="he-IL" dirty="0" err="1"/>
              <a:t>ספקטור</a:t>
            </a:r>
            <a:r>
              <a:rPr lang="he-IL" dirty="0"/>
              <a:t> (1858-1925</a:t>
            </a:r>
            <a:r>
              <a:rPr lang="he-IL" dirty="0" smtClean="0"/>
              <a:t>)</a:t>
            </a:r>
          </a:p>
          <a:p>
            <a:r>
              <a:rPr lang="he-IL" dirty="0"/>
              <a:t>ב. </a:t>
            </a:r>
            <a:r>
              <a:rPr lang="he-IL" dirty="0" err="1"/>
              <a:t>יאושזון</a:t>
            </a:r>
            <a:r>
              <a:rPr lang="he-IL" dirty="0"/>
              <a:t> (1889-1942</a:t>
            </a:r>
            <a:r>
              <a:rPr lang="he-IL" dirty="0" smtClean="0"/>
              <a:t>)</a:t>
            </a:r>
          </a:p>
          <a:p>
            <a:r>
              <a:rPr lang="he-IL" dirty="0"/>
              <a:t>יוסף </a:t>
            </a:r>
            <a:r>
              <a:rPr lang="he-IL" dirty="0" err="1"/>
              <a:t>טונקל</a:t>
            </a:r>
            <a:r>
              <a:rPr lang="he-IL" dirty="0"/>
              <a:t> (1881-1949</a:t>
            </a:r>
            <a:r>
              <a:rPr lang="he-IL" dirty="0" smtClean="0"/>
              <a:t>)</a:t>
            </a:r>
          </a:p>
          <a:p>
            <a:r>
              <a:rPr lang="he-IL" dirty="0" smtClean="0"/>
              <a:t>דוד </a:t>
            </a:r>
            <a:r>
              <a:rPr lang="he-IL" dirty="0" err="1"/>
              <a:t>דרוק</a:t>
            </a:r>
            <a:endParaRPr lang="he-IL" dirty="0"/>
          </a:p>
          <a:p>
            <a:r>
              <a:rPr lang="he-IL" dirty="0"/>
              <a:t>אליהו חיים </a:t>
            </a:r>
            <a:r>
              <a:rPr lang="he-IL" dirty="0" err="1" smtClean="0"/>
              <a:t>שעפס</a:t>
            </a:r>
            <a:endParaRPr lang="he-IL" dirty="0" smtClean="0"/>
          </a:p>
          <a:p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3131131" y="1196752"/>
            <a:ext cx="32544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סופרי העיתון</a:t>
            </a:r>
            <a:endParaRPr lang="he-IL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03278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1720" y="2348880"/>
            <a:ext cx="4752528" cy="258532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עורכי העיתון:</a:t>
            </a:r>
          </a:p>
          <a:p>
            <a:r>
              <a:rPr lang="he-IL" dirty="0" smtClean="0"/>
              <a:t>נח </a:t>
            </a:r>
            <a:r>
              <a:rPr lang="he-IL" dirty="0" err="1" smtClean="0"/>
              <a:t>פרילוצקי</a:t>
            </a:r>
            <a:r>
              <a:rPr lang="he-IL" dirty="0"/>
              <a:t> </a:t>
            </a:r>
            <a:r>
              <a:rPr lang="he-IL" dirty="0" smtClean="0"/>
              <a:t>(1882-1941)</a:t>
            </a:r>
          </a:p>
          <a:p>
            <a:r>
              <a:rPr lang="he-IL" dirty="0" smtClean="0"/>
              <a:t>צבי </a:t>
            </a:r>
            <a:r>
              <a:rPr lang="he-IL" dirty="0" err="1" smtClean="0"/>
              <a:t>פרילוצקי</a:t>
            </a:r>
            <a:r>
              <a:rPr lang="he-IL" dirty="0" smtClean="0"/>
              <a:t> (1862-1942)</a:t>
            </a:r>
          </a:p>
          <a:p>
            <a:r>
              <a:rPr lang="he-IL" dirty="0" err="1"/>
              <a:t>מגנוס</a:t>
            </a:r>
            <a:r>
              <a:rPr lang="he-IL" dirty="0"/>
              <a:t> </a:t>
            </a:r>
            <a:r>
              <a:rPr lang="he-IL" dirty="0" err="1"/>
              <a:t>קרינסקי</a:t>
            </a:r>
            <a:r>
              <a:rPr lang="he-IL" dirty="0"/>
              <a:t> (1863-1916</a:t>
            </a:r>
            <a:r>
              <a:rPr lang="he-IL" dirty="0" smtClean="0"/>
              <a:t>)</a:t>
            </a:r>
          </a:p>
          <a:p>
            <a:r>
              <a:rPr lang="he-IL" dirty="0" smtClean="0"/>
              <a:t>דוד </a:t>
            </a:r>
            <a:r>
              <a:rPr lang="he-IL" dirty="0" err="1" smtClean="0"/>
              <a:t>דרוק</a:t>
            </a:r>
            <a:endParaRPr lang="he-IL" dirty="0" smtClean="0"/>
          </a:p>
          <a:p>
            <a:r>
              <a:rPr lang="he-IL" dirty="0" smtClean="0"/>
              <a:t>אליהו חיים </a:t>
            </a:r>
            <a:r>
              <a:rPr lang="he-IL" dirty="0" err="1" smtClean="0"/>
              <a:t>שעפס</a:t>
            </a:r>
            <a:endParaRPr lang="he-IL" dirty="0" smtClean="0"/>
          </a:p>
          <a:p>
            <a:endParaRPr lang="he-IL" dirty="0"/>
          </a:p>
          <a:p>
            <a:endParaRPr lang="he-IL" dirty="0" smtClean="0"/>
          </a:p>
          <a:p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3059832" y="1196752"/>
            <a:ext cx="31790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עורכי העיתון</a:t>
            </a:r>
            <a:endParaRPr lang="he-IL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237338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445840" y="4221088"/>
            <a:ext cx="842493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1400" dirty="0" smtClean="0"/>
              <a:t>לקריאה נוספת</a:t>
            </a:r>
            <a:r>
              <a:rPr lang="en-US" sz="1400" dirty="0" smtClean="0"/>
              <a:t>;</a:t>
            </a:r>
            <a:endParaRPr lang="he-IL" sz="1400" dirty="0" smtClean="0"/>
          </a:p>
          <a:p>
            <a:r>
              <a:rPr lang="he-IL" sz="1400" dirty="0" smtClean="0"/>
              <a:t>מנדל </a:t>
            </a:r>
            <a:r>
              <a:rPr lang="he-IL" sz="1400" dirty="0"/>
              <a:t>מוזס, 'ראשיתו של </a:t>
            </a:r>
            <a:r>
              <a:rPr lang="he-IL" sz="1400" dirty="0" err="1"/>
              <a:t>ה"מאמענט</a:t>
            </a:r>
            <a:r>
              <a:rPr lang="he-IL" sz="1400" dirty="0"/>
              <a:t>" </a:t>
            </a:r>
            <a:r>
              <a:rPr lang="he-IL" sz="1400" dirty="0" err="1"/>
              <a:t>הוורשאי</a:t>
            </a:r>
            <a:r>
              <a:rPr lang="he-IL" sz="1400" dirty="0"/>
              <a:t>', בתוך: </a:t>
            </a:r>
            <a:r>
              <a:rPr lang="he-IL" sz="1400" dirty="0">
                <a:hlinkClick r:id="rId2" tooltip="יהודה גוטהלף"/>
              </a:rPr>
              <a:t>יהודה </a:t>
            </a:r>
            <a:r>
              <a:rPr lang="he-IL" sz="1400" dirty="0" err="1">
                <a:hlinkClick r:id="rId2" tooltip="יהודה גוטהלף"/>
              </a:rPr>
              <a:t>גוטהלף</a:t>
            </a:r>
            <a:r>
              <a:rPr lang="he-IL" sz="1400" dirty="0"/>
              <a:t> (עורך), </a:t>
            </a:r>
            <a:r>
              <a:rPr lang="he-IL" sz="1400" b="1" dirty="0"/>
              <a:t>עיתונות יהודית </a:t>
            </a:r>
            <a:r>
              <a:rPr lang="he-IL" sz="1400" b="1" dirty="0" err="1"/>
              <a:t>שהיתה</a:t>
            </a:r>
            <a:r>
              <a:rPr lang="he-IL" sz="1400" dirty="0"/>
              <a:t>, תל אביב: האיגוד העולמי של העיתונאים היהודים, תשל"ג, עמ' 89-95.</a:t>
            </a:r>
          </a:p>
          <a:p>
            <a:r>
              <a:rPr lang="he-IL" sz="1400" dirty="0">
                <a:hlinkClick r:id="rId3" tooltip="אברהם זאק (הדף אינו קיים)"/>
              </a:rPr>
              <a:t>אברהם </a:t>
            </a:r>
            <a:r>
              <a:rPr lang="he-IL" sz="1400" dirty="0" err="1">
                <a:hlinkClick r:id="rId3" tooltip="אברהם זאק (הדף אינו קיים)"/>
              </a:rPr>
              <a:t>זאק</a:t>
            </a:r>
            <a:r>
              <a:rPr lang="he-IL" sz="1400" dirty="0"/>
              <a:t>, '"</a:t>
            </a:r>
            <a:r>
              <a:rPr lang="he-IL" sz="1400" dirty="0" err="1"/>
              <a:t>דער</a:t>
            </a:r>
            <a:r>
              <a:rPr lang="he-IL" sz="1400" dirty="0"/>
              <a:t> מאמענט" בין שתי מלחמות העולם', בתוך: יהודה </a:t>
            </a:r>
            <a:r>
              <a:rPr lang="he-IL" sz="1400" dirty="0" err="1"/>
              <a:t>גוטהלף</a:t>
            </a:r>
            <a:r>
              <a:rPr lang="he-IL" sz="1400" dirty="0"/>
              <a:t> (עורך), </a:t>
            </a:r>
            <a:r>
              <a:rPr lang="he-IL" sz="1400" b="1" dirty="0"/>
              <a:t>עיתונות יהודית </a:t>
            </a:r>
            <a:r>
              <a:rPr lang="he-IL" sz="1400" b="1" dirty="0" err="1"/>
              <a:t>שהיתה</a:t>
            </a:r>
            <a:r>
              <a:rPr lang="he-IL" sz="1400" dirty="0"/>
              <a:t>, תל אביב: האיגוד העולמי של העיתונאים היהודים, תשל"ג, עמ' 95–117.</a:t>
            </a:r>
          </a:p>
          <a:p>
            <a:r>
              <a:rPr lang="he-IL" sz="1400" dirty="0"/>
              <a:t>מארק </a:t>
            </a:r>
            <a:r>
              <a:rPr lang="he-IL" sz="1400" dirty="0" err="1"/>
              <a:t>טורקוב</a:t>
            </a:r>
            <a:r>
              <a:rPr lang="he-IL" sz="1400" dirty="0"/>
              <a:t>, '"</a:t>
            </a:r>
            <a:r>
              <a:rPr lang="he-IL" sz="1400" dirty="0" err="1"/>
              <a:t>דער</a:t>
            </a:r>
            <a:r>
              <a:rPr lang="he-IL" sz="1400" dirty="0"/>
              <a:t> מאמענט"', בתוך: יהודה </a:t>
            </a:r>
            <a:r>
              <a:rPr lang="he-IL" sz="1400" dirty="0" err="1"/>
              <a:t>גוטהלף</a:t>
            </a:r>
            <a:r>
              <a:rPr lang="he-IL" sz="1400" dirty="0"/>
              <a:t> (עורך), </a:t>
            </a:r>
            <a:r>
              <a:rPr lang="he-IL" sz="1400" b="1" dirty="0"/>
              <a:t>עיתונות יהודית </a:t>
            </a:r>
            <a:r>
              <a:rPr lang="he-IL" sz="1400" b="1" dirty="0" err="1"/>
              <a:t>שהיתה</a:t>
            </a:r>
            <a:r>
              <a:rPr lang="he-IL" sz="1400" dirty="0"/>
              <a:t>, תל אביב: האיגוד העולמי של העיתונאים היהודים, תשל"ג, עמ' 118-125.</a:t>
            </a:r>
          </a:p>
          <a:p>
            <a:r>
              <a:rPr lang="he-IL" sz="1400" dirty="0"/>
              <a:t>מאיר (מארק) </a:t>
            </a:r>
            <a:r>
              <a:rPr lang="he-IL" sz="1400" dirty="0" err="1"/>
              <a:t>קאהן</a:t>
            </a:r>
            <a:r>
              <a:rPr lang="he-IL" sz="1400" dirty="0"/>
              <a:t>, 'פרקי </a:t>
            </a:r>
            <a:r>
              <a:rPr lang="he-IL" sz="1400" dirty="0" err="1"/>
              <a:t>זכרונות</a:t>
            </a:r>
            <a:r>
              <a:rPr lang="he-IL" sz="1400" dirty="0"/>
              <a:t>', בתוך: יהודה </a:t>
            </a:r>
            <a:r>
              <a:rPr lang="he-IL" sz="1400" dirty="0" err="1"/>
              <a:t>גוטהלף</a:t>
            </a:r>
            <a:r>
              <a:rPr lang="he-IL" sz="1400" dirty="0"/>
              <a:t> (עורך), </a:t>
            </a:r>
            <a:r>
              <a:rPr lang="he-IL" sz="1400" b="1" dirty="0"/>
              <a:t>עיתונות יהודית </a:t>
            </a:r>
            <a:r>
              <a:rPr lang="he-IL" sz="1400" b="1" dirty="0" err="1"/>
              <a:t>שהיתה</a:t>
            </a:r>
            <a:r>
              <a:rPr lang="he-IL" sz="1400" dirty="0"/>
              <a:t>, תל אביב: האיגוד העולמי של העיתונאים היהודים, תשל"ג, עמ' 125-127.</a:t>
            </a:r>
          </a:p>
          <a:p>
            <a:r>
              <a:rPr lang="he-IL" sz="1400" dirty="0"/>
              <a:t>שלום ידידיה, '"</a:t>
            </a:r>
            <a:r>
              <a:rPr lang="he-IL" sz="1400" dirty="0" err="1"/>
              <a:t>ווארשאווער</a:t>
            </a:r>
            <a:r>
              <a:rPr lang="he-IL" sz="1400" dirty="0"/>
              <a:t> </a:t>
            </a:r>
            <a:r>
              <a:rPr lang="he-IL" sz="1400" dirty="0" err="1"/>
              <a:t>ראדיא</a:t>
            </a:r>
            <a:r>
              <a:rPr lang="he-IL" sz="1400" dirty="0"/>
              <a:t>ָ" - עיתון צהריים של "מאמענט"', בתוך: יהודה </a:t>
            </a:r>
            <a:r>
              <a:rPr lang="he-IL" sz="1400" dirty="0" err="1"/>
              <a:t>גוטהלף</a:t>
            </a:r>
            <a:r>
              <a:rPr lang="he-IL" sz="1400" dirty="0"/>
              <a:t> (עורך), </a:t>
            </a:r>
            <a:r>
              <a:rPr lang="he-IL" sz="1400" b="1" dirty="0"/>
              <a:t>עיתונות יהודית </a:t>
            </a:r>
            <a:r>
              <a:rPr lang="he-IL" sz="1400" b="1" dirty="0" err="1"/>
              <a:t>שהיתה</a:t>
            </a:r>
            <a:r>
              <a:rPr lang="he-IL" sz="1400" dirty="0"/>
              <a:t>, תל אביב: האיגוד העולמי של העיתונאים היהודים, תשל"ג, עמ' 128-129.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8602" y="1881986"/>
            <a:ext cx="8237512" cy="233910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dirty="0" err="1">
                <a:hlinkClick r:id="rId4"/>
              </a:rPr>
              <a:t>דער</a:t>
            </a:r>
            <a:r>
              <a:rPr lang="he-IL" sz="1600" dirty="0">
                <a:hlinkClick r:id="rId4"/>
              </a:rPr>
              <a:t> מאמענט</a:t>
            </a:r>
            <a:r>
              <a:rPr lang="he-IL" sz="1600" dirty="0"/>
              <a:t> באתר </a:t>
            </a:r>
            <a:r>
              <a:rPr lang="he-IL" sz="1600" dirty="0">
                <a:hlinkClick r:id="rId5" tooltip="הספרייה הלאומית"/>
              </a:rPr>
              <a:t>הספרייה הלאומית</a:t>
            </a:r>
            <a:endParaRPr lang="he-IL" sz="1600" dirty="0"/>
          </a:p>
          <a:p>
            <a:r>
              <a:rPr lang="he-IL" sz="1600" dirty="0" err="1">
                <a:hlinkClick r:id="rId6"/>
              </a:rPr>
              <a:t>דער</a:t>
            </a:r>
            <a:r>
              <a:rPr lang="he-IL" sz="1600" dirty="0">
                <a:hlinkClick r:id="rId6"/>
              </a:rPr>
              <a:t> מאמענט</a:t>
            </a:r>
            <a:r>
              <a:rPr lang="he-IL" sz="1600" dirty="0"/>
              <a:t> באתר </a:t>
            </a:r>
            <a:r>
              <a:rPr lang="he-IL" sz="1600" dirty="0">
                <a:hlinkClick r:id="rId7" tooltip="עיתונות יהודית היסטורית"/>
              </a:rPr>
              <a:t>עיתונות יהודית היסטורית</a:t>
            </a:r>
            <a:r>
              <a:rPr lang="he-IL" sz="1600" dirty="0"/>
              <a:t> - גרסה בת חיפוש בכל טקסט העיתון</a:t>
            </a:r>
          </a:p>
          <a:p>
            <a:r>
              <a:rPr lang="he-IL" sz="1600" dirty="0"/>
              <a:t>נתן כהן, </a:t>
            </a:r>
            <a:r>
              <a:rPr lang="he-IL" sz="1600" dirty="0" err="1">
                <a:hlinkClick r:id="rId8"/>
              </a:rPr>
              <a:t>דער</a:t>
            </a:r>
            <a:r>
              <a:rPr lang="he-IL" sz="1600" dirty="0">
                <a:hlinkClick r:id="rId8"/>
              </a:rPr>
              <a:t> מאמענט</a:t>
            </a:r>
            <a:r>
              <a:rPr lang="he-IL" sz="1600" dirty="0"/>
              <a:t>, ב</a:t>
            </a:r>
            <a:r>
              <a:rPr lang="he-IL" sz="1600" dirty="0">
                <a:hlinkClick r:id="rId9" tooltip="אנציקלופדיית ייווא ליהודי מזרח אירופה"/>
              </a:rPr>
              <a:t>אנציקלופדיית </a:t>
            </a:r>
            <a:r>
              <a:rPr lang="he-IL" sz="1600" dirty="0" err="1">
                <a:hlinkClick r:id="rId9" tooltip="אנציקלופדיית ייווא ליהודי מזרח אירופה"/>
              </a:rPr>
              <a:t>ייִווא</a:t>
            </a:r>
            <a:r>
              <a:rPr lang="he-IL" sz="1600" dirty="0">
                <a:hlinkClick r:id="rId9" tooltip="אנציקלופדיית ייווא ליהודי מזרח אירופה"/>
              </a:rPr>
              <a:t>ָ ליהודי מזרח אירופה</a:t>
            </a:r>
            <a:r>
              <a:rPr lang="he-IL" sz="1600" dirty="0"/>
              <a:t> </a:t>
            </a:r>
            <a:r>
              <a:rPr lang="he-IL" sz="1600" b="1" dirty="0"/>
              <a:t>(באנגלית)</a:t>
            </a:r>
            <a:endParaRPr lang="he-IL" sz="1600" dirty="0"/>
          </a:p>
          <a:p>
            <a:r>
              <a:rPr lang="he-IL" sz="1600" dirty="0" err="1">
                <a:hlinkClick r:id="rId10"/>
              </a:rPr>
              <a:t>דער</a:t>
            </a:r>
            <a:r>
              <a:rPr lang="he-IL" sz="1600" dirty="0">
                <a:hlinkClick r:id="rId10"/>
              </a:rPr>
              <a:t> מאמענט</a:t>
            </a:r>
            <a:r>
              <a:rPr lang="he-IL" sz="1600" dirty="0"/>
              <a:t>, במהדורת האינטרנט של ה</a:t>
            </a:r>
            <a:r>
              <a:rPr lang="he-IL" sz="1600" dirty="0">
                <a:hlinkClick r:id="rId11" tooltip="אנציקלופדיה יהודית קצרה בלשון הרוסית"/>
              </a:rPr>
              <a:t>אנציקלופדיה היהודית בשפה הרוסית</a:t>
            </a:r>
            <a:r>
              <a:rPr lang="he-IL" sz="1600" dirty="0"/>
              <a:t> </a:t>
            </a:r>
            <a:r>
              <a:rPr lang="he-IL" sz="1600" b="1" dirty="0"/>
              <a:t>(ברוסית)</a:t>
            </a:r>
            <a:endParaRPr lang="he-IL" sz="1600" dirty="0"/>
          </a:p>
          <a:p>
            <a:r>
              <a:rPr lang="he-IL" sz="1600" dirty="0">
                <a:hlinkClick r:id="rId12" tooltip="שלום רוזנפלד"/>
              </a:rPr>
              <a:t>שלום רוזנפלד</a:t>
            </a:r>
            <a:r>
              <a:rPr lang="he-IL" sz="1600" dirty="0"/>
              <a:t>, ‏</a:t>
            </a:r>
            <a:r>
              <a:rPr lang="he-IL" sz="1600" dirty="0">
                <a:hlinkClick r:id="rId13"/>
              </a:rPr>
              <a:t>'שני "</a:t>
            </a:r>
            <a:r>
              <a:rPr lang="he-IL" sz="1600" dirty="0" err="1">
                <a:hlinkClick r:id="rId13"/>
              </a:rPr>
              <a:t>מאמענט'ים</a:t>
            </a:r>
            <a:r>
              <a:rPr lang="he-IL" sz="1600" dirty="0">
                <a:hlinkClick r:id="rId13"/>
              </a:rPr>
              <a:t>" ביוגרפיים'</a:t>
            </a:r>
            <a:r>
              <a:rPr lang="he-IL" sz="1600" dirty="0"/>
              <a:t>, </a:t>
            </a:r>
            <a:r>
              <a:rPr lang="he-IL" sz="1600" b="1" dirty="0">
                <a:hlinkClick r:id="rId14" tooltip="קשר (כתב עת)"/>
              </a:rPr>
              <a:t>קשר</a:t>
            </a:r>
            <a:r>
              <a:rPr lang="he-IL" sz="1600" dirty="0"/>
              <a:t> 24, סתיו 1998 76–91. (על </a:t>
            </a:r>
            <a:r>
              <a:rPr lang="he-IL" sz="1600" dirty="0">
                <a:hlinkClick r:id="rId15" tooltip="חיים פרוז'אנסקי (הדף אינו קיים)"/>
              </a:rPr>
              <a:t>חיים </a:t>
            </a:r>
            <a:r>
              <a:rPr lang="he-IL" sz="1600" dirty="0" err="1">
                <a:hlinkClick r:id="rId15" tooltip="חיים פרוז'אנסקי (הדף אינו קיים)"/>
              </a:rPr>
              <a:t>פרוז'אנסקי</a:t>
            </a:r>
            <a:r>
              <a:rPr lang="he-IL" sz="1600" dirty="0"/>
              <a:t> (</a:t>
            </a:r>
            <a:r>
              <a:rPr lang="he-IL" sz="1600" dirty="0" err="1"/>
              <a:t>פרושנסקי</a:t>
            </a:r>
            <a:r>
              <a:rPr lang="he-IL" sz="1600" dirty="0"/>
              <a:t>) ו</a:t>
            </a:r>
            <a:r>
              <a:rPr lang="he-IL" sz="1600" dirty="0">
                <a:hlinkClick r:id="rId16" tooltip="אוסקר פרלמן (הדף אינו קיים)"/>
              </a:rPr>
              <a:t>אשר (אוסקר) פרלמן</a:t>
            </a:r>
            <a:r>
              <a:rPr lang="he-IL" sz="1600" dirty="0"/>
              <a:t>)</a:t>
            </a:r>
          </a:p>
          <a:p>
            <a:r>
              <a:rPr lang="he-IL" sz="1600" dirty="0"/>
              <a:t>חני ברקת-</a:t>
            </a:r>
            <a:r>
              <a:rPr lang="he-IL" sz="1600" dirty="0" err="1"/>
              <a:t>גלנצר</a:t>
            </a:r>
            <a:r>
              <a:rPr lang="he-IL" sz="1600" dirty="0"/>
              <a:t>, ‏</a:t>
            </a:r>
            <a:r>
              <a:rPr lang="he-IL" sz="1600" dirty="0">
                <a:hlinkClick r:id="rId17"/>
              </a:rPr>
              <a:t>יחסי אחים – אהבה, קנאה ויריבות: המאבקים בין מערכת העיתון '</a:t>
            </a:r>
            <a:r>
              <a:rPr lang="he-IL" sz="1600" dirty="0" err="1">
                <a:hlinkClick r:id="rId17"/>
              </a:rPr>
              <a:t>דער</a:t>
            </a:r>
            <a:r>
              <a:rPr lang="he-IL" sz="1600" dirty="0">
                <a:hlinkClick r:id="rId17"/>
              </a:rPr>
              <a:t> מאמענט' ומערכת העיתון '</a:t>
            </a:r>
            <a:r>
              <a:rPr lang="he-IL" sz="1600" dirty="0" err="1">
                <a:hlinkClick r:id="rId17"/>
              </a:rPr>
              <a:t>דער</a:t>
            </a:r>
            <a:r>
              <a:rPr lang="he-IL" sz="1600" dirty="0">
                <a:hlinkClick r:id="rId17"/>
              </a:rPr>
              <a:t> </a:t>
            </a:r>
            <a:r>
              <a:rPr lang="he-IL" sz="1600" dirty="0" err="1">
                <a:hlinkClick r:id="rId17"/>
              </a:rPr>
              <a:t>היינט</a:t>
            </a:r>
            <a:r>
              <a:rPr lang="he-IL" sz="1600" dirty="0">
                <a:hlinkClick r:id="rId17"/>
              </a:rPr>
              <a:t>'</a:t>
            </a:r>
            <a:r>
              <a:rPr lang="he-IL" sz="1600" dirty="0"/>
              <a:t>, </a:t>
            </a:r>
            <a:r>
              <a:rPr lang="he-IL" sz="1600" b="1" dirty="0">
                <a:hlinkClick r:id="rId14" tooltip="קשר (כתב עת)"/>
              </a:rPr>
              <a:t>קשר</a:t>
            </a:r>
            <a:r>
              <a:rPr lang="he-IL" sz="1600" dirty="0"/>
              <a:t> 46, אביב 2014, עמ' 100–106</a:t>
            </a:r>
          </a:p>
          <a:p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23728" y="836712"/>
            <a:ext cx="53046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ביבליוגרפיה וקישורים</a:t>
            </a:r>
            <a:endParaRPr lang="he-IL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93593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טרק">
  <a:themeElements>
    <a:clrScheme name="טרק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טרק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טרק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188</TotalTime>
  <Words>353</Words>
  <Application>Microsoft Office PowerPoint</Application>
  <PresentationFormat>‫הצגה על המסך (4:3)</PresentationFormat>
  <Paragraphs>76</Paragraphs>
  <Slides>10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10</vt:i4>
      </vt:variant>
    </vt:vector>
  </HeadingPairs>
  <TitlesOfParts>
    <vt:vector size="15" baseType="lpstr">
      <vt:lpstr>Aharoni</vt:lpstr>
      <vt:lpstr>Franklin Gothic Book</vt:lpstr>
      <vt:lpstr>Franklin Gothic Medium</vt:lpstr>
      <vt:lpstr>Wingdings 2</vt:lpstr>
      <vt:lpstr>טרק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user</dc:creator>
  <cp:lastModifiedBy>User</cp:lastModifiedBy>
  <cp:revision>25</cp:revision>
  <dcterms:created xsi:type="dcterms:W3CDTF">2018-11-20T14:42:57Z</dcterms:created>
  <dcterms:modified xsi:type="dcterms:W3CDTF">2019-05-01T15:07:12Z</dcterms:modified>
</cp:coreProperties>
</file>