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2"/>
  </p:sldMasterIdLst>
  <p:notesMasterIdLst>
    <p:notesMasterId r:id="rId47"/>
  </p:notesMasterIdLst>
  <p:handoutMasterIdLst>
    <p:handoutMasterId r:id="rId48"/>
  </p:handoutMasterIdLst>
  <p:sldIdLst>
    <p:sldId id="382" r:id="rId3"/>
    <p:sldId id="383" r:id="rId4"/>
    <p:sldId id="384" r:id="rId5"/>
    <p:sldId id="385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59" r:id="rId23"/>
    <p:sldId id="360" r:id="rId24"/>
    <p:sldId id="361" r:id="rId25"/>
    <p:sldId id="362" r:id="rId26"/>
    <p:sldId id="363" r:id="rId27"/>
    <p:sldId id="364" r:id="rId28"/>
    <p:sldId id="365" r:id="rId29"/>
    <p:sldId id="366" r:id="rId30"/>
    <p:sldId id="367" r:id="rId31"/>
    <p:sldId id="368" r:id="rId32"/>
    <p:sldId id="369" r:id="rId33"/>
    <p:sldId id="370" r:id="rId34"/>
    <p:sldId id="371" r:id="rId35"/>
    <p:sldId id="372" r:id="rId36"/>
    <p:sldId id="373" r:id="rId37"/>
    <p:sldId id="374" r:id="rId38"/>
    <p:sldId id="386" r:id="rId39"/>
    <p:sldId id="375" r:id="rId40"/>
    <p:sldId id="376" r:id="rId41"/>
    <p:sldId id="377" r:id="rId42"/>
    <p:sldId id="378" r:id="rId43"/>
    <p:sldId id="379" r:id="rId44"/>
    <p:sldId id="380" r:id="rId45"/>
    <p:sldId id="381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C2FFA5D-87B4-456A-9821-1D502468CF0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2253" autoAdjust="0"/>
  </p:normalViewPr>
  <p:slideViewPr>
    <p:cSldViewPr snapToGrid="0">
      <p:cViewPr varScale="1">
        <p:scale>
          <a:sx n="116" d="100"/>
          <a:sy n="116" d="100"/>
        </p:scale>
        <p:origin x="336" y="10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299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/>
            </a:lvl1pPr>
          </a:lstStyle>
          <a:p>
            <a:pPr algn="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/>
            </a:lvl1pPr>
          </a:lstStyle>
          <a:p>
            <a:pPr algn="r" rtl="1"/>
            <a:fld id="{8DA0FDE8-3B80-4AAC-92F2-E3D0667D4E72}" type="datetimeFigureOut">
              <a:rPr lang="he-IL" smtClean="0">
                <a:latin typeface="Tahoma" panose="020B0604030504040204" pitchFamily="34" charset="0"/>
              </a:rPr>
              <a:t>כ"ב/שבט/תשע"ז</a:t>
            </a:fld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/>
            </a:lvl1pPr>
          </a:lstStyle>
          <a:p>
            <a:pPr algn="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/>
            </a:lvl1pPr>
          </a:lstStyle>
          <a:p>
            <a:pPr algn="r" rtl="1"/>
            <a:fld id="{07B79F74-2001-4B21-B06E-FA23C7F2DD77}" type="slidenum">
              <a:rPr lang="he-IL" smtClean="0">
                <a:latin typeface="Tahoma" panose="020B0604030504040204" pitchFamily="34" charset="0"/>
              </a:rPr>
              <a:t>‹#›</a:t>
            </a:fld>
            <a:endParaRPr lang="he-IL" dirty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824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fld id="{C5F25FBA-1311-468D-8115-8778B0F7BEEC}" type="datetimeFigureOut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4" name="מציין מיקום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algn="r" rtl="1"/>
            <a:endParaRPr lang="he-IL" dirty="0"/>
          </a:p>
        </p:txBody>
      </p:sp>
      <p:sp>
        <p:nvSpPr>
          <p:cNvPr id="5" name="מציין מיקום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fld id="{F0E67C00-F679-4C51-9894-9E2214E5C2F1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5282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F0E67C00-F679-4C51-9894-9E2214E5C2F1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3677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 userDrawn="1"/>
        </p:nvSpPr>
        <p:spPr bwMode="hidden">
          <a:xfrm>
            <a:off x="4280073" y="0"/>
            <a:ext cx="717804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554393" y="2514600"/>
            <a:ext cx="6629400" cy="2743200"/>
          </a:xfrm>
        </p:spPr>
        <p:txBody>
          <a:bodyPr anchor="b"/>
          <a:lstStyle>
            <a:lvl1pPr algn="r" latinLnBrk="0">
              <a:lnSpc>
                <a:spcPct val="80000"/>
              </a:lnSpc>
              <a:defRPr lang="he-IL" sz="66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4554393" y="5303520"/>
            <a:ext cx="6629400" cy="457200"/>
          </a:xfrm>
        </p:spPr>
        <p:txBody>
          <a:bodyPr/>
          <a:lstStyle>
            <a:lvl1pPr marL="0" indent="0" algn="r" latinLnBrk="0">
              <a:spcBef>
                <a:spcPts val="0"/>
              </a:spcBef>
              <a:buNone/>
              <a:defRPr lang="he-IL" sz="24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algn="r" rtl="1"/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BE24594C-40D9-4922-A63A-E4D7E3C24D49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כותרת מקטע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 userDrawn="1"/>
        </p:nvSpPr>
        <p:spPr bwMode="hidden">
          <a:xfrm>
            <a:off x="2878317" y="1676400"/>
            <a:ext cx="9313683" cy="4267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173718" y="2212848"/>
            <a:ext cx="6217920" cy="2862262"/>
          </a:xfrm>
        </p:spPr>
        <p:txBody>
          <a:bodyPr anchor="b"/>
          <a:lstStyle>
            <a:lvl1pPr algn="r" latinLnBrk="0">
              <a:lnSpc>
                <a:spcPct val="80000"/>
              </a:lnSpc>
              <a:defRPr lang="he-IL" sz="54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173718" y="5120640"/>
            <a:ext cx="6217920" cy="457200"/>
          </a:xfrm>
        </p:spPr>
        <p:txBody>
          <a:bodyPr/>
          <a:lstStyle>
            <a:lvl1pPr marL="0" indent="0" algn="r" latinLnBrk="0">
              <a:spcBef>
                <a:spcPts val="0"/>
              </a:spcBef>
              <a:buNone/>
              <a:defRPr lang="he-IL" sz="24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תוכן כפ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295400" y="1905000"/>
            <a:ext cx="4572000" cy="42672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324600" y="1905000"/>
            <a:ext cx="4572000" cy="42672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A1D7D855-A872-4272-B880-39A488A710E7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1904999"/>
            <a:ext cx="4572000" cy="698351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20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295400" y="2603351"/>
            <a:ext cx="4572000" cy="3568849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324600" y="1904999"/>
            <a:ext cx="4572000" cy="698351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20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324600" y="2603351"/>
            <a:ext cx="4572000" cy="3568849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67AACA8F-D5ED-4B90-A100-0BDC54A645DF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8" name="מציין מיקום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9" name="מציין מיקום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0229CD98-8566-471F-B6F9-93E04967ED47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59635E6A-2086-4CB2-B79F-96593439A0AC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3" name="מציין מיקום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 userDrawn="1"/>
        </p:nvSpPr>
        <p:spPr bwMode="hidden">
          <a:xfrm>
            <a:off x="0" y="0"/>
            <a:ext cx="7315200" cy="6856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0800000" algn="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17180" y="2651760"/>
            <a:ext cx="3657600" cy="1828800"/>
          </a:xfrm>
        </p:spPr>
        <p:txBody>
          <a:bodyPr anchor="b"/>
          <a:lstStyle>
            <a:lvl1pPr algn="r" latinLnBrk="0">
              <a:defRPr lang="he-IL" sz="3600">
                <a:solidFill>
                  <a:schemeClr val="bg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17220" y="688489"/>
            <a:ext cx="6080760" cy="5483711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2000"/>
            </a:lvl6pPr>
            <a:lvl7pPr algn="r" latinLnBrk="0">
              <a:defRPr lang="he-IL" sz="2000"/>
            </a:lvl7pPr>
            <a:lvl8pPr algn="r" latinLnBrk="0">
              <a:defRPr lang="he-IL" sz="2000"/>
            </a:lvl8pPr>
            <a:lvl9pPr algn="r" latinLnBrk="0">
              <a:defRPr lang="he-IL" sz="2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932420" y="4617720"/>
            <a:ext cx="3657600" cy="1554480"/>
          </a:xfrm>
        </p:spPr>
        <p:txBody>
          <a:bodyPr>
            <a:normAutofit/>
          </a:bodyPr>
          <a:lstStyle>
            <a:lvl1pPr marL="0" indent="0" algn="r" latinLnBrk="0">
              <a:lnSpc>
                <a:spcPct val="90000"/>
              </a:lnSpc>
              <a:spcBef>
                <a:spcPts val="1200"/>
              </a:spcBef>
              <a:buNone/>
              <a:defRPr lang="he-IL" sz="1800"/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7CE78B26-E0E7-401D-95E5-683ED06BF9AD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 rtl="1"/>
            <a:fld id="{E31375A4-56A4-47D6-9801-1991572033F7}" type="slidenum">
              <a:rPr lang="he-IL" smtClean="0"/>
              <a:pPr algn="l"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 bwMode="hidden">
          <a:xfrm>
            <a:off x="0" y="0"/>
            <a:ext cx="7315200" cy="6856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0800000" algn="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17180" y="2651760"/>
            <a:ext cx="3657600" cy="1828800"/>
          </a:xfrm>
        </p:spPr>
        <p:txBody>
          <a:bodyPr anchor="b"/>
          <a:lstStyle>
            <a:lvl1pPr algn="r" latinLnBrk="0">
              <a:defRPr lang="he-IL" sz="3600">
                <a:solidFill>
                  <a:schemeClr val="bg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617220" y="684943"/>
            <a:ext cx="6080760" cy="5486400"/>
          </a:xfrm>
          <a:solidFill>
            <a:schemeClr val="bg1">
              <a:lumMod val="90000"/>
              <a:lumOff val="10000"/>
            </a:schemeClr>
          </a:solidFill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txBody>
          <a:bodyPr tIns="548640">
            <a:normAutofit/>
          </a:bodyPr>
          <a:lstStyle>
            <a:lvl1pPr marL="0" indent="0" algn="ctr" rtl="0" latinLnBrk="0">
              <a:buNone/>
              <a:defRPr lang="he-IL" sz="20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934369" y="4617720"/>
            <a:ext cx="3657600" cy="1554480"/>
          </a:xfrm>
        </p:spPr>
        <p:txBody>
          <a:bodyPr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1800"/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2C28EC7-2C19-4F74-B285-CE160F4A579A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 flipV="1">
            <a:off x="1295400" y="1905000"/>
            <a:ext cx="9601200" cy="4267200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EDB5389C-FACC-452B-B4C1-3BD186F45CB8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וטקסט אנכי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10512" y="419099"/>
            <a:ext cx="2086087" cy="5753101"/>
          </a:xfrm>
        </p:spPr>
        <p:txBody>
          <a:bodyPr vert="eaVert"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>
            <a:off x="1295400" y="419099"/>
            <a:ext cx="7277100" cy="5753101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09FCE844-3C76-42C8-BBA9-088C96A067BA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/>
          <p:cNvSpPr/>
          <p:nvPr userDrawn="1"/>
        </p:nvSpPr>
        <p:spPr bwMode="hidden">
          <a:xfrm>
            <a:off x="0" y="5980361"/>
            <a:ext cx="12188952" cy="4521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algn="t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9" name="מלבן 8"/>
          <p:cNvSpPr/>
          <p:nvPr userDrawn="1"/>
        </p:nvSpPr>
        <p:spPr bwMode="hidden">
          <a:xfrm>
            <a:off x="1524" y="214604"/>
            <a:ext cx="12188952" cy="4521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6200000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8" name="מלבן 7"/>
          <p:cNvSpPr/>
          <p:nvPr userDrawn="1"/>
        </p:nvSpPr>
        <p:spPr bwMode="hidden">
          <a:xfrm>
            <a:off x="1524" y="214604"/>
            <a:ext cx="12188952" cy="6217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295400" y="419100"/>
            <a:ext cx="9601200" cy="1257300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1905000"/>
            <a:ext cx="9601200" cy="42672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>
            <a:off x="1619110" y="6484777"/>
            <a:ext cx="1335054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287D4020-EAAB-4E36-8532-04C08CBCE9E1}" type="datetime1">
              <a:rPr lang="he-IL" smtClean="0"/>
              <a:pPr rtl="1"/>
              <a:t>כ"ב/שבט/תשע"ז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>
            <a:off x="7530425" y="6484777"/>
            <a:ext cx="4123765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97752" y="6484777"/>
            <a:ext cx="685800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rtl="1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E31375A4-56A4-47D6-9801-1991572033F7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lang="he-IL" sz="4000" kern="1200" baseline="0">
          <a:solidFill>
            <a:schemeClr val="accent2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800"/>
        </a:spcBef>
        <a:buSzPct val="90000"/>
        <a:buFont typeface="Arial" pitchFamily="34" charset="0"/>
        <a:buChar char="▪"/>
        <a:defRPr lang="he-IL"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02920" indent="-228600" algn="r" defTabSz="914400" rtl="1" eaLnBrk="1" latinLnBrk="0" hangingPunct="1">
        <a:lnSpc>
          <a:spcPct val="90000"/>
        </a:lnSpc>
        <a:spcBef>
          <a:spcPts val="1200"/>
        </a:spcBef>
        <a:buSzPct val="90000"/>
        <a:buFont typeface="Arial" pitchFamily="34" charset="0"/>
        <a:buChar char="▪"/>
        <a:defRPr lang="he-IL"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731520" indent="-182880" algn="r" defTabSz="914400" rtl="1" eaLnBrk="1" latinLnBrk="0" hangingPunct="1">
        <a:lnSpc>
          <a:spcPct val="90000"/>
        </a:lnSpc>
        <a:spcBef>
          <a:spcPts val="800"/>
        </a:spcBef>
        <a:buSzPct val="90000"/>
        <a:buFont typeface="Arial" pitchFamily="34" charset="0"/>
        <a:buChar char="▪"/>
        <a:defRPr lang="he-IL" sz="16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005840" indent="-182880" algn="r" defTabSz="914400" rtl="1" eaLnBrk="1" latinLnBrk="0" hangingPunct="1">
        <a:lnSpc>
          <a:spcPct val="90000"/>
        </a:lnSpc>
        <a:spcBef>
          <a:spcPts val="8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2344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4630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916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יש להשתמש באוזניות </a:t>
            </a:r>
            <a:r>
              <a:rPr lang="en-US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/>
            </a:r>
            <a:br>
              <a:rPr lang="en-US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</a:b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מען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דאַרף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נוצן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הער-טרייַבלעך</a:t>
            </a:r>
            <a:endParaRPr lang="he-IL" dirty="0">
              <a:solidFill>
                <a:schemeClr val="tx1">
                  <a:lumMod val="75000"/>
                </a:schemeClr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687" y="2313894"/>
            <a:ext cx="5000625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111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4400" dirty="0" smtClean="0"/>
              <a:t>די </a:t>
            </a:r>
            <a:r>
              <a:rPr lang="he-IL" sz="4400" dirty="0"/>
              <a:t>מלכות </a:t>
            </a:r>
            <a:r>
              <a:rPr lang="he-IL" sz="4400" dirty="0" err="1"/>
              <a:t>אַנימאַל</a:t>
            </a:r>
            <a:r>
              <a:rPr lang="he-IL" sz="4400" dirty="0"/>
              <a:t> </a:t>
            </a:r>
            <a:r>
              <a:rPr lang="he-IL" sz="4400" dirty="0" smtClean="0"/>
              <a:t>(די מלכות חיות)</a:t>
            </a:r>
            <a:r>
              <a:rPr lang="he-IL" sz="4400" dirty="0"/>
              <a:t> </a:t>
            </a:r>
            <a:r>
              <a:rPr lang="he-IL" sz="4400" dirty="0" smtClean="0"/>
              <a:t>- </a:t>
            </a:r>
            <a:r>
              <a:rPr lang="he-IL" sz="4400" i="1" dirty="0" smtClean="0">
                <a:latin typeface="Segoe Script" panose="030B0504020000000003" pitchFamily="66" charset="0"/>
              </a:rPr>
              <a:t>ממלכת החיות</a:t>
            </a:r>
            <a:endParaRPr lang="he-IL" sz="4400" i="1" dirty="0">
              <a:latin typeface="Segoe Script" panose="030B0504020000000003" pitchFamily="66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e-IL" sz="1800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305" y="1905000"/>
            <a:ext cx="5439686" cy="407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730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e-IL" sz="3200" dirty="0" err="1"/>
              <a:t>צוגעגיירט</a:t>
            </a:r>
            <a:r>
              <a:rPr lang="he-IL" sz="3200" dirty="0"/>
              <a:t> פֿון </a:t>
            </a:r>
            <a:r>
              <a:rPr lang="he-IL" sz="3200" dirty="0" smtClean="0"/>
              <a:t>:   </a:t>
            </a:r>
            <a:r>
              <a:rPr lang="he-IL" sz="3200" dirty="0"/>
              <a:t>דולפין </a:t>
            </a:r>
            <a:r>
              <a:rPr lang="he-IL" sz="3200" dirty="0" err="1"/>
              <a:t>וורשב</a:t>
            </a:r>
            <a:r>
              <a:rPr lang="he-IL" sz="3200" dirty="0"/>
              <a:t> </a:t>
            </a:r>
          </a:p>
          <a:p>
            <a:pPr marL="0" indent="0">
              <a:buNone/>
            </a:pPr>
            <a:r>
              <a:rPr lang="he-IL" sz="3200" dirty="0" smtClean="0"/>
              <a:t>                           </a:t>
            </a:r>
            <a:r>
              <a:rPr lang="he-IL" sz="3200" dirty="0" err="1" smtClean="0"/>
              <a:t>שולע</a:t>
            </a:r>
            <a:r>
              <a:rPr lang="he-IL" sz="3200" dirty="0" smtClean="0"/>
              <a:t> </a:t>
            </a:r>
            <a:r>
              <a:rPr lang="he-IL" sz="3200" dirty="0"/>
              <a:t>:   אורט חולון </a:t>
            </a:r>
            <a:r>
              <a:rPr lang="he-IL" sz="3200" dirty="0" smtClean="0"/>
              <a:t> </a:t>
            </a:r>
          </a:p>
          <a:p>
            <a:pPr marL="0" indent="0">
              <a:buNone/>
            </a:pPr>
            <a:r>
              <a:rPr lang="he-IL" sz="3200" dirty="0" smtClean="0"/>
              <a:t>                          תשע"ז / 2016-2017</a:t>
            </a:r>
            <a:endParaRPr lang="he-IL" sz="3200" dirty="0"/>
          </a:p>
          <a:p>
            <a:pPr marL="0" indent="0">
              <a:buNone/>
            </a:pP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בתמיכת הרשות הלאומית לתרבות היידיש</a:t>
            </a:r>
          </a:p>
        </p:txBody>
      </p:sp>
      <p:pic>
        <p:nvPicPr>
          <p:cNvPr id="2052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241" y="4038600"/>
            <a:ext cx="487901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239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95400" y="-210611"/>
            <a:ext cx="9601200" cy="1257300"/>
          </a:xfrm>
        </p:spPr>
        <p:txBody>
          <a:bodyPr/>
          <a:lstStyle/>
          <a:p>
            <a:pPr algn="ctr"/>
            <a:r>
              <a:rPr lang="he-IL" sz="3600" dirty="0" smtClean="0"/>
              <a:t>די </a:t>
            </a:r>
            <a:r>
              <a:rPr lang="he-IL" sz="3600" dirty="0" err="1" smtClean="0"/>
              <a:t>פֿונאַנדערטיילונג</a:t>
            </a:r>
            <a:r>
              <a:rPr lang="he-IL" sz="3600" dirty="0" smtClean="0"/>
              <a:t> פֿון מלכות חיות :</a:t>
            </a:r>
            <a:endParaRPr lang="he-IL" sz="36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5364" y="1202724"/>
            <a:ext cx="11726636" cy="4920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יונקים –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זויג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-חיות -</a:t>
            </a:r>
            <a:r>
              <a:rPr lang="en-US" sz="1200" b="1" i="1" dirty="0" smtClean="0">
                <a:solidFill>
                  <a:schemeClr val="tx1">
                    <a:lumMod val="75000"/>
                  </a:schemeClr>
                </a:solidFill>
              </a:rPr>
              <a:t>Mammalia </a:t>
            </a:r>
            <a:r>
              <a:rPr lang="he-IL" sz="1200" dirty="0" smtClean="0">
                <a:solidFill>
                  <a:schemeClr val="tx1">
                    <a:lumMod val="75000"/>
                  </a:schemeClr>
                </a:solidFill>
              </a:rPr>
              <a:t>                                                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זוחלים –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קריכיקערס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– </a:t>
            </a:r>
            <a:r>
              <a:rPr lang="en-US" sz="1200" b="1" i="1" dirty="0" err="1">
                <a:solidFill>
                  <a:schemeClr val="tx1">
                    <a:lumMod val="75000"/>
                  </a:schemeClr>
                </a:solidFill>
              </a:rPr>
              <a:t>Reptilia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                         עופות -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עופֿות 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en-US" sz="1200" b="1" i="1" dirty="0" smtClean="0">
                <a:solidFill>
                  <a:schemeClr val="tx1">
                    <a:lumMod val="75000"/>
                  </a:schemeClr>
                </a:solidFill>
              </a:rPr>
              <a:t>Aves</a:t>
            </a: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דגים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he-IL" sz="1200" b="1" dirty="0" err="1">
                <a:solidFill>
                  <a:schemeClr val="tx1">
                    <a:lumMod val="75000"/>
                  </a:schemeClr>
                </a:solidFill>
              </a:rPr>
              <a:t>ים־פֿיש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tx1">
                    <a:lumMod val="75000"/>
                  </a:schemeClr>
                </a:solidFill>
              </a:rPr>
              <a:t>Osteichthyes</a:t>
            </a:r>
            <a:r>
              <a:rPr lang="en-US" sz="1200" b="1" dirty="0">
                <a:solidFill>
                  <a:schemeClr val="tx1">
                    <a:lumMod val="75000"/>
                  </a:schemeClr>
                </a:solidFill>
              </a:rPr>
              <a:t> -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                     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דו </a:t>
            </a:r>
            <a:r>
              <a:rPr lang="he-IL" sz="1200" b="1" i="1" dirty="0">
                <a:solidFill>
                  <a:schemeClr val="tx1">
                    <a:lumMod val="75000"/>
                  </a:schemeClr>
                </a:solidFill>
              </a:rPr>
              <a:t>חיים 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he-IL" sz="1200" b="1" i="1" dirty="0" err="1" smtClean="0">
                <a:solidFill>
                  <a:schemeClr val="tx1">
                    <a:lumMod val="75000"/>
                  </a:schemeClr>
                </a:solidFill>
              </a:rPr>
              <a:t>אַמפיביאַנס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 – </a:t>
            </a:r>
            <a:r>
              <a:rPr lang="en-US" sz="1200" b="1" i="1" dirty="0" err="1" smtClean="0">
                <a:solidFill>
                  <a:schemeClr val="tx1">
                    <a:lumMod val="75000"/>
                  </a:schemeClr>
                </a:solidFill>
              </a:rPr>
              <a:t>Amphibia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       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פרוקי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רגליים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he-IL" sz="1200" b="1" dirty="0" err="1">
                <a:solidFill>
                  <a:schemeClr val="tx1">
                    <a:lumMod val="75000"/>
                  </a:schemeClr>
                </a:solidFill>
              </a:rPr>
              <a:t>אַרטהראָפּאָדס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en-US" sz="1200" b="1" i="1" dirty="0">
                <a:solidFill>
                  <a:schemeClr val="tx1">
                    <a:lumMod val="75000"/>
                  </a:schemeClr>
                </a:solidFill>
              </a:rPr>
              <a:t>Arthropoda</a:t>
            </a: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7619" y="1491049"/>
            <a:ext cx="3872979" cy="1812324"/>
          </a:xfrm>
          <a:prstGeom prst="rect">
            <a:avLst/>
          </a:prstGeom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8197" y="1639330"/>
            <a:ext cx="3988020" cy="1833573"/>
          </a:xfrm>
          <a:prstGeom prst="rect">
            <a:avLst/>
          </a:prstGeom>
        </p:spPr>
      </p:pic>
      <p:pic>
        <p:nvPicPr>
          <p:cNvPr id="19" name="תמונה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8197" y="4164066"/>
            <a:ext cx="3925947" cy="1805034"/>
          </a:xfrm>
          <a:prstGeom prst="rect">
            <a:avLst/>
          </a:prstGeom>
        </p:spPr>
      </p:pic>
      <p:pic>
        <p:nvPicPr>
          <p:cNvPr id="21" name="תמונה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863546"/>
            <a:ext cx="3904722" cy="2095796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7619" y="3863546"/>
            <a:ext cx="3872979" cy="2105555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95" y="1491049"/>
            <a:ext cx="3941800" cy="181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069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60714" y="925286"/>
            <a:ext cx="9601200" cy="5532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3200" b="1" dirty="0">
                <a:solidFill>
                  <a:schemeClr val="tx1">
                    <a:lumMod val="75000"/>
                  </a:schemeClr>
                </a:solidFill>
              </a:rPr>
              <a:t>דגים </a:t>
            </a:r>
            <a:r>
              <a:rPr lang="he-IL" sz="3200" b="1" dirty="0" smtClean="0">
                <a:solidFill>
                  <a:schemeClr val="tx1">
                    <a:lumMod val="75000"/>
                  </a:schemeClr>
                </a:solidFill>
              </a:rPr>
              <a:t>– די </a:t>
            </a:r>
            <a:r>
              <a:rPr lang="he-IL" sz="3200" b="1" dirty="0" err="1">
                <a:solidFill>
                  <a:schemeClr val="tx1">
                    <a:lumMod val="75000"/>
                  </a:schemeClr>
                </a:solidFill>
              </a:rPr>
              <a:t>ים־פֿיש</a:t>
            </a:r>
            <a:r>
              <a:rPr lang="he-IL" sz="3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US" sz="3200" b="1" i="1" dirty="0" err="1">
                <a:solidFill>
                  <a:schemeClr val="tx1">
                    <a:lumMod val="75000"/>
                  </a:schemeClr>
                </a:solidFill>
              </a:rPr>
              <a:t>Osteichthyes</a:t>
            </a:r>
            <a:r>
              <a:rPr lang="en-US" sz="3200" b="1" dirty="0">
                <a:solidFill>
                  <a:schemeClr val="tx1">
                    <a:lumMod val="75000"/>
                  </a:schemeClr>
                </a:solidFill>
              </a:rPr>
              <a:t> -</a:t>
            </a:r>
            <a:endParaRPr lang="he-IL" sz="32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864" y="1480143"/>
            <a:ext cx="7200900" cy="478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0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115593"/>
              </p:ext>
            </p:extLst>
          </p:nvPr>
        </p:nvGraphicFramePr>
        <p:xfrm>
          <a:off x="1706336" y="719666"/>
          <a:ext cx="8453664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858631"/>
                <a:gridCol w="1996323"/>
                <a:gridCol w="2400366"/>
                <a:gridCol w="2198344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דג אבו </a:t>
                      </a:r>
                      <a:r>
                        <a:rPr lang="he-IL" sz="2000" b="0" u="none" baseline="0" dirty="0" err="1" smtClean="0"/>
                        <a:t>נפֿחא</a:t>
                      </a:r>
                      <a:r>
                        <a:rPr lang="he-IL" sz="2000" b="0" u="none" baseline="0" dirty="0" smtClean="0"/>
                        <a:t> </a:t>
                      </a:r>
                    </a:p>
                    <a:p>
                      <a:pPr rtl="1"/>
                      <a:r>
                        <a:rPr lang="he-IL" sz="2000" b="0" u="none" dirty="0" smtClean="0"/>
                        <a:t>(דגי אבו </a:t>
                      </a:r>
                      <a:r>
                        <a:rPr lang="he-IL" sz="2000" b="0" u="none" dirty="0" err="1" smtClean="0"/>
                        <a:t>נפֿחא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פּופּפֿער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</a:t>
                      </a:r>
                      <a:r>
                        <a:rPr lang="he-IL" sz="2000" b="0" dirty="0" smtClean="0"/>
                        <a:t>ש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Arothron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diadematus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פּופּפֿערס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</a:t>
                      </a:r>
                      <a:r>
                        <a:rPr lang="he-IL" sz="2000" b="0" dirty="0" smtClean="0"/>
                        <a:t>ש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599" y="2247348"/>
            <a:ext cx="4604657" cy="403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155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108660"/>
              </p:ext>
            </p:extLst>
          </p:nvPr>
        </p:nvGraphicFramePr>
        <p:xfrm>
          <a:off x="1167493" y="719666"/>
          <a:ext cx="8992507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762355"/>
                <a:gridCol w="2356074"/>
                <a:gridCol w="2514600"/>
                <a:gridCol w="235947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דג האליגטור </a:t>
                      </a:r>
                      <a:r>
                        <a:rPr lang="en-US" sz="2000" b="0" u="none" dirty="0" smtClean="0"/>
                        <a:t>    </a:t>
                      </a:r>
                      <a:r>
                        <a:rPr lang="he-IL" sz="2000" b="0" u="none" dirty="0" smtClean="0"/>
                        <a:t>(דגי</a:t>
                      </a:r>
                      <a:r>
                        <a:rPr lang="he-IL" sz="2000" b="0" u="none" baseline="0" dirty="0" smtClean="0"/>
                        <a:t> אליגטור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אַלליגאַטאָר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פֿיש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Atractosteus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spatula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אַלליגאַטאָר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פֿיש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536" y="2219525"/>
            <a:ext cx="4985903" cy="394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22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874530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456871"/>
                <a:gridCol w="2245179"/>
                <a:gridCol w="2188029"/>
                <a:gridCol w="2237921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דג חשמל</a:t>
                      </a:r>
                      <a:endParaRPr lang="he-IL" sz="2000" b="0" u="none" baseline="0" dirty="0" smtClean="0"/>
                    </a:p>
                    <a:p>
                      <a:pPr rtl="1"/>
                      <a:r>
                        <a:rPr lang="he-IL" sz="2000" b="0" u="none" baseline="0" dirty="0" smtClean="0"/>
                        <a:t>(דגי חשמל)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עלעקטריק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פֿיש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indent="0" algn="ctr" rtl="0" fontAlgn="b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Gymnotiformes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עלעקטריק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פֿיש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336" y="2197244"/>
            <a:ext cx="8417328" cy="392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33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44259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43529"/>
                <a:gridCol w="2320471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דג זאב</a:t>
                      </a:r>
                      <a:r>
                        <a:rPr lang="he-IL" sz="2000" b="0" u="none" baseline="0" dirty="0" smtClean="0"/>
                        <a:t> </a:t>
                      </a:r>
                      <a:r>
                        <a:rPr lang="he-IL" sz="2000" b="0" u="none" dirty="0" smtClean="0"/>
                        <a:t>(דגי</a:t>
                      </a:r>
                      <a:r>
                        <a:rPr lang="he-IL" sz="2000" b="0" u="none" baseline="0" dirty="0" smtClean="0"/>
                        <a:t> זאב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וואָלף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" panose="020B0603020102020204" pitchFamily="34" charset="0"/>
                        </a:rPr>
                        <a:t>Esox</a:t>
                      </a:r>
                      <a:r>
                        <a:rPr lang="en-US" sz="2000" b="0" i="1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" panose="020B0603020102020204" pitchFamily="34" charset="0"/>
                        </a:rPr>
                        <a:t>lucius</a:t>
                      </a:r>
                      <a:endParaRPr lang="en-US" sz="2000" b="0" i="1" u="none" strike="noStrike" dirty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וועלף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פֿיש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תוצאת תמונה עבור דג זא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359" y="1933809"/>
            <a:ext cx="6287281" cy="419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661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509862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33336"/>
                <a:gridCol w="2230664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כריש </a:t>
                      </a:r>
                      <a:r>
                        <a:rPr lang="he-IL" sz="2000" b="0" u="none" dirty="0" err="1" smtClean="0"/>
                        <a:t>טיגריסי</a:t>
                      </a:r>
                      <a:r>
                        <a:rPr lang="he-IL" sz="2000" b="0" u="none" dirty="0" smtClean="0"/>
                        <a:t> (כרישים</a:t>
                      </a:r>
                      <a:r>
                        <a:rPr lang="he-IL" sz="2000" b="0" u="none" baseline="0" dirty="0" smtClean="0"/>
                        <a:t> טיגריסים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טיגער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הייַפֿיש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Galeocerdo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cuvier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טיגער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הייַפֿיש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 descr="תוצאת תמונה עבור כריש טיגריס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679" y="2247952"/>
            <a:ext cx="5884919" cy="392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678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45781"/>
              </p:ext>
            </p:extLst>
          </p:nvPr>
        </p:nvGraphicFramePr>
        <p:xfrm>
          <a:off x="1383845" y="809473"/>
          <a:ext cx="8850085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183944"/>
                <a:gridCol w="2396219"/>
                <a:gridCol w="2351314"/>
                <a:gridCol w="191860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כריש כחול    (כרישים כחולים)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smtClean="0"/>
                        <a:t>בלוי </a:t>
                      </a:r>
                      <a:r>
                        <a:rPr lang="he-IL" sz="2000" b="0" dirty="0" err="1" smtClean="0"/>
                        <a:t>הייַפֿיש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Prionace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glauca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smtClean="0"/>
                        <a:t>בלוי </a:t>
                      </a:r>
                      <a:r>
                        <a:rPr lang="he-IL" sz="2000" b="0" dirty="0" err="1" smtClean="0"/>
                        <a:t>היייפֿיש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1992" y="2302329"/>
            <a:ext cx="5724630" cy="392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008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902334"/>
              </p:ext>
            </p:extLst>
          </p:nvPr>
        </p:nvGraphicFramePr>
        <p:xfrm>
          <a:off x="1700877" y="735994"/>
          <a:ext cx="8384721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655186"/>
                <a:gridCol w="2323476"/>
                <a:gridCol w="2292393"/>
                <a:gridCol w="2113666"/>
              </a:tblGrid>
              <a:tr h="70092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כריש לוויתן (כרישי</a:t>
                      </a:r>
                      <a:r>
                        <a:rPr lang="he-IL" sz="2000" b="0" u="none" baseline="0" dirty="0" smtClean="0"/>
                        <a:t> לוויתן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וואַלפֿיש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baseline="0" dirty="0" smtClean="0"/>
                        <a:t>: 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Rhincodon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Typus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וואַלפֿיש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7307" y="2237014"/>
            <a:ext cx="5891863" cy="392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21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142350"/>
              </p:ext>
            </p:extLst>
          </p:nvPr>
        </p:nvGraphicFramePr>
        <p:xfrm>
          <a:off x="1226230" y="687009"/>
          <a:ext cx="91313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919164"/>
                <a:gridCol w="2814899"/>
                <a:gridCol w="2315212"/>
                <a:gridCol w="2082025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כריש לימוני                  (כרישים</a:t>
                      </a:r>
                      <a:r>
                        <a:rPr lang="he-IL" sz="2000" b="0" u="none" baseline="0" dirty="0" smtClean="0"/>
                        <a:t> לימוניים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לימענע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הייַפֿיש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baseline="0" dirty="0" smtClean="0"/>
                        <a:t>: די</a:t>
                      </a:r>
                      <a:endParaRPr lang="he-IL" sz="2000" b="0" dirty="0" smtClean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Negaprion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acutidens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לימענע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5664" y="2254666"/>
            <a:ext cx="5852433" cy="388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7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08931"/>
              </p:ext>
            </p:extLst>
          </p:nvPr>
        </p:nvGraphicFramePr>
        <p:xfrm>
          <a:off x="881743" y="719666"/>
          <a:ext cx="9278258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760377"/>
                <a:gridCol w="1988563"/>
                <a:gridCol w="2256658"/>
                <a:gridCol w="227266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כריש פטיש (כרישי</a:t>
                      </a:r>
                      <a:r>
                        <a:rPr lang="he-IL" sz="2000" b="0" u="none" baseline="0" dirty="0" smtClean="0"/>
                        <a:t> פטיש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האַמערהעאַד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הייפֿיש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Sphyrna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lewini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האַמערהעאַדן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236" y="2200833"/>
            <a:ext cx="6490607" cy="4166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165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619963"/>
              </p:ext>
            </p:extLst>
          </p:nvPr>
        </p:nvGraphicFramePr>
        <p:xfrm>
          <a:off x="820130" y="719667"/>
          <a:ext cx="964648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978391"/>
                <a:gridCol w="2450559"/>
                <a:gridCol w="2316282"/>
                <a:gridCol w="190125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           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כריש שורי (כרישים</a:t>
                      </a:r>
                      <a:r>
                        <a:rPr lang="he-IL" sz="2000" b="0" u="none" baseline="0" dirty="0" smtClean="0"/>
                        <a:t> </a:t>
                      </a:r>
                      <a:r>
                        <a:rPr lang="he-IL" sz="2000" b="0" u="none" baseline="0" dirty="0" err="1" smtClean="0"/>
                        <a:t>שוריים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אָקס 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הייפֿיש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baseline="0" dirty="0" smtClean="0"/>
                        <a:t>: 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Carcharhinus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leucas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אָקס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0493" y="1913729"/>
            <a:ext cx="6403643" cy="425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47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162503"/>
              </p:ext>
            </p:extLst>
          </p:nvPr>
        </p:nvGraphicFramePr>
        <p:xfrm>
          <a:off x="1770743" y="654351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65993"/>
                <a:gridCol w="2198007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דג</a:t>
                      </a:r>
                      <a:r>
                        <a:rPr lang="he-IL" sz="2000" b="0" u="none" baseline="0" dirty="0" smtClean="0"/>
                        <a:t> חרב </a:t>
                      </a:r>
                      <a:r>
                        <a:rPr lang="he-IL" sz="2000" b="0" u="none" dirty="0" smtClean="0"/>
                        <a:t>(דגי חרב)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סוואָרדפֿיש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Istiophoridae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סוואָרדפֿיש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743" y="1882556"/>
            <a:ext cx="8116660" cy="416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74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496064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2012950"/>
                <a:gridCol w="2179864"/>
                <a:gridCol w="1903186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עמלץ כחול</a:t>
                      </a:r>
                    </a:p>
                    <a:p>
                      <a:pPr rtl="1"/>
                      <a:r>
                        <a:rPr lang="he-IL" sz="2000" b="0" u="none" dirty="0" smtClean="0"/>
                        <a:t>(עמלצים</a:t>
                      </a:r>
                      <a:r>
                        <a:rPr lang="he-IL" sz="2000" b="0" u="none" baseline="0" dirty="0" smtClean="0"/>
                        <a:t> כחולים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שאָרטפֿין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מאַקאָו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הייַפֿיש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Isurus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oxyrinchus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שאָרטפֿין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מאַקאָו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הייפֿיש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תוצאת תמונה עבור עמלץ כחו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471" y="2239639"/>
            <a:ext cx="5646738" cy="392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340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56514"/>
              </p:ext>
            </p:extLst>
          </p:nvPr>
        </p:nvGraphicFramePr>
        <p:xfrm>
          <a:off x="1836964" y="719666"/>
          <a:ext cx="8323036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80759"/>
                <a:gridCol w="1969290"/>
                <a:gridCol w="2215587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צלופח </a:t>
                      </a:r>
                      <a:r>
                        <a:rPr lang="he-IL" sz="2000" b="0" u="none" dirty="0" smtClean="0"/>
                        <a:t>(צלופחים)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שלאַנגען-פֿיש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Anguilliformes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שלאַנגען-פֿיש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תמונה קש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843" y="1933355"/>
            <a:ext cx="5589299" cy="419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54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53361"/>
              </p:ext>
            </p:extLst>
          </p:nvPr>
        </p:nvGraphicFramePr>
        <p:xfrm>
          <a:off x="2196193" y="719666"/>
          <a:ext cx="7963807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142671"/>
                <a:gridCol w="1796143"/>
                <a:gridCol w="2465615"/>
                <a:gridCol w="155937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קיפוד ים </a:t>
                      </a:r>
                      <a:r>
                        <a:rPr lang="he-IL" sz="2000" b="0" u="none" dirty="0" smtClean="0"/>
                        <a:t>(קיפודי 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ים-יאָזש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Echinoidea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ים-יאָזשן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8179" y="1908245"/>
            <a:ext cx="4546731" cy="429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83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616020"/>
              </p:ext>
            </p:extLst>
          </p:nvPr>
        </p:nvGraphicFramePr>
        <p:xfrm>
          <a:off x="2294164" y="719666"/>
          <a:ext cx="7865836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33336"/>
                <a:gridCol w="2230664"/>
                <a:gridCol w="1769836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קרפיון </a:t>
                      </a:r>
                      <a:r>
                        <a:rPr lang="he-IL" sz="2000" b="0" u="none" dirty="0" smtClean="0"/>
                        <a:t>(קרפיונים)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קאַרפ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ּ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Cyprinus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קאַרפּן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2485" y="2065565"/>
            <a:ext cx="8847030" cy="393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1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60714" y="925286"/>
            <a:ext cx="9601200" cy="5532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3200" b="1" i="1" dirty="0">
                <a:solidFill>
                  <a:schemeClr val="tx1">
                    <a:lumMod val="75000"/>
                  </a:schemeClr>
                </a:solidFill>
              </a:rPr>
              <a:t>דו חיים </a:t>
            </a:r>
            <a:r>
              <a:rPr lang="he-IL" sz="3200" b="1" i="1" dirty="0" smtClean="0">
                <a:solidFill>
                  <a:schemeClr val="tx1">
                    <a:lumMod val="75000"/>
                  </a:schemeClr>
                </a:solidFill>
              </a:rPr>
              <a:t>– די </a:t>
            </a:r>
            <a:r>
              <a:rPr lang="he-IL" sz="3200" b="1" i="1" dirty="0" err="1">
                <a:solidFill>
                  <a:schemeClr val="tx1">
                    <a:lumMod val="75000"/>
                  </a:schemeClr>
                </a:solidFill>
              </a:rPr>
              <a:t>אַמפיביאַנס</a:t>
            </a:r>
            <a:r>
              <a:rPr lang="he-IL" sz="3200" b="1" i="1" dirty="0">
                <a:solidFill>
                  <a:schemeClr val="tx1">
                    <a:lumMod val="75000"/>
                  </a:schemeClr>
                </a:solidFill>
              </a:rPr>
              <a:t> – </a:t>
            </a:r>
            <a:r>
              <a:rPr lang="en-US" sz="3200" b="1" i="1" dirty="0">
                <a:solidFill>
                  <a:schemeClr val="tx1">
                    <a:lumMod val="75000"/>
                  </a:schemeClr>
                </a:solidFill>
              </a:rPr>
              <a:t>Amphibia</a:t>
            </a:r>
            <a:endParaRPr lang="he-IL" sz="32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021" y="1500932"/>
            <a:ext cx="7117327" cy="474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60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028323"/>
              </p:ext>
            </p:extLst>
          </p:nvPr>
        </p:nvGraphicFramePr>
        <p:xfrm>
          <a:off x="1608364" y="719666"/>
          <a:ext cx="8997044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458928"/>
                <a:gridCol w="2647709"/>
                <a:gridCol w="2277835"/>
                <a:gridCol w="261257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טריטון פסים </a:t>
                      </a:r>
                      <a:r>
                        <a:rPr lang="he-IL" sz="2000" b="0" u="none" dirty="0" smtClean="0"/>
                        <a:t>(</a:t>
                      </a:r>
                      <a:r>
                        <a:rPr lang="he-IL" sz="2000" b="0" u="none" dirty="0" err="1" smtClean="0"/>
                        <a:t>טריטונים</a:t>
                      </a:r>
                      <a:r>
                        <a:rPr lang="he-IL" sz="2000" b="0" u="none" dirty="0" smtClean="0"/>
                        <a:t>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טריטורוס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וויטטאַטוס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baseline="0" dirty="0" smtClean="0"/>
                        <a:t>: </a:t>
                      </a:r>
                      <a:r>
                        <a:rPr lang="he-IL" sz="2000" b="0" baseline="0" dirty="0" err="1" smtClean="0"/>
                        <a:t>דער</a:t>
                      </a:r>
                      <a:endParaRPr lang="he-IL" sz="2000" b="0" dirty="0" smtClean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Triturus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vittatus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טריטורוס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err="1" smtClean="0"/>
                        <a:t>וויטטאַטוס</a:t>
                      </a:r>
                      <a:r>
                        <a:rPr lang="he-IL" sz="2000" b="0" baseline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007" y="2234555"/>
            <a:ext cx="5830781" cy="394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57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552290"/>
              </p:ext>
            </p:extLst>
          </p:nvPr>
        </p:nvGraphicFramePr>
        <p:xfrm>
          <a:off x="1427840" y="824263"/>
          <a:ext cx="9185731" cy="1449925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898321"/>
                <a:gridCol w="1872007"/>
                <a:gridCol w="2262304"/>
                <a:gridCol w="2153099"/>
              </a:tblGrid>
              <a:tr h="748885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lang="he-IL" sz="2000" u="none" dirty="0"/>
                    </a:p>
                  </a:txBody>
                  <a:tcPr/>
                </a:tc>
              </a:tr>
              <a:tr h="602739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סלמנדרה אולימפית דרומית </a:t>
                      </a:r>
                      <a:r>
                        <a:rPr lang="he-IL" sz="2000" b="0" u="none" dirty="0" smtClean="0"/>
                        <a:t>(סלמנדרות)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דרום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אָלימפּיק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סאַלאַמאַנדרע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Rhyacotriton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variegatus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דרום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אָלימפּיק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סאַלאַמאַנדרעס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880" y="2363364"/>
            <a:ext cx="7060022" cy="396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777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733381"/>
              </p:ext>
            </p:extLst>
          </p:nvPr>
        </p:nvGraphicFramePr>
        <p:xfrm>
          <a:off x="543697" y="719666"/>
          <a:ext cx="10665866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91648"/>
                <a:gridCol w="3095641"/>
                <a:gridCol w="2201388"/>
                <a:gridCol w="327718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סלמנדרת חפרפרת (סלמנדרות)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בראָדעווקע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סאַלאַמאַנדרע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 smtClean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Ambystoma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בראָדעווקע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סאַלאַמאַנדרעס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0786" y="2249088"/>
            <a:ext cx="5389789" cy="4042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70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669167"/>
              </p:ext>
            </p:extLst>
          </p:nvPr>
        </p:nvGraphicFramePr>
        <p:xfrm>
          <a:off x="1191985" y="719666"/>
          <a:ext cx="10009415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28900"/>
                <a:gridCol w="1874071"/>
                <a:gridCol w="3373012"/>
                <a:gridCol w="213343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i="0" u="none" dirty="0" smtClean="0"/>
                        <a:t>שם החיה</a:t>
                      </a:r>
                      <a:r>
                        <a:rPr lang="he-IL" sz="2000" b="1" i="0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i="0" u="none" baseline="0" dirty="0" smtClean="0"/>
                        <a:t> </a:t>
                      </a:r>
                      <a:endParaRPr lang="he-IL" sz="2000" b="1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i="0" u="none" dirty="0" smtClean="0"/>
                        <a:t>צורת יחיד</a:t>
                      </a:r>
                      <a:r>
                        <a:rPr lang="he-IL" sz="2000" b="1" i="0" u="none" baseline="0" dirty="0" smtClean="0"/>
                        <a:t> /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i="0" u="none" dirty="0" smtClean="0"/>
                        <a:t>שם זואולוגי /        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i="0" u="none" baseline="0" dirty="0" smtClean="0"/>
                        <a:t> </a:t>
                      </a:r>
                      <a:endParaRPr lang="he-IL" sz="2000" b="1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i="0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i="0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none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סלמנדרת ענק אמריקנית </a:t>
                      </a:r>
                      <a:r>
                        <a:rPr lang="he-IL" sz="2000" b="0" u="none" dirty="0" smtClean="0"/>
                        <a:t>(סלמנדרות)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ריז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אַמעריקאַנער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סאַלאַמאַנדרע</a:t>
                      </a:r>
                      <a:r>
                        <a:rPr lang="he-IL" sz="2000" b="0" dirty="0" smtClean="0"/>
                        <a:t> : די 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Cryptobranchus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alleganiensis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ריז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אַמעריקאַנער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סאַלאַמאַנדרעס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6244" y="2240746"/>
            <a:ext cx="6105524" cy="408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19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534119"/>
              </p:ext>
            </p:extLst>
          </p:nvPr>
        </p:nvGraphicFramePr>
        <p:xfrm>
          <a:off x="1387930" y="719666"/>
          <a:ext cx="10238014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171701"/>
                <a:gridCol w="2775857"/>
                <a:gridCol w="2196193"/>
                <a:gridCol w="3094263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none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סלמנדרת ענק סינית (סלמנדרות)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ריז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כינעזישע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סאַלאַמאַנדרע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 smtClean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Andrias</a:t>
                      </a:r>
                      <a:r>
                        <a:rPr lang="en-US" sz="2000" b="0" i="1" u="none" strike="noStrike" dirty="0" smtClean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 smtClean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davidianus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ריז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כינעזישע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סאַלאַמאַנדרעס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3971" y="2188159"/>
            <a:ext cx="6257858" cy="414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880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042340"/>
              </p:ext>
            </p:extLst>
          </p:nvPr>
        </p:nvGraphicFramePr>
        <p:xfrm>
          <a:off x="1608365" y="719666"/>
          <a:ext cx="941342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934935"/>
                <a:gridCol w="2498271"/>
                <a:gridCol w="2294165"/>
                <a:gridCol w="268604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צפרדע העגבנייה (צפרדעים)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די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פּאָמידאָר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זשאַבע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 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Dyscophus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antongilii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די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פּאָמידאָר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err="1" smtClean="0"/>
                        <a:t>זשאַבעס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475" y="2288740"/>
            <a:ext cx="4860132" cy="388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541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928842"/>
              </p:ext>
            </p:extLst>
          </p:nvPr>
        </p:nvGraphicFramePr>
        <p:xfrm>
          <a:off x="1878227" y="719666"/>
          <a:ext cx="8281773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559303"/>
                <a:gridCol w="2146236"/>
                <a:gridCol w="2213422"/>
                <a:gridCol w="236281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צפרדע צבועה (צפרדעים)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קאָלירטע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זשאַבע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en-US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די 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" panose="020B0603020102020204" pitchFamily="34" charset="0"/>
                        </a:rPr>
                        <a:t>Discoglossus</a:t>
                      </a:r>
                      <a:endParaRPr lang="en-US" sz="2000" b="0" i="1" u="none" strike="noStrike" dirty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קאָלירטע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err="1" smtClean="0"/>
                        <a:t>זשאַבעס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327" y="2212521"/>
            <a:ext cx="5395872" cy="393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45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635480"/>
              </p:ext>
            </p:extLst>
          </p:nvPr>
        </p:nvGraphicFramePr>
        <p:xfrm>
          <a:off x="1276123" y="728055"/>
          <a:ext cx="9639753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984187"/>
                <a:gridCol w="2595562"/>
                <a:gridCol w="2211712"/>
                <a:gridCol w="284829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קרפדה</a:t>
                      </a:r>
                      <a:r>
                        <a:rPr lang="he-IL" sz="2000" b="0" u="none" baseline="0" dirty="0" smtClean="0"/>
                        <a:t> אמריקאית (קרפדות)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אַמעריקאַנע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ראָפּוכע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די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Bufo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americanus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אַמעריקאַנע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ראָפּוכעס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8760" y="2179649"/>
            <a:ext cx="5333856" cy="400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03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529503"/>
              </p:ext>
            </p:extLst>
          </p:nvPr>
        </p:nvGraphicFramePr>
        <p:xfrm>
          <a:off x="2013359" y="719666"/>
          <a:ext cx="8146642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203174"/>
                <a:gridCol w="1981156"/>
                <a:gridCol w="2193726"/>
                <a:gridCol w="1768586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i="0" u="none" dirty="0" smtClean="0"/>
                        <a:t>שם החיה</a:t>
                      </a:r>
                      <a:r>
                        <a:rPr lang="he-IL" sz="2000" b="1" i="0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i="0" u="none" baseline="0" dirty="0" smtClean="0"/>
                        <a:t> </a:t>
                      </a:r>
                      <a:endParaRPr lang="he-IL" sz="2000" b="1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i="0" u="none" dirty="0" smtClean="0"/>
                        <a:t>צורת יחיד</a:t>
                      </a:r>
                      <a:r>
                        <a:rPr lang="he-IL" sz="2000" b="1" i="0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i="0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i="0" u="none" baseline="0" dirty="0" smtClean="0"/>
                        <a:t> </a:t>
                      </a:r>
                      <a:endParaRPr lang="he-IL" sz="2000" b="1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i="0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i="0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i="0" u="none" dirty="0" smtClean="0"/>
                        <a:t> </a:t>
                      </a:r>
                      <a:endParaRPr lang="he-IL" sz="2000" i="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תולעת זנב אסיאתית    </a:t>
                      </a:r>
                      <a:r>
                        <a:rPr lang="he-IL" sz="2000" b="0" u="none" baseline="0" dirty="0" smtClean="0"/>
                        <a:t>(תולעים)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אַסיטישע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וויידל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וואָרעם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 smtClean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Ichthyophiidae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אַסיטישע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ווידל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ווערעם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124" y="2215137"/>
            <a:ext cx="4305111" cy="40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816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789923"/>
              </p:ext>
            </p:extLst>
          </p:nvPr>
        </p:nvGraphicFramePr>
        <p:xfrm>
          <a:off x="1447949" y="719666"/>
          <a:ext cx="8712051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260917"/>
                <a:gridCol w="2164360"/>
                <a:gridCol w="2248249"/>
                <a:gridCol w="2038525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תולעת מים (תולעים)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וואַסער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וואָרעם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Typhlonectidae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וואַסער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ווערעם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251" y="1949490"/>
            <a:ext cx="6323608" cy="419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429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60714" y="925286"/>
            <a:ext cx="9601200" cy="5532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3200" b="1" dirty="0" err="1">
                <a:solidFill>
                  <a:schemeClr val="tx1">
                    <a:lumMod val="75000"/>
                  </a:schemeClr>
                </a:solidFill>
              </a:rPr>
              <a:t>פרוקי</a:t>
            </a:r>
            <a:r>
              <a:rPr lang="he-IL" sz="3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3200" b="1">
                <a:solidFill>
                  <a:schemeClr val="tx1">
                    <a:lumMod val="75000"/>
                  </a:schemeClr>
                </a:solidFill>
              </a:rPr>
              <a:t>רגליים </a:t>
            </a:r>
            <a:r>
              <a:rPr lang="he-IL" sz="3200" b="1" smtClean="0">
                <a:solidFill>
                  <a:schemeClr val="tx1">
                    <a:lumMod val="75000"/>
                  </a:schemeClr>
                </a:solidFill>
              </a:rPr>
              <a:t>– די אַרטהראָפּאָדס</a:t>
            </a:r>
            <a:r>
              <a:rPr lang="he-IL" sz="3200" b="1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3200" b="1" dirty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en-US" sz="3200" b="1" i="1" dirty="0">
                <a:solidFill>
                  <a:schemeClr val="tx1">
                    <a:lumMod val="75000"/>
                  </a:schemeClr>
                </a:solidFill>
              </a:rPr>
              <a:t>Arthropoda</a:t>
            </a:r>
            <a:endParaRPr lang="he-IL" sz="3200" b="1" i="1" dirty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4986" y="1466914"/>
            <a:ext cx="7247955" cy="479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236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068097"/>
              </p:ext>
            </p:extLst>
          </p:nvPr>
        </p:nvGraphicFramePr>
        <p:xfrm>
          <a:off x="2098221" y="719666"/>
          <a:ext cx="8061779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16200"/>
                <a:gridCol w="1494064"/>
                <a:gridCol w="2188029"/>
                <a:gridCol w="1763486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גמל שלמה (גמלי שלמה)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מאַנטיס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Mantodea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smtClean="0"/>
                        <a:t>מאַנטיסעס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7814" y="1944674"/>
            <a:ext cx="6402591" cy="426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322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761785"/>
              </p:ext>
            </p:extLst>
          </p:nvPr>
        </p:nvGraphicFramePr>
        <p:xfrm>
          <a:off x="2114551" y="735995"/>
          <a:ext cx="788216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612900"/>
                <a:gridCol w="2277836"/>
                <a:gridCol w="195942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זבוב (זבובים)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פֿליג : די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Diptera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פֿליגן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421" y="1964109"/>
            <a:ext cx="5282293" cy="433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504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373186"/>
              </p:ext>
            </p:extLst>
          </p:nvPr>
        </p:nvGraphicFramePr>
        <p:xfrm>
          <a:off x="1583871" y="719666"/>
          <a:ext cx="8576129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795814"/>
                <a:gridCol w="1787979"/>
                <a:gridCol w="2204357"/>
                <a:gridCol w="178797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none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מרבה רגליים (רבי רגליים)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מילליפּעדע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Diplopoda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מילליפּעדעס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3589" y="1944302"/>
            <a:ext cx="6036692" cy="417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139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980129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637393"/>
                <a:gridCol w="2579914"/>
                <a:gridCol w="1878693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i="0" u="none" dirty="0" smtClean="0"/>
                        <a:t>שם החיה</a:t>
                      </a:r>
                      <a:r>
                        <a:rPr lang="he-IL" sz="2000" b="1" i="0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i="0" u="none" baseline="0" dirty="0" smtClean="0"/>
                        <a:t> </a:t>
                      </a:r>
                      <a:endParaRPr lang="he-IL" sz="2000" b="1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i="0" u="none" dirty="0" smtClean="0"/>
                        <a:t>צורת יחיד</a:t>
                      </a:r>
                      <a:r>
                        <a:rPr lang="he-IL" sz="2000" b="1" i="0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i="0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i="0" u="none" baseline="0" dirty="0" smtClean="0"/>
                        <a:t> </a:t>
                      </a:r>
                      <a:endParaRPr lang="he-IL" sz="2000" b="1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i="0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i="0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i="0" u="none" dirty="0" smtClean="0"/>
                        <a:t> </a:t>
                      </a:r>
                      <a:endParaRPr lang="he-IL" sz="2000" i="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נמלה (נמלים)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מוראַשקע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די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Formicidae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מוראַשקעס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7243" y="1907809"/>
            <a:ext cx="6237513" cy="430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256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499285"/>
              </p:ext>
            </p:extLst>
          </p:nvPr>
        </p:nvGraphicFramePr>
        <p:xfrm>
          <a:off x="1592037" y="719666"/>
          <a:ext cx="856796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141991"/>
                <a:gridCol w="2044453"/>
                <a:gridCol w="2193493"/>
                <a:gridCol w="2188027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i="0" u="none" dirty="0" smtClean="0"/>
                        <a:t>שם החיה</a:t>
                      </a:r>
                      <a:r>
                        <a:rPr lang="he-IL" sz="2000" b="1" i="0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i="0" u="none" baseline="0" dirty="0" smtClean="0"/>
                        <a:t> </a:t>
                      </a:r>
                      <a:endParaRPr lang="he-IL" sz="2000" b="1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i="0" u="none" dirty="0" smtClean="0"/>
                        <a:t>צורת יחיד</a:t>
                      </a:r>
                      <a:r>
                        <a:rPr lang="he-IL" sz="2000" b="1" i="0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i="0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i="0" u="none" baseline="0" dirty="0" smtClean="0"/>
                        <a:t> </a:t>
                      </a:r>
                      <a:endParaRPr lang="he-IL" sz="2000" b="1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i="0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i="0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i="0" u="none" dirty="0" smtClean="0"/>
                        <a:t> </a:t>
                      </a:r>
                      <a:endParaRPr lang="he-IL" sz="2000" i="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נמלת אש (נמלים)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פֿייר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מוראַשקע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די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Formicidae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פֿייר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מוראַשקעס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5170" y="1938337"/>
            <a:ext cx="7041697" cy="432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805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53056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17007"/>
                <a:gridCol w="2246993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סרטן (סרטנים)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קראַב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Crustacea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קראַבן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3546" y="1899191"/>
            <a:ext cx="6604907" cy="440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40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7355354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539421"/>
                <a:gridCol w="2524579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עכביש (עכבישים)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שפּין : די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Araneae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שפּינען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5072" y="1972137"/>
            <a:ext cx="7281856" cy="409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122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851645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931307"/>
                <a:gridCol w="2286000"/>
                <a:gridCol w="1878693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עקרב (עקרבים)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סקאָרפּיאָן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" panose="020B0603020102020204" pitchFamily="34" charset="0"/>
                        </a:rPr>
                        <a:t>Scorpiones</a:t>
                      </a:r>
                      <a:endParaRPr lang="en-US" sz="2000" b="0" i="1" u="none" strike="noStrike" dirty="0">
                        <a:solidFill>
                          <a:srgbClr val="000000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סקאָרפּיאָנען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226" y="1987121"/>
            <a:ext cx="7365547" cy="413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90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554450"/>
              </p:ext>
            </p:extLst>
          </p:nvPr>
        </p:nvGraphicFramePr>
        <p:xfrm>
          <a:off x="1396093" y="719666"/>
          <a:ext cx="8763907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930400"/>
                <a:gridCol w="2343150"/>
                <a:gridCol w="2294164"/>
                <a:gridCol w="2196193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עקרב צהוב (עקרבים צהובים)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smtClean="0"/>
                        <a:t>געל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סקאָרפּיאָן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Leiurus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hebraeus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smtClean="0"/>
                        <a:t>געל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סקאָרפּיאָנען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7886" y="2197990"/>
            <a:ext cx="6085256" cy="397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711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434757"/>
              </p:ext>
            </p:extLst>
          </p:nvPr>
        </p:nvGraphicFramePr>
        <p:xfrm>
          <a:off x="1363436" y="719666"/>
          <a:ext cx="9478734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975756"/>
                <a:gridCol w="2612571"/>
                <a:gridCol w="2220686"/>
                <a:gridCol w="2669721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         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עקרב שחור (עקרבים שחורים)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שוואַרץ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סקאָרפּיאָן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Hottentotta</a:t>
                      </a:r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 </a:t>
                      </a:r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judaicus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שוואַרץ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סקאָרפּיאָנען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8396" y="2242940"/>
            <a:ext cx="5208814" cy="393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60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337064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49664"/>
                <a:gridCol w="2408465"/>
                <a:gridCol w="1837871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פרפר (פרפרים)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פֿלאַטערל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דאס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 err="1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Rhopalocera</a:t>
                      </a:r>
                      <a:endParaRPr lang="en-US" sz="2000" b="0" i="1" u="none" strike="noStrike" dirty="0">
                        <a:solidFill>
                          <a:srgbClr val="252525"/>
                        </a:solidFill>
                        <a:effectLst/>
                        <a:latin typeface="Franklin Gothic Medium" panose="020B06030201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פֿלאַטערלעך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 descr="תמונה קש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1888081"/>
            <a:ext cx="5372100" cy="434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111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16754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612900"/>
                <a:gridCol w="24511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החיה</a:t>
                      </a:r>
                      <a:r>
                        <a:rPr lang="he-IL" sz="2000" b="1" u="none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/>
                        <a:t>צורת יחיד</a:t>
                      </a:r>
                      <a:r>
                        <a:rPr lang="he-IL" sz="2000" b="1" u="none" baseline="0" dirty="0" smtClean="0"/>
                        <a:t> /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non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none" dirty="0" smtClean="0"/>
                        <a:t>שם זואולוגי /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none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none" baseline="0" dirty="0" smtClean="0"/>
                        <a:t> </a:t>
                      </a:r>
                      <a:endParaRPr lang="he-IL" sz="20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none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none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none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none" dirty="0" smtClean="0"/>
                        <a:t> </a:t>
                      </a:r>
                      <a:endParaRPr lang="he-IL" sz="2000" u="non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צרצר (צרצרים)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גריל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0" i="1" u="none" strike="noStrike" dirty="0">
                          <a:solidFill>
                            <a:srgbClr val="252525"/>
                          </a:solidFill>
                          <a:effectLst/>
                          <a:latin typeface="Franklin Gothic Medium" panose="020B0603020102020204" pitchFamily="34" charset="0"/>
                        </a:rPr>
                        <a:t>Gryllidae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גרילן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136" y="2012602"/>
            <a:ext cx="7272105" cy="411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67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 Tan Gradient 16x9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792E8D6-7A87-418E-8C48-2723019F959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מצגת עם מעבר הדרגתי מכחול לחום-צהבהב (מסך רחב)</Template>
  <TotalTime>0</TotalTime>
  <Words>1162</Words>
  <Application>Microsoft Office PowerPoint</Application>
  <PresentationFormat>מסך רחב</PresentationFormat>
  <Paragraphs>358</Paragraphs>
  <Slides>44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44</vt:i4>
      </vt:variant>
    </vt:vector>
  </HeadingPairs>
  <TitlesOfParts>
    <vt:vector size="51" baseType="lpstr">
      <vt:lpstr>Arial</vt:lpstr>
      <vt:lpstr>Baskerville Old Face</vt:lpstr>
      <vt:lpstr>David</vt:lpstr>
      <vt:lpstr>Franklin Gothic Medium</vt:lpstr>
      <vt:lpstr>Segoe Script</vt:lpstr>
      <vt:lpstr>Tahoma</vt:lpstr>
      <vt:lpstr>Blue Tan Gradient 16x9</vt:lpstr>
      <vt:lpstr>יש להשתמש באוזניות  מען דאַרף נוצן הער-טרייַבלעך</vt:lpstr>
      <vt:lpstr>די מלכות אַנימאַל (די מלכות חיות) - ממלכת החיות</vt:lpstr>
      <vt:lpstr>מצגת של PowerPoint</vt:lpstr>
      <vt:lpstr>די פֿונאַנדערטיילונג פֿון מלכות חיות :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2017-01-29T08:12:41Z</dcterms:created>
  <dcterms:modified xsi:type="dcterms:W3CDTF">2017-02-18T06:55:20Z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TC030306239991</vt:lpwstr>
  </property>
</Properties>
</file>