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78" r:id="rId1"/>
  </p:sldMasterIdLst>
  <p:sldIdLst>
    <p:sldId id="290" r:id="rId2"/>
    <p:sldId id="291" r:id="rId3"/>
    <p:sldId id="292" r:id="rId4"/>
    <p:sldId id="257" r:id="rId5"/>
    <p:sldId id="258" r:id="rId6"/>
    <p:sldId id="259" r:id="rId7"/>
    <p:sldId id="260" r:id="rId8"/>
    <p:sldId id="261" r:id="rId9"/>
    <p:sldId id="262" r:id="rId10"/>
    <p:sldId id="264" r:id="rId11"/>
    <p:sldId id="263" r:id="rId12"/>
    <p:sldId id="265" r:id="rId13"/>
    <p:sldId id="266" r:id="rId14"/>
    <p:sldId id="288" r:id="rId15"/>
    <p:sldId id="289" r:id="rId16"/>
    <p:sldId id="267" r:id="rId17"/>
    <p:sldId id="268" r:id="rId18"/>
    <p:sldId id="270" r:id="rId19"/>
    <p:sldId id="273" r:id="rId20"/>
    <p:sldId id="274" r:id="rId21"/>
    <p:sldId id="275" r:id="rId22"/>
    <p:sldId id="276" r:id="rId23"/>
    <p:sldId id="277" r:id="rId24"/>
    <p:sldId id="279" r:id="rId25"/>
    <p:sldId id="280" r:id="rId26"/>
    <p:sldId id="281" r:id="rId27"/>
    <p:sldId id="283" r:id="rId28"/>
    <p:sldId id="286" r:id="rId29"/>
    <p:sldId id="282" r:id="rId30"/>
    <p:sldId id="285" r:id="rId31"/>
    <p:sldId id="256" r:id="rId32"/>
    <p:sldId id="287" r:id="rId33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6424" autoAdjust="0"/>
  </p:normalViewPr>
  <p:slideViewPr>
    <p:cSldViewPr>
      <p:cViewPr varScale="1">
        <p:scale>
          <a:sx n="112" d="100"/>
          <a:sy n="112" d="100"/>
        </p:scale>
        <p:origin x="1590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4334933" y="1169931"/>
            <a:ext cx="4814835" cy="4993802"/>
            <a:chOff x="4334933" y="1169931"/>
            <a:chExt cx="4814835" cy="4993802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6009259" y="1169931"/>
              <a:ext cx="3134741" cy="31347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4334933" y="1348898"/>
              <a:ext cx="4814835" cy="481483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5225595" y="1469269"/>
              <a:ext cx="3912054" cy="391205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5304588" y="1307856"/>
              <a:ext cx="3839412" cy="3839412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5707078" y="1770196"/>
              <a:ext cx="3430571" cy="343057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533400"/>
            <a:ext cx="6154713" cy="3124201"/>
          </a:xfrm>
        </p:spPr>
        <p:txBody>
          <a:bodyPr anchor="b">
            <a:normAutofit/>
          </a:bodyPr>
          <a:lstStyle>
            <a:lvl1pPr algn="l">
              <a:defRPr sz="4400">
                <a:effectLst/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3843868"/>
            <a:ext cx="4954250" cy="1913466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EF427-49B7-48EE-804A-39A17A3419EB}" type="datetimeFigureOut">
              <a:rPr lang="he-IL" smtClean="0"/>
              <a:t>א'/שבט/תשע"ז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0BA85-5829-4B53-B55A-C193DF436E0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56071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533400"/>
            <a:ext cx="6554867" cy="3767670"/>
          </a:xfrm>
        </p:spPr>
        <p:txBody>
          <a:bodyPr anchor="ctr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EF427-49B7-48EE-804A-39A17A3419EB}" type="datetimeFigureOut">
              <a:rPr lang="he-IL" smtClean="0"/>
              <a:t>א'/שבט/תשע"ז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0BA85-5829-4B53-B55A-C193DF436E0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498559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981199"/>
            <a:ext cx="6402468" cy="2319867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487333"/>
            <a:ext cx="6402467" cy="1532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EF427-49B7-48EE-804A-39A17A3419EB}" type="datetimeFigureOut">
              <a:rPr lang="he-IL" smtClean="0"/>
              <a:t>א'/שבט/תשע"ז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0BA85-5829-4B53-B55A-C193DF436E0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91127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3"/>
          </p:nvPr>
        </p:nvSpPr>
        <p:spPr>
          <a:xfrm>
            <a:off x="533400" y="533400"/>
            <a:ext cx="3949967" cy="3767667"/>
          </a:xfrm>
        </p:spPr>
        <p:txBody>
          <a:bodyPr anchor="ctr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533400"/>
            <a:ext cx="3948238" cy="3759200"/>
          </a:xfrm>
        </p:spPr>
        <p:txBody>
          <a:bodyPr anchor="ctr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EF427-49B7-48EE-804A-39A17A3419EB}" type="datetimeFigureOut">
              <a:rPr lang="he-IL" smtClean="0"/>
              <a:t>א'/שבט/תשע"ז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0BA85-5829-4B53-B55A-C193DF436E0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081573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1" y="533400"/>
            <a:ext cx="3716866" cy="609600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399" y="1143000"/>
            <a:ext cx="3945467" cy="3158067"/>
          </a:xfrm>
        </p:spPr>
        <p:txBody>
          <a:bodyPr anchor="t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5016" y="566738"/>
            <a:ext cx="37640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1143000"/>
            <a:ext cx="3956705" cy="3149600"/>
          </a:xfrm>
        </p:spPr>
        <p:txBody>
          <a:bodyPr anchor="t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EF427-49B7-48EE-804A-39A17A3419EB}" type="datetimeFigureOut">
              <a:rPr lang="he-IL" smtClean="0"/>
              <a:t>א'/שבט/תשע"ז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0BA85-5829-4B53-B55A-C193DF436E0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828318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EF427-49B7-48EE-804A-39A17A3419EB}" type="datetimeFigureOut">
              <a:rPr lang="he-IL" smtClean="0"/>
              <a:t>א'/שבט/תשע"ז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0BA85-5829-4B53-B55A-C193DF436E0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951552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EF427-49B7-48EE-804A-39A17A3419EB}" type="datetimeFigureOut">
              <a:rPr lang="he-IL" smtClean="0"/>
              <a:t>א'/שבט/תשע"ז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0BA85-5829-4B53-B55A-C193DF436E0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97556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8667" y="533400"/>
            <a:ext cx="3200400" cy="1524000"/>
          </a:xfrm>
        </p:spPr>
        <p:txBody>
          <a:bodyPr anchor="b">
            <a:normAutofit/>
          </a:bodyPr>
          <a:lstStyle>
            <a:lvl1pPr algn="l">
              <a:defRPr sz="2000" b="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399" y="533400"/>
            <a:ext cx="4438755" cy="5486400"/>
          </a:xfrm>
        </p:spPr>
        <p:txBody>
          <a:bodyPr anchor="ctr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18667" y="2209802"/>
            <a:ext cx="32004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EF427-49B7-48EE-804A-39A17A3419EB}" type="datetimeFigureOut">
              <a:rPr lang="he-IL" smtClean="0"/>
              <a:t>א'/שבט/תשע"ז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0BA85-5829-4B53-B55A-C193DF436E0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54248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5800" y="1447800"/>
            <a:ext cx="3563258" cy="11430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762000" y="914400"/>
            <a:ext cx="3280974" cy="48006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e-IL" smtClean="0"/>
              <a:t>לחץ על הסמל כדי להוסיף תמונה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96027" y="2743200"/>
            <a:ext cx="3564223" cy="2082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EF427-49B7-48EE-804A-39A17A3419EB}" type="datetimeFigureOut">
              <a:rPr lang="he-IL" smtClean="0"/>
              <a:t>א'/שבט/תשע"ז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5811724" cy="365125"/>
          </a:xfrm>
        </p:spPr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0BA85-5829-4B53-B55A-C193DF436E0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24538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תמונה פנורמית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33400" y="533400"/>
            <a:ext cx="8077200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e-IL" smtClean="0"/>
              <a:t>לחץ על הסמל כדי להוסיף תמונה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762002" y="3843867"/>
            <a:ext cx="7281332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EF427-49B7-48EE-804A-39A17A3419EB}" type="datetimeFigureOut">
              <a:rPr lang="he-IL" smtClean="0"/>
              <a:t>א'/שבט/תשע"ז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0BA85-5829-4B53-B55A-C193DF436E0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73824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כותרת ו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8077200" cy="2895600"/>
          </a:xfrm>
        </p:spPr>
        <p:txBody>
          <a:bodyPr anchor="ctr">
            <a:normAutofit/>
          </a:bodyPr>
          <a:lstStyle>
            <a:lvl1pPr algn="l">
              <a:defRPr sz="2800" b="0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114800"/>
            <a:ext cx="6383552" cy="1905000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EF427-49B7-48EE-804A-39A17A3419EB}" type="datetimeFigureOut">
              <a:rPr lang="he-IL" smtClean="0"/>
              <a:t>א'/שבט/תשע"ז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0BA85-5829-4B53-B55A-C193DF436E0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77130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ציטוט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3" y="533400"/>
            <a:ext cx="6859787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66800" y="3429000"/>
            <a:ext cx="6402467" cy="4826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301070"/>
            <a:ext cx="6382361" cy="171873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EF427-49B7-48EE-804A-39A17A3419EB}" type="datetimeFigureOut">
              <a:rPr lang="he-IL" smtClean="0"/>
              <a:t>א'/שבט/תשע"ז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0BA85-5829-4B53-B55A-C193DF436E09}" type="slidenum">
              <a:rPr lang="he-IL" smtClean="0"/>
              <a:t>‹#›</a:t>
            </a:fld>
            <a:endParaRPr lang="he-IL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31555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כרטיס ש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429000"/>
            <a:ext cx="6382361" cy="1697400"/>
          </a:xfrm>
        </p:spPr>
        <p:txBody>
          <a:bodyPr anchor="b">
            <a:normAutofit/>
          </a:bodyPr>
          <a:lstStyle>
            <a:lvl1pPr algn="l">
              <a:defRPr sz="2800" b="0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132980"/>
            <a:ext cx="6383552" cy="886819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EF427-49B7-48EE-804A-39A17A3419EB}" type="datetimeFigureOut">
              <a:rPr lang="he-IL" smtClean="0"/>
              <a:t>א'/שבט/תשע"ז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0BA85-5829-4B53-B55A-C193DF436E0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61058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כרטיס שם עם ציטו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4" y="533400"/>
            <a:ext cx="6859786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886200"/>
            <a:ext cx="638236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953000"/>
            <a:ext cx="63823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EF427-49B7-48EE-804A-39A17A3419EB}" type="datetimeFigureOut">
              <a:rPr lang="he-IL" smtClean="0"/>
              <a:t>א'/שבט/תשע"ז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0BA85-5829-4B53-B55A-C193DF436E09}" type="slidenum">
              <a:rPr lang="he-IL" smtClean="0"/>
              <a:t>‹#›</a:t>
            </a:fld>
            <a:endParaRPr lang="he-IL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24103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או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7525658" cy="28956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800" b="0" dirty="0"/>
            </a:lvl1pPr>
          </a:lstStyle>
          <a:p>
            <a:pPr marL="0" lvl="0"/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928534"/>
            <a:ext cx="6382361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766735"/>
            <a:ext cx="6382360" cy="1253065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EF427-49B7-48EE-804A-39A17A3419EB}" type="datetimeFigureOut">
              <a:rPr lang="he-IL" smtClean="0"/>
              <a:t>א'/שבט/תשע"ז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0BA85-5829-4B53-B55A-C193DF436E0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17558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 algn="l">
              <a:defRPr sz="28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1"/>
            <a:ext cx="6554867" cy="3767670"/>
          </a:xfrm>
        </p:spPr>
        <p:txBody>
          <a:bodyPr vert="eaVert" anchor="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EF427-49B7-48EE-804A-39A17A3419EB}" type="datetimeFigureOut">
              <a:rPr lang="he-IL" smtClean="0"/>
              <a:t>א'/שבט/תשע"ז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0BA85-5829-4B53-B55A-C193DF436E0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270175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6406" y="533400"/>
            <a:ext cx="2044194" cy="4419600"/>
          </a:xfrm>
        </p:spPr>
        <p:txBody>
          <a:bodyPr vert="eaVert">
            <a:normAutofit/>
          </a:bodyPr>
          <a:lstStyle>
            <a:lvl1pPr>
              <a:defRPr sz="28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0"/>
            <a:ext cx="5850012" cy="5486400"/>
          </a:xfrm>
        </p:spPr>
        <p:txBody>
          <a:bodyPr vert="eaVert" anchor="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EF427-49B7-48EE-804A-39A17A3419EB}" type="datetimeFigureOut">
              <a:rPr lang="he-IL" smtClean="0"/>
              <a:t>א'/שבט/תשע"ז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0BA85-5829-4B53-B55A-C193DF436E0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82859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670675" y="3894667"/>
            <a:ext cx="2470456" cy="2658533"/>
            <a:chOff x="6687077" y="3259666"/>
            <a:chExt cx="2981857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8756120" y="3259666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6687077" y="3486677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7772400" y="3581400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7923214" y="3433394"/>
              <a:ext cx="1739738" cy="17397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8398935" y="3985317"/>
              <a:ext cx="1264017" cy="126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33401"/>
            <a:ext cx="6554867" cy="37676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30245" y="6172203"/>
            <a:ext cx="1200463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3FAEF427-49B7-48EE-804A-39A17A3419EB}" type="datetimeFigureOut">
              <a:rPr lang="he-IL" smtClean="0"/>
              <a:t>א'/שבט/תשע"ז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6172200"/>
            <a:ext cx="581172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4426" y="5578478"/>
            <a:ext cx="856907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8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FFE0BA85-5829-4B53-B55A-C193DF436E0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4457997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  <p:txStyles>
    <p:titleStyle>
      <a:lvl1pPr algn="l" defTabSz="457200" rtl="1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rtl="1" eaLnBrk="1" hangingPunct="1">
        <a:defRPr>
          <a:solidFill>
            <a:schemeClr val="tx2"/>
          </a:solidFill>
        </a:defRPr>
      </a:lvl2pPr>
      <a:lvl3pPr rtl="1" eaLnBrk="1" hangingPunct="1">
        <a:defRPr>
          <a:solidFill>
            <a:schemeClr val="tx2"/>
          </a:solidFill>
        </a:defRPr>
      </a:lvl3pPr>
      <a:lvl4pPr rtl="1" eaLnBrk="1" hangingPunct="1">
        <a:defRPr>
          <a:solidFill>
            <a:schemeClr val="tx2"/>
          </a:solidFill>
        </a:defRPr>
      </a:lvl4pPr>
      <a:lvl5pPr rtl="1" eaLnBrk="1" hangingPunct="1">
        <a:defRPr>
          <a:solidFill>
            <a:schemeClr val="tx2"/>
          </a:solidFill>
        </a:defRPr>
      </a:lvl5pPr>
      <a:lvl6pPr rtl="1" eaLnBrk="1" hangingPunct="1">
        <a:defRPr>
          <a:solidFill>
            <a:schemeClr val="tx2"/>
          </a:solidFill>
        </a:defRPr>
      </a:lvl6pPr>
      <a:lvl7pPr rtl="1" eaLnBrk="1" hangingPunct="1">
        <a:defRPr>
          <a:solidFill>
            <a:schemeClr val="tx2"/>
          </a:solidFill>
        </a:defRPr>
      </a:lvl7pPr>
      <a:lvl8pPr rtl="1" eaLnBrk="1" hangingPunct="1">
        <a:defRPr>
          <a:solidFill>
            <a:schemeClr val="tx2"/>
          </a:solidFill>
        </a:defRPr>
      </a:lvl8pPr>
      <a:lvl9pPr rtl="1" eaLnBrk="1" hangingPunct="1">
        <a:defRPr>
          <a:solidFill>
            <a:schemeClr val="tx2"/>
          </a:solidFill>
        </a:defRPr>
      </a:lvl9pPr>
    </p:titleStyle>
    <p:bodyStyle>
      <a:lvl1pPr marL="285750" indent="-28575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תמונה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0328" y="3068960"/>
            <a:ext cx="5000625" cy="3324225"/>
          </a:xfrm>
          <a:prstGeom prst="rect">
            <a:avLst/>
          </a:prstGeom>
        </p:spPr>
      </p:pic>
      <p:sp>
        <p:nvSpPr>
          <p:cNvPr id="7" name="מלבן 6"/>
          <p:cNvSpPr/>
          <p:nvPr/>
        </p:nvSpPr>
        <p:spPr>
          <a:xfrm>
            <a:off x="755576" y="692696"/>
            <a:ext cx="744488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4800" kern="0" dirty="0">
                <a:latin typeface="David" panose="020E0502060401010101" pitchFamily="34" charset="-79"/>
                <a:cs typeface="David" panose="020E0502060401010101" pitchFamily="34" charset="-79"/>
              </a:rPr>
              <a:t>יש להשתמש באוזניות </a:t>
            </a:r>
            <a:r>
              <a:rPr lang="en-US" sz="4800" kern="0" dirty="0">
                <a:latin typeface="David" panose="020E0502060401010101" pitchFamily="34" charset="-79"/>
                <a:cs typeface="David" panose="020E0502060401010101" pitchFamily="34" charset="-79"/>
              </a:rPr>
              <a:t/>
            </a:r>
            <a:br>
              <a:rPr lang="en-US" sz="4800" kern="0" dirty="0">
                <a:latin typeface="David" panose="020E0502060401010101" pitchFamily="34" charset="-79"/>
                <a:cs typeface="David" panose="020E0502060401010101" pitchFamily="34" charset="-79"/>
              </a:rPr>
            </a:br>
            <a:r>
              <a:rPr lang="he-IL" sz="4800" kern="0" dirty="0">
                <a:latin typeface="David" panose="020E0502060401010101" pitchFamily="34" charset="-79"/>
                <a:cs typeface="David" panose="020E0502060401010101" pitchFamily="34" charset="-79"/>
              </a:rPr>
              <a:t>מען </a:t>
            </a:r>
            <a:r>
              <a:rPr lang="he-IL" sz="4800" kern="0" dirty="0" err="1">
                <a:latin typeface="David" panose="020E0502060401010101" pitchFamily="34" charset="-79"/>
                <a:cs typeface="David" panose="020E0502060401010101" pitchFamily="34" charset="-79"/>
              </a:rPr>
              <a:t>דאַרף</a:t>
            </a:r>
            <a:r>
              <a:rPr lang="he-IL" sz="4800" kern="0" dirty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4800" kern="0" dirty="0" err="1">
                <a:latin typeface="David" panose="020E0502060401010101" pitchFamily="34" charset="-79"/>
                <a:cs typeface="David" panose="020E0502060401010101" pitchFamily="34" charset="-79"/>
              </a:rPr>
              <a:t>נוצן</a:t>
            </a:r>
            <a:r>
              <a:rPr lang="he-IL" sz="4800" kern="0" dirty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4800" kern="0" dirty="0" err="1">
                <a:latin typeface="David" panose="020E0502060401010101" pitchFamily="34" charset="-79"/>
                <a:cs typeface="David" panose="020E0502060401010101" pitchFamily="34" charset="-79"/>
              </a:rPr>
              <a:t>הער-טרייַבלעך</a:t>
            </a:r>
            <a:endParaRPr lang="he-IL" sz="48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422139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187624" y="260648"/>
            <a:ext cx="6554867" cy="1524000"/>
          </a:xfrm>
        </p:spPr>
        <p:txBody>
          <a:bodyPr>
            <a:noAutofit/>
          </a:bodyPr>
          <a:lstStyle/>
          <a:p>
            <a:pPr algn="ctr"/>
            <a:r>
              <a:rPr lang="he-IL" sz="54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טראַנספּאָרט-מאַשינען</a:t>
            </a:r>
            <a:r>
              <a:rPr lang="he-IL" sz="5400" dirty="0" smtClean="0">
                <a:latin typeface="David" panose="020E0502060401010101" pitchFamily="34" charset="-79"/>
                <a:cs typeface="David" panose="020E0502060401010101" pitchFamily="34" charset="-79"/>
              </a:rPr>
              <a:t>  </a:t>
            </a:r>
            <a:br>
              <a:rPr lang="he-IL" sz="5400" dirty="0" smtClean="0">
                <a:latin typeface="David" panose="020E0502060401010101" pitchFamily="34" charset="-79"/>
                <a:cs typeface="David" panose="020E0502060401010101" pitchFamily="34" charset="-79"/>
              </a:rPr>
            </a:br>
            <a:r>
              <a:rPr lang="he-IL" sz="5400" dirty="0" smtClean="0">
                <a:latin typeface="David" panose="020E0502060401010101" pitchFamily="34" charset="-79"/>
                <a:cs typeface="David" panose="020E0502060401010101" pitchFamily="34" charset="-79"/>
              </a:rPr>
              <a:t>כלי-תחבורה </a:t>
            </a:r>
            <a:endParaRPr lang="he-IL" sz="54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pic>
        <p:nvPicPr>
          <p:cNvPr id="1026" name="Picture 2" descr="תוצאת תמונה עבור כלי תחבורה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7755" y="1916832"/>
            <a:ext cx="6624736" cy="47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6350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מלבן 5"/>
          <p:cNvSpPr/>
          <p:nvPr/>
        </p:nvSpPr>
        <p:spPr>
          <a:xfrm>
            <a:off x="179512" y="836712"/>
            <a:ext cx="8568952" cy="22313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90000"/>
              </a:lnSpc>
              <a:spcBef>
                <a:spcPts val="1800"/>
              </a:spcBef>
              <a:buSzPct val="90000"/>
            </a:pPr>
            <a:r>
              <a:rPr lang="he-IL" sz="4000" dirty="0">
                <a:solidFill>
                  <a:prstClr val="white"/>
                </a:solidFill>
                <a:latin typeface="David" panose="020E0502060401010101" pitchFamily="34" charset="-79"/>
                <a:ea typeface="Tahoma" panose="020B0604030504040204" pitchFamily="34" charset="0"/>
                <a:cs typeface="David" panose="020E0502060401010101" pitchFamily="34" charset="-79"/>
              </a:rPr>
              <a:t>צוגעגיירט </a:t>
            </a:r>
            <a:r>
              <a:rPr lang="he-IL" sz="4000" dirty="0" smtClean="0">
                <a:solidFill>
                  <a:prstClr val="white"/>
                </a:solidFill>
                <a:latin typeface="David" panose="020E0502060401010101" pitchFamily="34" charset="-79"/>
                <a:ea typeface="Tahoma" panose="020B0604030504040204" pitchFamily="34" charset="0"/>
                <a:cs typeface="David" panose="020E0502060401010101" pitchFamily="34" charset="-79"/>
              </a:rPr>
              <a:t>פֿון : אופיר אפטר </a:t>
            </a:r>
            <a:endParaRPr lang="en-US" sz="4000" dirty="0" smtClean="0">
              <a:solidFill>
                <a:prstClr val="white"/>
              </a:solidFill>
              <a:latin typeface="David" panose="020E0502060401010101" pitchFamily="34" charset="-79"/>
              <a:ea typeface="Tahoma" panose="020B0604030504040204" pitchFamily="34" charset="0"/>
              <a:cs typeface="David" panose="020E0502060401010101" pitchFamily="34" charset="-79"/>
            </a:endParaRPr>
          </a:p>
          <a:p>
            <a:pPr lvl="0" algn="ctr">
              <a:lnSpc>
                <a:spcPct val="90000"/>
              </a:lnSpc>
              <a:spcBef>
                <a:spcPts val="1800"/>
              </a:spcBef>
              <a:buSzPct val="90000"/>
            </a:pPr>
            <a:r>
              <a:rPr lang="he-IL" sz="4000" dirty="0" err="1" smtClean="0">
                <a:solidFill>
                  <a:prstClr val="white"/>
                </a:solidFill>
                <a:latin typeface="David" panose="020E0502060401010101" pitchFamily="34" charset="-79"/>
                <a:ea typeface="Tahoma" panose="020B0604030504040204" pitchFamily="34" charset="0"/>
                <a:cs typeface="David" panose="020E0502060401010101" pitchFamily="34" charset="-79"/>
              </a:rPr>
              <a:t>שולע</a:t>
            </a:r>
            <a:r>
              <a:rPr lang="he-IL" sz="4000" dirty="0" smtClean="0">
                <a:solidFill>
                  <a:prstClr val="white"/>
                </a:solidFill>
                <a:latin typeface="David" panose="020E0502060401010101" pitchFamily="34" charset="-79"/>
                <a:ea typeface="Tahoma" panose="020B0604030504040204" pitchFamily="34" charset="0"/>
                <a:cs typeface="David" panose="020E0502060401010101" pitchFamily="34" charset="-79"/>
              </a:rPr>
              <a:t> : </a:t>
            </a:r>
            <a:r>
              <a:rPr lang="he-IL" sz="4000" dirty="0">
                <a:solidFill>
                  <a:prstClr val="white"/>
                </a:solidFill>
                <a:latin typeface="David" panose="020E0502060401010101" pitchFamily="34" charset="-79"/>
                <a:ea typeface="Tahoma" panose="020B0604030504040204" pitchFamily="34" charset="0"/>
                <a:cs typeface="David" panose="020E0502060401010101" pitchFamily="34" charset="-79"/>
              </a:rPr>
              <a:t>אורט חולון  </a:t>
            </a:r>
          </a:p>
          <a:p>
            <a:pPr lvl="0">
              <a:lnSpc>
                <a:spcPct val="90000"/>
              </a:lnSpc>
              <a:spcBef>
                <a:spcPts val="1800"/>
              </a:spcBef>
              <a:buSzPct val="90000"/>
            </a:pPr>
            <a:r>
              <a:rPr lang="he-IL" sz="4000" dirty="0">
                <a:solidFill>
                  <a:prstClr val="white"/>
                </a:solidFill>
                <a:latin typeface="David" panose="020E0502060401010101" pitchFamily="34" charset="-79"/>
                <a:ea typeface="Tahoma" panose="020B0604030504040204" pitchFamily="34" charset="0"/>
                <a:cs typeface="David" panose="020E0502060401010101" pitchFamily="34" charset="-79"/>
              </a:rPr>
              <a:t>                          </a:t>
            </a:r>
            <a:r>
              <a:rPr lang="he-IL" sz="4000" dirty="0" smtClean="0">
                <a:solidFill>
                  <a:prstClr val="white"/>
                </a:solidFill>
                <a:latin typeface="David" panose="020E0502060401010101" pitchFamily="34" charset="-79"/>
                <a:ea typeface="Tahoma" panose="020B0604030504040204" pitchFamily="34" charset="0"/>
                <a:cs typeface="David" panose="020E0502060401010101" pitchFamily="34" charset="-79"/>
              </a:rPr>
              <a:t>תשע"ו </a:t>
            </a:r>
            <a:r>
              <a:rPr lang="he-IL" sz="4000" dirty="0">
                <a:solidFill>
                  <a:prstClr val="white"/>
                </a:solidFill>
                <a:latin typeface="David" panose="020E0502060401010101" pitchFamily="34" charset="-79"/>
                <a:ea typeface="Tahoma" panose="020B0604030504040204" pitchFamily="34" charset="0"/>
                <a:cs typeface="David" panose="020E0502060401010101" pitchFamily="34" charset="-79"/>
              </a:rPr>
              <a:t>/ </a:t>
            </a:r>
            <a:r>
              <a:rPr lang="he-IL" sz="4000" dirty="0" smtClean="0">
                <a:solidFill>
                  <a:prstClr val="white"/>
                </a:solidFill>
                <a:latin typeface="David" panose="020E0502060401010101" pitchFamily="34" charset="-79"/>
                <a:ea typeface="Tahoma" panose="020B0604030504040204" pitchFamily="34" charset="0"/>
                <a:cs typeface="David" panose="020E0502060401010101" pitchFamily="34" charset="-79"/>
              </a:rPr>
              <a:t>2015-2016</a:t>
            </a:r>
            <a:endParaRPr lang="he-IL" sz="4000" dirty="0">
              <a:solidFill>
                <a:prstClr val="white"/>
              </a:solidFill>
              <a:latin typeface="David" panose="020E0502060401010101" pitchFamily="34" charset="-79"/>
              <a:ea typeface="Tahoma" panose="020B0604030504040204" pitchFamily="34" charset="0"/>
              <a:cs typeface="David" panose="020E0502060401010101" pitchFamily="34" charset="-79"/>
            </a:endParaRPr>
          </a:p>
        </p:txBody>
      </p:sp>
      <p:pic>
        <p:nvPicPr>
          <p:cNvPr id="8" name="Picture 4" descr="תוצאת תמונה עבור הרשות הלאומית לתרבות היידיש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539" y="4552903"/>
            <a:ext cx="4824537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מלבן 8"/>
          <p:cNvSpPr/>
          <p:nvPr/>
        </p:nvSpPr>
        <p:spPr>
          <a:xfrm>
            <a:off x="2843808" y="3789040"/>
            <a:ext cx="611356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sz="2800" dirty="0">
                <a:latin typeface="David" panose="020E0502060401010101" pitchFamily="34" charset="-79"/>
                <a:cs typeface="David" panose="020E0502060401010101" pitchFamily="34" charset="-79"/>
              </a:rPr>
              <a:t>בתמיכת הרשות הלאומית לתרבות היידיש</a:t>
            </a:r>
          </a:p>
        </p:txBody>
      </p:sp>
    </p:spTree>
    <p:extLst>
      <p:ext uri="{BB962C8B-B14F-4D97-AF65-F5344CB8AC3E}">
        <p14:creationId xmlns:p14="http://schemas.microsoft.com/office/powerpoint/2010/main" val="1619069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brachot.net/images/category_images/red-28764_1280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702513"/>
            <a:ext cx="3168352" cy="4234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3192906"/>
              </p:ext>
            </p:extLst>
          </p:nvPr>
        </p:nvGraphicFramePr>
        <p:xfrm>
          <a:off x="683568" y="5373216"/>
          <a:ext cx="7104112" cy="90087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029694"/>
                <a:gridCol w="1787732"/>
                <a:gridCol w="1857400"/>
                <a:gridCol w="2429286"/>
              </a:tblGrid>
              <a:tr h="595509">
                <a:tc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cs typeface="Times New Roman"/>
                        </a:rPr>
                        <a:t>שם-עצם </a:t>
                      </a:r>
                      <a:r>
                        <a:rPr lang="he-IL" dirty="0" smtClean="0">
                          <a:effectLst/>
                          <a:cs typeface="Times New Roman"/>
                        </a:rPr>
                        <a:t>יחיד</a:t>
                      </a:r>
                    </a:p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dirty="0" err="1" smtClean="0">
                          <a:effectLst/>
                          <a:cs typeface="Times New Roman"/>
                        </a:rPr>
                        <a:t>איינצאָל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cs typeface="Times New Roman"/>
                        </a:rPr>
                        <a:t>שם-עצם </a:t>
                      </a:r>
                      <a:r>
                        <a:rPr lang="he-IL" dirty="0" smtClean="0">
                          <a:effectLst/>
                          <a:cs typeface="Times New Roman"/>
                        </a:rPr>
                        <a:t>רבים</a:t>
                      </a:r>
                      <a:r>
                        <a:rPr lang="en-US" dirty="0" smtClean="0">
                          <a:effectLst/>
                          <a:cs typeface="Times New Roman"/>
                        </a:rPr>
                        <a:t/>
                      </a:r>
                      <a:br>
                        <a:rPr lang="en-US" dirty="0" smtClean="0">
                          <a:effectLst/>
                          <a:cs typeface="Times New Roman"/>
                        </a:rPr>
                      </a:br>
                      <a:r>
                        <a:rPr lang="he-IL" dirty="0" err="1" smtClean="0">
                          <a:effectLst/>
                          <a:cs typeface="Times New Roman"/>
                        </a:rPr>
                        <a:t>מערצאָל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285750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cs typeface="Times New Roman"/>
                        </a:rPr>
                        <a:t>תגית </a:t>
                      </a:r>
                      <a:r>
                        <a:rPr lang="he-IL" dirty="0" smtClean="0">
                          <a:effectLst/>
                          <a:cs typeface="Times New Roman"/>
                        </a:rPr>
                        <a:t>ידוע</a:t>
                      </a:r>
                      <a:r>
                        <a:rPr lang="en-US" dirty="0" smtClean="0">
                          <a:effectLst/>
                          <a:cs typeface="Times New Roman"/>
                        </a:rPr>
                        <a:t/>
                      </a:r>
                      <a:br>
                        <a:rPr lang="en-US" dirty="0" smtClean="0">
                          <a:effectLst/>
                          <a:cs typeface="Times New Roman"/>
                        </a:rPr>
                      </a:br>
                      <a:r>
                        <a:rPr lang="he-IL" dirty="0" err="1" smtClean="0">
                          <a:effectLst/>
                          <a:cs typeface="Times New Roman"/>
                        </a:rPr>
                        <a:t>באַשטימטער-אַרטיקל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</a:tr>
              <a:tr h="305365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cs typeface="Times New Roman"/>
                        </a:rPr>
                        <a:t>אוטו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 err="1">
                          <a:effectLst/>
                          <a:cs typeface="Times New Roman"/>
                        </a:rPr>
                        <a:t>אויטא</a:t>
                      </a:r>
                      <a:r>
                        <a:rPr lang="he-IL" dirty="0">
                          <a:effectLst/>
                          <a:cs typeface="Times New Roman"/>
                        </a:rPr>
                        <a:t>ָ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 err="1">
                          <a:effectLst/>
                          <a:cs typeface="Times New Roman"/>
                        </a:rPr>
                        <a:t>אויטאָס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 err="1">
                          <a:effectLst/>
                          <a:cs typeface="Times New Roman"/>
                        </a:rPr>
                        <a:t>דער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1026" name="Picture 2" descr="תוצאת תמונה עבור אוטו משה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68747"/>
            <a:ext cx="5334025" cy="4752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6072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auto-lamed.zapweb.co.il/img/0044/201.jpg?sitetimestamp=6354654997700000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04664"/>
            <a:ext cx="7704856" cy="4104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4081778"/>
              </p:ext>
            </p:extLst>
          </p:nvPr>
        </p:nvGraphicFramePr>
        <p:xfrm>
          <a:off x="1043608" y="5157192"/>
          <a:ext cx="7104112" cy="90087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029694"/>
                <a:gridCol w="1787732"/>
                <a:gridCol w="1857400"/>
                <a:gridCol w="2429286"/>
              </a:tblGrid>
              <a:tr h="595509">
                <a:tc>
                  <a:txBody>
                    <a:bodyPr/>
                    <a:lstStyle/>
                    <a:p>
                      <a:pPr algn="ctr" rtl="1"/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cs typeface="Times New Roman"/>
                        </a:rPr>
                        <a:t>שם-עצם </a:t>
                      </a:r>
                      <a:r>
                        <a:rPr lang="he-IL" dirty="0" smtClean="0">
                          <a:effectLst/>
                          <a:cs typeface="Times New Roman"/>
                        </a:rPr>
                        <a:t>יחיד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 err="1" smtClean="0">
                          <a:effectLst/>
                          <a:cs typeface="Times New Roman"/>
                        </a:rPr>
                        <a:t>איינצאָל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cs typeface="Times New Roman"/>
                        </a:rPr>
                        <a:t>שם-עצם </a:t>
                      </a:r>
                      <a:r>
                        <a:rPr lang="he-IL" dirty="0" smtClean="0">
                          <a:effectLst/>
                          <a:cs typeface="Times New Roman"/>
                        </a:rPr>
                        <a:t>רבים</a:t>
                      </a:r>
                      <a:r>
                        <a:rPr lang="en-US" dirty="0" smtClean="0">
                          <a:effectLst/>
                          <a:cs typeface="Times New Roman"/>
                        </a:rPr>
                        <a:t/>
                      </a:r>
                      <a:br>
                        <a:rPr lang="en-US" dirty="0" smtClean="0">
                          <a:effectLst/>
                          <a:cs typeface="Times New Roman"/>
                        </a:rPr>
                      </a:br>
                      <a:r>
                        <a:rPr lang="he-IL" dirty="0" err="1" smtClean="0">
                          <a:effectLst/>
                          <a:cs typeface="Times New Roman"/>
                        </a:rPr>
                        <a:t>מערצאָל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285750"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cs typeface="Times New Roman"/>
                        </a:rPr>
                        <a:t>תגית </a:t>
                      </a:r>
                      <a:r>
                        <a:rPr lang="he-IL" dirty="0" smtClean="0">
                          <a:effectLst/>
                          <a:cs typeface="Times New Roman"/>
                        </a:rPr>
                        <a:t>ידוע</a:t>
                      </a:r>
                      <a:r>
                        <a:rPr lang="en-US" dirty="0" smtClean="0">
                          <a:effectLst/>
                          <a:cs typeface="Times New Roman"/>
                        </a:rPr>
                        <a:t/>
                      </a:r>
                      <a:br>
                        <a:rPr lang="en-US" dirty="0" smtClean="0">
                          <a:effectLst/>
                          <a:cs typeface="Times New Roman"/>
                        </a:rPr>
                      </a:br>
                      <a:r>
                        <a:rPr lang="he-IL" dirty="0" err="1" smtClean="0">
                          <a:effectLst/>
                          <a:cs typeface="Times New Roman"/>
                        </a:rPr>
                        <a:t>באַשטימטער-אַרטיקל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</a:tr>
              <a:tr h="305365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 smtClean="0">
                          <a:effectLst/>
                          <a:cs typeface="Times New Roman"/>
                        </a:rPr>
                        <a:t>אוטו משא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cs typeface="Times New Roman"/>
                        </a:rPr>
                        <a:t>משׂא-</a:t>
                      </a:r>
                      <a:r>
                        <a:rPr lang="he-IL" dirty="0" err="1">
                          <a:effectLst/>
                          <a:cs typeface="Times New Roman"/>
                        </a:rPr>
                        <a:t>אויטא</a:t>
                      </a:r>
                      <a:r>
                        <a:rPr lang="he-IL" dirty="0">
                          <a:effectLst/>
                          <a:cs typeface="Times New Roman"/>
                        </a:rPr>
                        <a:t>ָ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cs typeface="Times New Roman"/>
                        </a:rPr>
                        <a:t>משׂא-</a:t>
                      </a:r>
                      <a:r>
                        <a:rPr lang="he-IL" dirty="0" err="1">
                          <a:effectLst/>
                          <a:cs typeface="Times New Roman"/>
                        </a:rPr>
                        <a:t>אויטא</a:t>
                      </a:r>
                      <a:r>
                        <a:rPr lang="he-IL" dirty="0">
                          <a:effectLst/>
                          <a:cs typeface="Times New Roman"/>
                        </a:rPr>
                        <a:t>ָ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 err="1">
                          <a:effectLst/>
                          <a:cs typeface="Times New Roman"/>
                        </a:rPr>
                        <a:t>דער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13478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www.carmel-school.co.il/image.ashx?s=15338&amp;sl=he&amp;im=7087&amp;st=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1628800"/>
            <a:ext cx="4075612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תמונה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1268760"/>
            <a:ext cx="4754880" cy="2933098"/>
          </a:xfrm>
          <a:prstGeom prst="rect">
            <a:avLst/>
          </a:prstGeom>
        </p:spPr>
      </p:pic>
      <p:graphicFrame>
        <p:nvGraphicFramePr>
          <p:cNvPr id="7" name="טבלה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9833858"/>
              </p:ext>
            </p:extLst>
          </p:nvPr>
        </p:nvGraphicFramePr>
        <p:xfrm>
          <a:off x="971600" y="5157192"/>
          <a:ext cx="7104112" cy="869829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029694"/>
                <a:gridCol w="1787732"/>
                <a:gridCol w="1857400"/>
                <a:gridCol w="2429286"/>
              </a:tblGrid>
              <a:tr h="595509">
                <a:tc>
                  <a:txBody>
                    <a:bodyPr/>
                    <a:lstStyle/>
                    <a:p>
                      <a:pPr algn="ctr" rtl="1"/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cs typeface="Times New Roman"/>
                        </a:rPr>
                        <a:t>שם-עצם </a:t>
                      </a:r>
                      <a:r>
                        <a:rPr lang="he-IL" dirty="0" smtClean="0">
                          <a:effectLst/>
                          <a:cs typeface="Times New Roman"/>
                        </a:rPr>
                        <a:t>יחיד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 err="1" smtClean="0">
                          <a:effectLst/>
                          <a:cs typeface="Times New Roman"/>
                        </a:rPr>
                        <a:t>איינצאָל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cs typeface="Times New Roman"/>
                        </a:rPr>
                        <a:t>שם-עצם </a:t>
                      </a:r>
                      <a:r>
                        <a:rPr lang="he-IL" dirty="0" smtClean="0">
                          <a:effectLst/>
                          <a:cs typeface="Times New Roman"/>
                        </a:rPr>
                        <a:t>רבים</a:t>
                      </a:r>
                      <a:r>
                        <a:rPr lang="en-US" dirty="0" smtClean="0">
                          <a:effectLst/>
                          <a:cs typeface="Times New Roman"/>
                        </a:rPr>
                        <a:t/>
                      </a:r>
                      <a:br>
                        <a:rPr lang="en-US" dirty="0" smtClean="0">
                          <a:effectLst/>
                          <a:cs typeface="Times New Roman"/>
                        </a:rPr>
                      </a:br>
                      <a:r>
                        <a:rPr lang="he-IL" dirty="0" err="1" smtClean="0">
                          <a:effectLst/>
                          <a:cs typeface="Times New Roman"/>
                        </a:rPr>
                        <a:t>מערצאָל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285750"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cs typeface="Times New Roman"/>
                        </a:rPr>
                        <a:t>תגית </a:t>
                      </a:r>
                      <a:r>
                        <a:rPr lang="he-IL" dirty="0" smtClean="0">
                          <a:effectLst/>
                          <a:cs typeface="Times New Roman"/>
                        </a:rPr>
                        <a:t>ידוע</a:t>
                      </a:r>
                      <a:r>
                        <a:rPr lang="en-US" dirty="0" smtClean="0">
                          <a:effectLst/>
                          <a:cs typeface="Times New Roman"/>
                        </a:rPr>
                        <a:t/>
                      </a:r>
                      <a:br>
                        <a:rPr lang="en-US" dirty="0" smtClean="0">
                          <a:effectLst/>
                          <a:cs typeface="Times New Roman"/>
                        </a:rPr>
                      </a:br>
                      <a:r>
                        <a:rPr lang="he-IL" dirty="0" err="1" smtClean="0">
                          <a:effectLst/>
                          <a:cs typeface="Times New Roman"/>
                        </a:rPr>
                        <a:t>באַשטימטער-אַרטיקל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</a:tr>
              <a:tr h="196579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cs typeface="Times New Roman"/>
                        </a:rPr>
                        <a:t>אוטו משא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 err="1">
                          <a:effectLst/>
                          <a:cs typeface="Times New Roman"/>
                        </a:rPr>
                        <a:t>לאַסטאויטא</a:t>
                      </a:r>
                      <a:r>
                        <a:rPr lang="he-IL" dirty="0">
                          <a:effectLst/>
                          <a:cs typeface="Times New Roman"/>
                        </a:rPr>
                        <a:t>ָ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 err="1">
                          <a:effectLst/>
                          <a:cs typeface="Times New Roman"/>
                        </a:rPr>
                        <a:t>לאַסטאויטאָס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 err="1">
                          <a:effectLst/>
                          <a:cs typeface="Times New Roman"/>
                        </a:rPr>
                        <a:t>דער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65587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get-bus.co.il/wp-content/uploads/2014/06/BUS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836712"/>
            <a:ext cx="7776864" cy="3888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7105496"/>
              </p:ext>
            </p:extLst>
          </p:nvPr>
        </p:nvGraphicFramePr>
        <p:xfrm>
          <a:off x="1187624" y="5373216"/>
          <a:ext cx="7104112" cy="90087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029694"/>
                <a:gridCol w="1787732"/>
                <a:gridCol w="1857400"/>
                <a:gridCol w="2429286"/>
              </a:tblGrid>
              <a:tr h="595509">
                <a:tc>
                  <a:txBody>
                    <a:bodyPr/>
                    <a:lstStyle/>
                    <a:p>
                      <a:pPr algn="ctr" rtl="1"/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cs typeface="Times New Roman"/>
                        </a:rPr>
                        <a:t>שם-עצם </a:t>
                      </a:r>
                      <a:r>
                        <a:rPr lang="he-IL" dirty="0" smtClean="0">
                          <a:effectLst/>
                          <a:cs typeface="Times New Roman"/>
                        </a:rPr>
                        <a:t>יחיד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 err="1" smtClean="0">
                          <a:effectLst/>
                          <a:cs typeface="Times New Roman"/>
                        </a:rPr>
                        <a:t>איינצאָל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cs typeface="Times New Roman"/>
                        </a:rPr>
                        <a:t>שם-עצם </a:t>
                      </a:r>
                      <a:r>
                        <a:rPr lang="he-IL" dirty="0" smtClean="0">
                          <a:effectLst/>
                          <a:cs typeface="Times New Roman"/>
                        </a:rPr>
                        <a:t>רבים</a:t>
                      </a:r>
                      <a:r>
                        <a:rPr lang="en-US" dirty="0" smtClean="0">
                          <a:effectLst/>
                          <a:cs typeface="Times New Roman"/>
                        </a:rPr>
                        <a:t/>
                      </a:r>
                      <a:br>
                        <a:rPr lang="en-US" dirty="0" smtClean="0">
                          <a:effectLst/>
                          <a:cs typeface="Times New Roman"/>
                        </a:rPr>
                      </a:br>
                      <a:r>
                        <a:rPr lang="he-IL" dirty="0" err="1" smtClean="0">
                          <a:effectLst/>
                          <a:cs typeface="Times New Roman"/>
                        </a:rPr>
                        <a:t>מערצאָל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285750"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cs typeface="Times New Roman"/>
                        </a:rPr>
                        <a:t>תגית </a:t>
                      </a:r>
                      <a:r>
                        <a:rPr lang="he-IL" dirty="0" smtClean="0">
                          <a:effectLst/>
                          <a:cs typeface="Times New Roman"/>
                        </a:rPr>
                        <a:t>ידוע</a:t>
                      </a:r>
                      <a:r>
                        <a:rPr lang="en-US" dirty="0" smtClean="0">
                          <a:effectLst/>
                          <a:cs typeface="Times New Roman"/>
                        </a:rPr>
                        <a:t/>
                      </a:r>
                      <a:br>
                        <a:rPr lang="en-US" dirty="0" smtClean="0">
                          <a:effectLst/>
                          <a:cs typeface="Times New Roman"/>
                        </a:rPr>
                      </a:br>
                      <a:r>
                        <a:rPr lang="he-IL" dirty="0" err="1" smtClean="0">
                          <a:effectLst/>
                          <a:cs typeface="Times New Roman"/>
                        </a:rPr>
                        <a:t>באַשטימטער-אַרטיקל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</a:tr>
              <a:tr h="305365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cs typeface="Times New Roman"/>
                        </a:rPr>
                        <a:t>אוטובוס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dirty="0" err="1">
                          <a:effectLst/>
                          <a:cs typeface="Times New Roman"/>
                        </a:rPr>
                        <a:t>אויטאָבוס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>
                          <a:effectLst/>
                          <a:cs typeface="Times New Roman"/>
                        </a:rPr>
                        <a:t>אויטאָבוסן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dirty="0" err="1">
                          <a:effectLst/>
                          <a:cs typeface="Times New Roman"/>
                        </a:rPr>
                        <a:t>דער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13392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www.harkavot.co.il/images%5Cimages%5C058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548680"/>
            <a:ext cx="7704856" cy="4104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0703710"/>
              </p:ext>
            </p:extLst>
          </p:nvPr>
        </p:nvGraphicFramePr>
        <p:xfrm>
          <a:off x="1187624" y="5301208"/>
          <a:ext cx="7104112" cy="90087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029694"/>
                <a:gridCol w="1787732"/>
                <a:gridCol w="1857400"/>
                <a:gridCol w="2429286"/>
              </a:tblGrid>
              <a:tr h="595509">
                <a:tc>
                  <a:txBody>
                    <a:bodyPr/>
                    <a:lstStyle/>
                    <a:p>
                      <a:pPr algn="ctr" rtl="1"/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cs typeface="Times New Roman"/>
                        </a:rPr>
                        <a:t>שם-עצם </a:t>
                      </a:r>
                      <a:r>
                        <a:rPr lang="he-IL" dirty="0" smtClean="0">
                          <a:effectLst/>
                          <a:cs typeface="Times New Roman"/>
                        </a:rPr>
                        <a:t>יחיד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 err="1" smtClean="0">
                          <a:effectLst/>
                          <a:cs typeface="Times New Roman"/>
                        </a:rPr>
                        <a:t>איינצאָל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cs typeface="Times New Roman"/>
                        </a:rPr>
                        <a:t>שם-עצם </a:t>
                      </a:r>
                      <a:r>
                        <a:rPr lang="he-IL" dirty="0" smtClean="0">
                          <a:effectLst/>
                          <a:cs typeface="Times New Roman"/>
                        </a:rPr>
                        <a:t>רבים</a:t>
                      </a:r>
                      <a:r>
                        <a:rPr lang="en-US" dirty="0" smtClean="0">
                          <a:effectLst/>
                          <a:cs typeface="Times New Roman"/>
                        </a:rPr>
                        <a:t/>
                      </a:r>
                      <a:br>
                        <a:rPr lang="en-US" dirty="0" smtClean="0">
                          <a:effectLst/>
                          <a:cs typeface="Times New Roman"/>
                        </a:rPr>
                      </a:br>
                      <a:r>
                        <a:rPr lang="he-IL" dirty="0" err="1" smtClean="0">
                          <a:effectLst/>
                          <a:cs typeface="Times New Roman"/>
                        </a:rPr>
                        <a:t>מערצאָל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285750"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cs typeface="Times New Roman"/>
                        </a:rPr>
                        <a:t>תגית </a:t>
                      </a:r>
                      <a:r>
                        <a:rPr lang="he-IL" dirty="0" smtClean="0">
                          <a:effectLst/>
                          <a:cs typeface="Times New Roman"/>
                        </a:rPr>
                        <a:t>ידוע</a:t>
                      </a:r>
                      <a:r>
                        <a:rPr lang="en-US" dirty="0" smtClean="0">
                          <a:effectLst/>
                          <a:cs typeface="Times New Roman"/>
                        </a:rPr>
                        <a:t/>
                      </a:r>
                      <a:br>
                        <a:rPr lang="en-US" dirty="0" smtClean="0">
                          <a:effectLst/>
                          <a:cs typeface="Times New Roman"/>
                        </a:rPr>
                      </a:br>
                      <a:r>
                        <a:rPr lang="he-IL" dirty="0" err="1" smtClean="0">
                          <a:effectLst/>
                          <a:cs typeface="Times New Roman"/>
                        </a:rPr>
                        <a:t>באַשטימטער-אַרטיקל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</a:tr>
              <a:tr h="305365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dirty="0" err="1">
                          <a:effectLst/>
                          <a:cs typeface="Times New Roman"/>
                        </a:rPr>
                        <a:t>אוניה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>
                          <a:effectLst/>
                          <a:cs typeface="Times New Roman"/>
                        </a:rPr>
                        <a:t>שיף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>
                          <a:effectLst/>
                          <a:cs typeface="Times New Roman"/>
                        </a:rPr>
                        <a:t>שיפֿן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cs typeface="Times New Roman"/>
                        </a:rPr>
                        <a:t>די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53027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908720"/>
            <a:ext cx="6788356" cy="37484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619893"/>
              </p:ext>
            </p:extLst>
          </p:nvPr>
        </p:nvGraphicFramePr>
        <p:xfrm>
          <a:off x="1331640" y="5013176"/>
          <a:ext cx="7168858" cy="128815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970476"/>
                <a:gridCol w="1607044"/>
                <a:gridCol w="1418590"/>
                <a:gridCol w="2172748"/>
              </a:tblGrid>
              <a:tr h="648072">
                <a:tc>
                  <a:txBody>
                    <a:bodyPr/>
                    <a:lstStyle/>
                    <a:p>
                      <a:pPr algn="ctr" rtl="1"/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cs typeface="Times New Roman"/>
                        </a:rPr>
                        <a:t>שם-עצם </a:t>
                      </a:r>
                      <a:r>
                        <a:rPr lang="he-IL" dirty="0" smtClean="0">
                          <a:effectLst/>
                          <a:cs typeface="Times New Roman"/>
                        </a:rPr>
                        <a:t>יחיד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 err="1" smtClean="0">
                          <a:effectLst/>
                          <a:cs typeface="Times New Roman"/>
                        </a:rPr>
                        <a:t>איינצאָל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cs typeface="Times New Roman"/>
                        </a:rPr>
                        <a:t>שם-עצם </a:t>
                      </a:r>
                      <a:r>
                        <a:rPr lang="he-IL" dirty="0" smtClean="0">
                          <a:effectLst/>
                          <a:cs typeface="Times New Roman"/>
                        </a:rPr>
                        <a:t>רבים</a:t>
                      </a:r>
                      <a:r>
                        <a:rPr lang="en-US" dirty="0" smtClean="0">
                          <a:effectLst/>
                          <a:cs typeface="Times New Roman"/>
                        </a:rPr>
                        <a:t/>
                      </a:r>
                      <a:br>
                        <a:rPr lang="en-US" dirty="0" smtClean="0">
                          <a:effectLst/>
                          <a:cs typeface="Times New Roman"/>
                        </a:rPr>
                      </a:br>
                      <a:r>
                        <a:rPr lang="he-IL" dirty="0" err="1" smtClean="0">
                          <a:effectLst/>
                          <a:cs typeface="Times New Roman"/>
                        </a:rPr>
                        <a:t>מערצאָל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285750"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cs typeface="Times New Roman"/>
                        </a:rPr>
                        <a:t>תגית </a:t>
                      </a:r>
                      <a:r>
                        <a:rPr lang="he-IL" dirty="0" smtClean="0">
                          <a:effectLst/>
                          <a:cs typeface="Times New Roman"/>
                        </a:rPr>
                        <a:t>ידוע</a:t>
                      </a:r>
                      <a:r>
                        <a:rPr lang="en-US" dirty="0" smtClean="0">
                          <a:effectLst/>
                          <a:cs typeface="Times New Roman"/>
                        </a:rPr>
                        <a:t/>
                      </a:r>
                      <a:br>
                        <a:rPr lang="en-US" dirty="0" smtClean="0">
                          <a:effectLst/>
                          <a:cs typeface="Times New Roman"/>
                        </a:rPr>
                      </a:br>
                      <a:r>
                        <a:rPr lang="he-IL" dirty="0" err="1" smtClean="0">
                          <a:effectLst/>
                          <a:cs typeface="Times New Roman"/>
                        </a:rPr>
                        <a:t>באַשטימטער-אַרטיקל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</a:tr>
              <a:tr h="504056">
                <a:tc>
                  <a:txBody>
                    <a:bodyPr/>
                    <a:lstStyle/>
                    <a:p>
                      <a:pPr rtl="1"/>
                      <a:r>
                        <a:rPr lang="he-IL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אוניה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 ( </a:t>
                      </a:r>
                      <a:r>
                        <a:rPr lang="he-IL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אֳנִיַּת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 מִפְרָשׂ ) </a:t>
                      </a:r>
                      <a:r>
                        <a:rPr lang="he-IL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אוניית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-מפרש 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dirty="0" err="1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זעגלשיף</a:t>
                      </a:r>
                      <a:r>
                        <a:rPr lang="he-IL" dirty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/>
                      </a:r>
                      <a:br>
                        <a:rPr lang="he-IL" dirty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</a:b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זעגלשיפֿן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 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 די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9615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476672"/>
            <a:ext cx="6480720" cy="3942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6223880"/>
              </p:ext>
            </p:extLst>
          </p:nvPr>
        </p:nvGraphicFramePr>
        <p:xfrm>
          <a:off x="1115616" y="4797152"/>
          <a:ext cx="7287507" cy="128815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924311"/>
                <a:gridCol w="1416252"/>
                <a:gridCol w="1568328"/>
                <a:gridCol w="2378616"/>
              </a:tblGrid>
              <a:tr h="648072">
                <a:tc>
                  <a:txBody>
                    <a:bodyPr/>
                    <a:lstStyle/>
                    <a:p>
                      <a:pPr algn="ctr" rtl="1"/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cs typeface="Times New Roman"/>
                        </a:rPr>
                        <a:t>שם-עצם </a:t>
                      </a:r>
                      <a:r>
                        <a:rPr lang="he-IL" dirty="0" smtClean="0">
                          <a:effectLst/>
                          <a:cs typeface="Times New Roman"/>
                        </a:rPr>
                        <a:t>יחיד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 err="1" smtClean="0">
                          <a:effectLst/>
                          <a:cs typeface="Times New Roman"/>
                        </a:rPr>
                        <a:t>איינצאָל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cs typeface="Times New Roman"/>
                        </a:rPr>
                        <a:t>שם-עצם </a:t>
                      </a:r>
                      <a:r>
                        <a:rPr lang="he-IL" dirty="0" smtClean="0">
                          <a:effectLst/>
                          <a:cs typeface="Times New Roman"/>
                        </a:rPr>
                        <a:t>רבים</a:t>
                      </a:r>
                      <a:r>
                        <a:rPr lang="en-US" dirty="0" smtClean="0">
                          <a:effectLst/>
                          <a:cs typeface="Times New Roman"/>
                        </a:rPr>
                        <a:t/>
                      </a:r>
                      <a:br>
                        <a:rPr lang="en-US" dirty="0" smtClean="0">
                          <a:effectLst/>
                          <a:cs typeface="Times New Roman"/>
                        </a:rPr>
                      </a:br>
                      <a:r>
                        <a:rPr lang="he-IL" dirty="0" err="1" smtClean="0">
                          <a:effectLst/>
                          <a:cs typeface="Times New Roman"/>
                        </a:rPr>
                        <a:t>מערצאָל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285750"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cs typeface="Times New Roman"/>
                        </a:rPr>
                        <a:t>תגית </a:t>
                      </a:r>
                      <a:r>
                        <a:rPr lang="he-IL" dirty="0" smtClean="0">
                          <a:effectLst/>
                          <a:cs typeface="Times New Roman"/>
                        </a:rPr>
                        <a:t>ידוע</a:t>
                      </a:r>
                      <a:r>
                        <a:rPr lang="en-US" dirty="0" smtClean="0">
                          <a:effectLst/>
                          <a:cs typeface="Times New Roman"/>
                        </a:rPr>
                        <a:t/>
                      </a:r>
                      <a:br>
                        <a:rPr lang="en-US" dirty="0" smtClean="0">
                          <a:effectLst/>
                          <a:cs typeface="Times New Roman"/>
                        </a:rPr>
                      </a:br>
                      <a:r>
                        <a:rPr lang="he-IL" dirty="0" err="1" smtClean="0">
                          <a:effectLst/>
                          <a:cs typeface="Times New Roman"/>
                        </a:rPr>
                        <a:t>באַשטימטער-אַרטיקל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</a:tr>
              <a:tr h="432048">
                <a:tc>
                  <a:txBody>
                    <a:bodyPr/>
                    <a:lstStyle/>
                    <a:p>
                      <a:pPr algn="ctr" rtl="1"/>
                      <a:r>
                        <a:rPr lang="he-IL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אוניה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 ( </a:t>
                      </a:r>
                      <a:r>
                        <a:rPr lang="he-IL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אֳנִיַּת-קְרַב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 ) אניית-קרב 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dirty="0" err="1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פּאַנצער-שיף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פּאַנצער-שיפֿן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 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די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46883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4561041"/>
              </p:ext>
            </p:extLst>
          </p:nvPr>
        </p:nvGraphicFramePr>
        <p:xfrm>
          <a:off x="939894" y="5013176"/>
          <a:ext cx="7581136" cy="118872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085622"/>
                <a:gridCol w="1583406"/>
                <a:gridCol w="1600822"/>
                <a:gridCol w="2311286"/>
              </a:tblGrid>
              <a:tr h="370840">
                <a:tc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cs typeface="Times New Roman"/>
                        </a:rPr>
                        <a:t>שם-עצם </a:t>
                      </a:r>
                      <a:r>
                        <a:rPr lang="he-IL" dirty="0" smtClean="0">
                          <a:effectLst/>
                          <a:cs typeface="Times New Roman"/>
                        </a:rPr>
                        <a:t>יחיד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 err="1" smtClean="0">
                          <a:effectLst/>
                          <a:cs typeface="Times New Roman"/>
                        </a:rPr>
                        <a:t>איינצאָל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cs typeface="Times New Roman"/>
                        </a:rPr>
                        <a:t>שם-עצם </a:t>
                      </a:r>
                      <a:r>
                        <a:rPr lang="he-IL" dirty="0" smtClean="0">
                          <a:effectLst/>
                          <a:cs typeface="Times New Roman"/>
                        </a:rPr>
                        <a:t>רבים</a:t>
                      </a:r>
                      <a:r>
                        <a:rPr lang="en-US" dirty="0" smtClean="0">
                          <a:effectLst/>
                          <a:cs typeface="Times New Roman"/>
                        </a:rPr>
                        <a:t/>
                      </a:r>
                      <a:br>
                        <a:rPr lang="en-US" dirty="0" smtClean="0">
                          <a:effectLst/>
                          <a:cs typeface="Times New Roman"/>
                        </a:rPr>
                      </a:br>
                      <a:r>
                        <a:rPr lang="he-IL" dirty="0" err="1" smtClean="0">
                          <a:effectLst/>
                          <a:cs typeface="Times New Roman"/>
                        </a:rPr>
                        <a:t>מערצאָל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285750" algn="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cs typeface="Times New Roman"/>
                        </a:rPr>
                        <a:t>תגית </a:t>
                      </a:r>
                      <a:r>
                        <a:rPr lang="he-IL" dirty="0" smtClean="0">
                          <a:effectLst/>
                          <a:cs typeface="Times New Roman"/>
                        </a:rPr>
                        <a:t>ידוע</a:t>
                      </a:r>
                      <a:r>
                        <a:rPr lang="en-US" dirty="0" smtClean="0">
                          <a:effectLst/>
                          <a:cs typeface="Times New Roman"/>
                        </a:rPr>
                        <a:t/>
                      </a:r>
                      <a:br>
                        <a:rPr lang="en-US" dirty="0" smtClean="0">
                          <a:effectLst/>
                          <a:cs typeface="Times New Roman"/>
                        </a:rPr>
                      </a:br>
                      <a:r>
                        <a:rPr lang="he-IL" dirty="0" err="1" smtClean="0">
                          <a:effectLst/>
                          <a:cs typeface="Times New Roman"/>
                        </a:rPr>
                        <a:t>באַשטימטער-אַרטיקל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אוניה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 ( </a:t>
                      </a:r>
                      <a:r>
                        <a:rPr lang="he-IL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אֳנִיַּת-מִלְחָמָה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 ) </a:t>
                      </a:r>
                      <a:r>
                        <a:rPr lang="he-IL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אוניית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-מלחמה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dirty="0" err="1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קריגשיף</a:t>
                      </a:r>
                      <a:r>
                        <a:rPr lang="he-IL" dirty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 </a:t>
                      </a: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קריגשיפֿן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די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476672"/>
            <a:ext cx="6757342" cy="42039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87323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0576440"/>
              </p:ext>
            </p:extLst>
          </p:nvPr>
        </p:nvGraphicFramePr>
        <p:xfrm>
          <a:off x="1115616" y="5301208"/>
          <a:ext cx="6788804" cy="91948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475522"/>
                <a:gridCol w="1572478"/>
                <a:gridCol w="1524000"/>
                <a:gridCol w="2216804"/>
              </a:tblGrid>
              <a:tr h="370840">
                <a:tc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cs typeface="Times New Roman"/>
                        </a:rPr>
                        <a:t>שם-עצם </a:t>
                      </a:r>
                      <a:r>
                        <a:rPr lang="he-IL" dirty="0" smtClean="0">
                          <a:effectLst/>
                          <a:cs typeface="Times New Roman"/>
                        </a:rPr>
                        <a:t>יחיד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 err="1" smtClean="0">
                          <a:effectLst/>
                          <a:cs typeface="Times New Roman"/>
                        </a:rPr>
                        <a:t>איינצאָל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cs typeface="Times New Roman"/>
                        </a:rPr>
                        <a:t>שם-עצם </a:t>
                      </a:r>
                      <a:r>
                        <a:rPr lang="he-IL" dirty="0" smtClean="0">
                          <a:effectLst/>
                          <a:cs typeface="Times New Roman"/>
                        </a:rPr>
                        <a:t>רבים</a:t>
                      </a:r>
                      <a:r>
                        <a:rPr lang="en-US" dirty="0" smtClean="0">
                          <a:effectLst/>
                          <a:cs typeface="Times New Roman"/>
                        </a:rPr>
                        <a:t/>
                      </a:r>
                      <a:br>
                        <a:rPr lang="en-US" dirty="0" smtClean="0">
                          <a:effectLst/>
                          <a:cs typeface="Times New Roman"/>
                        </a:rPr>
                      </a:br>
                      <a:r>
                        <a:rPr lang="he-IL" dirty="0" err="1" smtClean="0">
                          <a:effectLst/>
                          <a:cs typeface="Times New Roman"/>
                        </a:rPr>
                        <a:t>מערצאָל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285750"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cs typeface="Times New Roman"/>
                        </a:rPr>
                        <a:t>תגית </a:t>
                      </a:r>
                      <a:r>
                        <a:rPr lang="he-IL" dirty="0" smtClean="0">
                          <a:effectLst/>
                          <a:cs typeface="Times New Roman"/>
                        </a:rPr>
                        <a:t>ידוע</a:t>
                      </a:r>
                      <a:r>
                        <a:rPr lang="en-US" dirty="0" smtClean="0">
                          <a:effectLst/>
                          <a:cs typeface="Times New Roman"/>
                        </a:rPr>
                        <a:t/>
                      </a:r>
                      <a:br>
                        <a:rPr lang="en-US" dirty="0" smtClean="0">
                          <a:effectLst/>
                          <a:cs typeface="Times New Roman"/>
                        </a:rPr>
                      </a:br>
                      <a:r>
                        <a:rPr lang="he-IL" dirty="0" err="1" smtClean="0">
                          <a:effectLst/>
                          <a:cs typeface="Times New Roman"/>
                        </a:rPr>
                        <a:t>באַשטימטער-אַרטיקל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אניית-קיטור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דעמף-שיף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 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 </a:t>
                      </a:r>
                      <a:r>
                        <a:rPr lang="he-IL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דעמף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-שיפֿן 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די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548680"/>
            <a:ext cx="6768752" cy="41807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34839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04664"/>
            <a:ext cx="7200800" cy="44180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0429259"/>
              </p:ext>
            </p:extLst>
          </p:nvPr>
        </p:nvGraphicFramePr>
        <p:xfrm>
          <a:off x="971600" y="5445224"/>
          <a:ext cx="7104112" cy="90087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388938"/>
                <a:gridCol w="1428488"/>
                <a:gridCol w="1857400"/>
                <a:gridCol w="2429286"/>
              </a:tblGrid>
              <a:tr h="595509">
                <a:tc>
                  <a:txBody>
                    <a:bodyPr/>
                    <a:lstStyle/>
                    <a:p>
                      <a:pPr algn="ctr"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שם-עצם </a:t>
                      </a:r>
                      <a:r>
                        <a:rPr lang="he-IL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יחיד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 err="1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איינצאָל</a:t>
                      </a:r>
                      <a:endParaRPr lang="he-IL" dirty="0"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שם-עצם </a:t>
                      </a:r>
                      <a:r>
                        <a:rPr lang="he-IL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רבים</a:t>
                      </a:r>
                      <a:r>
                        <a:rPr lang="en-US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/>
                      </a:r>
                      <a:br>
                        <a:rPr lang="en-US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</a:br>
                      <a:r>
                        <a:rPr lang="he-IL" dirty="0" err="1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מערצאָל</a:t>
                      </a:r>
                      <a:endParaRPr lang="he-IL" dirty="0"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285750"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תגית </a:t>
                      </a:r>
                      <a:r>
                        <a:rPr lang="he-IL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ידוע</a:t>
                      </a:r>
                      <a:r>
                        <a:rPr lang="en-US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/>
                      </a:r>
                      <a:br>
                        <a:rPr lang="en-US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</a:br>
                      <a:r>
                        <a:rPr lang="he-IL" dirty="0" err="1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באַשטימטער-אַרטיקל</a:t>
                      </a:r>
                      <a:endParaRPr lang="he-IL" dirty="0"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</a:tr>
              <a:tr h="305365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ספינת </a:t>
                      </a:r>
                      <a:r>
                        <a:rPr lang="he-IL" dirty="0" err="1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מירוץ</a:t>
                      </a:r>
                      <a:endParaRPr lang="he-IL" dirty="0"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לויף-שיף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dirty="0" err="1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לויף</a:t>
                      </a:r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-שיפֿן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די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91375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836712"/>
            <a:ext cx="5481206" cy="367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095511"/>
              </p:ext>
            </p:extLst>
          </p:nvPr>
        </p:nvGraphicFramePr>
        <p:xfrm>
          <a:off x="1259632" y="5229200"/>
          <a:ext cx="7104112" cy="109728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731316"/>
                <a:gridCol w="1565986"/>
                <a:gridCol w="1377524"/>
                <a:gridCol w="2429286"/>
              </a:tblGrid>
              <a:tr h="523501">
                <a:tc>
                  <a:txBody>
                    <a:bodyPr/>
                    <a:lstStyle/>
                    <a:p>
                      <a:pPr algn="ctr" rtl="1"/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cs typeface="Times New Roman"/>
                        </a:rPr>
                        <a:t>שם-עצם </a:t>
                      </a:r>
                      <a:r>
                        <a:rPr lang="he-IL" dirty="0" smtClean="0">
                          <a:effectLst/>
                          <a:cs typeface="Times New Roman"/>
                        </a:rPr>
                        <a:t>יחיד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 err="1" smtClean="0">
                          <a:effectLst/>
                          <a:cs typeface="Times New Roman"/>
                        </a:rPr>
                        <a:t>איינצאָל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cs typeface="Times New Roman"/>
                        </a:rPr>
                        <a:t>שם-עצם </a:t>
                      </a:r>
                      <a:r>
                        <a:rPr lang="he-IL" dirty="0" smtClean="0">
                          <a:effectLst/>
                          <a:cs typeface="Times New Roman"/>
                        </a:rPr>
                        <a:t>רבים</a:t>
                      </a:r>
                      <a:r>
                        <a:rPr lang="en-US" dirty="0" smtClean="0">
                          <a:effectLst/>
                          <a:cs typeface="Times New Roman"/>
                        </a:rPr>
                        <a:t/>
                      </a:r>
                      <a:br>
                        <a:rPr lang="en-US" dirty="0" smtClean="0">
                          <a:effectLst/>
                          <a:cs typeface="Times New Roman"/>
                        </a:rPr>
                      </a:br>
                      <a:r>
                        <a:rPr lang="he-IL" dirty="0" err="1" smtClean="0">
                          <a:effectLst/>
                          <a:cs typeface="Times New Roman"/>
                        </a:rPr>
                        <a:t>מערצאָל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285750"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cs typeface="Times New Roman"/>
                        </a:rPr>
                        <a:t>תגית </a:t>
                      </a:r>
                      <a:r>
                        <a:rPr lang="he-IL" dirty="0" smtClean="0">
                          <a:effectLst/>
                          <a:cs typeface="Times New Roman"/>
                        </a:rPr>
                        <a:t>ידוע</a:t>
                      </a:r>
                      <a:r>
                        <a:rPr lang="en-US" dirty="0" smtClean="0">
                          <a:effectLst/>
                          <a:cs typeface="Times New Roman"/>
                        </a:rPr>
                        <a:t/>
                      </a:r>
                      <a:br>
                        <a:rPr lang="en-US" dirty="0" smtClean="0">
                          <a:effectLst/>
                          <a:cs typeface="Times New Roman"/>
                        </a:rPr>
                      </a:br>
                      <a:r>
                        <a:rPr lang="he-IL" dirty="0" err="1" smtClean="0">
                          <a:effectLst/>
                          <a:cs typeface="Times New Roman"/>
                        </a:rPr>
                        <a:t>באַשטימטער-אַרטיקל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</a:tr>
              <a:tr h="305365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ספינת –המדבר (גמל)</a:t>
                      </a:r>
                      <a:endParaRPr lang="he-IL" dirty="0"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קעמעל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קעמעלען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 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dirty="0" err="1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דער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15653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692696"/>
            <a:ext cx="6042248" cy="41389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0309896"/>
              </p:ext>
            </p:extLst>
          </p:nvPr>
        </p:nvGraphicFramePr>
        <p:xfrm>
          <a:off x="1115616" y="5445224"/>
          <a:ext cx="7104112" cy="90087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029694"/>
                <a:gridCol w="1787732"/>
                <a:gridCol w="1857400"/>
                <a:gridCol w="2429286"/>
              </a:tblGrid>
              <a:tr h="595509">
                <a:tc>
                  <a:txBody>
                    <a:bodyPr/>
                    <a:lstStyle/>
                    <a:p>
                      <a:pPr algn="ctr" rtl="1"/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cs typeface="Times New Roman"/>
                        </a:rPr>
                        <a:t>שם-עצם </a:t>
                      </a:r>
                      <a:r>
                        <a:rPr lang="he-IL" dirty="0" smtClean="0">
                          <a:effectLst/>
                          <a:cs typeface="Times New Roman"/>
                        </a:rPr>
                        <a:t>יחיד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 err="1" smtClean="0">
                          <a:effectLst/>
                          <a:cs typeface="Times New Roman"/>
                        </a:rPr>
                        <a:t>איינצאָל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cs typeface="Times New Roman"/>
                        </a:rPr>
                        <a:t>שם-עצם </a:t>
                      </a:r>
                      <a:r>
                        <a:rPr lang="he-IL" dirty="0" smtClean="0">
                          <a:effectLst/>
                          <a:cs typeface="Times New Roman"/>
                        </a:rPr>
                        <a:t>רבים</a:t>
                      </a:r>
                      <a:r>
                        <a:rPr lang="en-US" dirty="0" smtClean="0">
                          <a:effectLst/>
                          <a:cs typeface="Times New Roman"/>
                        </a:rPr>
                        <a:t/>
                      </a:r>
                      <a:br>
                        <a:rPr lang="en-US" dirty="0" smtClean="0">
                          <a:effectLst/>
                          <a:cs typeface="Times New Roman"/>
                        </a:rPr>
                      </a:br>
                      <a:r>
                        <a:rPr lang="he-IL" dirty="0" err="1" smtClean="0">
                          <a:effectLst/>
                          <a:cs typeface="Times New Roman"/>
                        </a:rPr>
                        <a:t>מערצאָל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285750"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cs typeface="Times New Roman"/>
                        </a:rPr>
                        <a:t>תגית </a:t>
                      </a:r>
                      <a:r>
                        <a:rPr lang="he-IL" dirty="0" smtClean="0">
                          <a:effectLst/>
                          <a:cs typeface="Times New Roman"/>
                        </a:rPr>
                        <a:t>ידוע</a:t>
                      </a:r>
                      <a:r>
                        <a:rPr lang="en-US" dirty="0" smtClean="0">
                          <a:effectLst/>
                          <a:cs typeface="Times New Roman"/>
                        </a:rPr>
                        <a:t/>
                      </a:r>
                      <a:br>
                        <a:rPr lang="en-US" dirty="0" smtClean="0">
                          <a:effectLst/>
                          <a:cs typeface="Times New Roman"/>
                        </a:rPr>
                      </a:br>
                      <a:r>
                        <a:rPr lang="he-IL" dirty="0" err="1" smtClean="0">
                          <a:effectLst/>
                          <a:cs typeface="Times New Roman"/>
                        </a:rPr>
                        <a:t>באַשטימטער-אַרטיקל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</a:tr>
              <a:tr h="305365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חמור</a:t>
                      </a:r>
                      <a:endParaRPr lang="he-IL" dirty="0"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אייזל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 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אייזלען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dirty="0" err="1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דער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71546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www.galgalim.co.il/_Uploads/dbsArticles/bike1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548680"/>
            <a:ext cx="6174854" cy="3772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8289795"/>
              </p:ext>
            </p:extLst>
          </p:nvPr>
        </p:nvGraphicFramePr>
        <p:xfrm>
          <a:off x="899592" y="5157192"/>
          <a:ext cx="7196122" cy="1063649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954664"/>
                <a:gridCol w="2114366"/>
                <a:gridCol w="1817886"/>
                <a:gridCol w="2309206"/>
              </a:tblGrid>
              <a:tr h="648072">
                <a:tc>
                  <a:txBody>
                    <a:bodyPr/>
                    <a:lstStyle/>
                    <a:p>
                      <a:pPr algn="ctr" rtl="1"/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cs typeface="Times New Roman"/>
                        </a:rPr>
                        <a:t>שם-עצם </a:t>
                      </a:r>
                      <a:r>
                        <a:rPr lang="he-IL" dirty="0" smtClean="0">
                          <a:effectLst/>
                          <a:cs typeface="Times New Roman"/>
                        </a:rPr>
                        <a:t>יחיד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 err="1" smtClean="0">
                          <a:effectLst/>
                          <a:cs typeface="Times New Roman"/>
                        </a:rPr>
                        <a:t>איינצאָל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cs typeface="Times New Roman"/>
                        </a:rPr>
                        <a:t>שם-עצם </a:t>
                      </a:r>
                      <a:r>
                        <a:rPr lang="he-IL" dirty="0" smtClean="0">
                          <a:effectLst/>
                          <a:cs typeface="Times New Roman"/>
                        </a:rPr>
                        <a:t>רבים</a:t>
                      </a:r>
                      <a:r>
                        <a:rPr lang="en-US" dirty="0" smtClean="0">
                          <a:effectLst/>
                          <a:cs typeface="Times New Roman"/>
                        </a:rPr>
                        <a:t/>
                      </a:r>
                      <a:br>
                        <a:rPr lang="en-US" dirty="0" smtClean="0">
                          <a:effectLst/>
                          <a:cs typeface="Times New Roman"/>
                        </a:rPr>
                      </a:br>
                      <a:r>
                        <a:rPr lang="he-IL" dirty="0" err="1" smtClean="0">
                          <a:effectLst/>
                          <a:cs typeface="Times New Roman"/>
                        </a:rPr>
                        <a:t>מערצאָל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285750"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cs typeface="Times New Roman"/>
                        </a:rPr>
                        <a:t>תגית </a:t>
                      </a:r>
                      <a:r>
                        <a:rPr lang="he-IL" dirty="0" smtClean="0">
                          <a:effectLst/>
                          <a:cs typeface="Times New Roman"/>
                        </a:rPr>
                        <a:t>ידוע</a:t>
                      </a:r>
                      <a:r>
                        <a:rPr lang="en-US" dirty="0" smtClean="0">
                          <a:effectLst/>
                          <a:cs typeface="Times New Roman"/>
                        </a:rPr>
                        <a:t/>
                      </a:r>
                      <a:br>
                        <a:rPr lang="en-US" dirty="0" smtClean="0">
                          <a:effectLst/>
                          <a:cs typeface="Times New Roman"/>
                        </a:rPr>
                      </a:br>
                      <a:r>
                        <a:rPr lang="he-IL" dirty="0" err="1" smtClean="0">
                          <a:effectLst/>
                          <a:cs typeface="Times New Roman"/>
                        </a:rPr>
                        <a:t>באַשטימטער</a:t>
                      </a:r>
                      <a:r>
                        <a:rPr lang="he-IL" dirty="0" smtClean="0">
                          <a:effectLst/>
                          <a:cs typeface="Times New Roman"/>
                        </a:rPr>
                        <a:t>- </a:t>
                      </a:r>
                      <a:r>
                        <a:rPr lang="he-IL" dirty="0" err="1" smtClean="0">
                          <a:effectLst/>
                          <a:cs typeface="Times New Roman"/>
                        </a:rPr>
                        <a:t>אַרטיקל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</a:tr>
              <a:tr h="415577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mtClean="0">
                          <a:effectLst/>
                          <a:cs typeface="Times New Roman"/>
                        </a:rPr>
                        <a:t>אופנוע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mtClean="0">
                          <a:effectLst/>
                          <a:cs typeface="Times New Roman"/>
                        </a:rPr>
                        <a:t>מאָטאָציקל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mtClean="0">
                          <a:effectLst/>
                          <a:cs typeface="Times New Roman"/>
                        </a:rPr>
                        <a:t>מאָטאָציקלען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 err="1" smtClean="0">
                          <a:effectLst/>
                          <a:cs typeface="Times New Roman"/>
                        </a:rPr>
                        <a:t>דער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27624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img.zap.co.il/pics/1/7/9/2/36182971c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692696"/>
            <a:ext cx="4680520" cy="381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8871089"/>
              </p:ext>
            </p:extLst>
          </p:nvPr>
        </p:nvGraphicFramePr>
        <p:xfrm>
          <a:off x="1187624" y="5301208"/>
          <a:ext cx="6828316" cy="100811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524000"/>
                <a:gridCol w="1524000"/>
                <a:gridCol w="1524000"/>
                <a:gridCol w="2256316"/>
              </a:tblGrid>
              <a:tr h="648072">
                <a:tc>
                  <a:txBody>
                    <a:bodyPr/>
                    <a:lstStyle/>
                    <a:p>
                      <a:pPr algn="ctr" rtl="1"/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cs typeface="Times New Roman"/>
                        </a:rPr>
                        <a:t>שם-עצם </a:t>
                      </a:r>
                      <a:r>
                        <a:rPr lang="he-IL" dirty="0" smtClean="0">
                          <a:effectLst/>
                          <a:cs typeface="Times New Roman"/>
                        </a:rPr>
                        <a:t>יחיד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 err="1" smtClean="0">
                          <a:effectLst/>
                          <a:cs typeface="Times New Roman"/>
                        </a:rPr>
                        <a:t>איינצאָל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cs typeface="Times New Roman"/>
                        </a:rPr>
                        <a:t>שם-עצם </a:t>
                      </a:r>
                      <a:r>
                        <a:rPr lang="he-IL" dirty="0" smtClean="0">
                          <a:effectLst/>
                          <a:cs typeface="Times New Roman"/>
                        </a:rPr>
                        <a:t>רבים</a:t>
                      </a:r>
                      <a:r>
                        <a:rPr lang="en-US" dirty="0" smtClean="0">
                          <a:effectLst/>
                          <a:cs typeface="Times New Roman"/>
                        </a:rPr>
                        <a:t/>
                      </a:r>
                      <a:br>
                        <a:rPr lang="en-US" dirty="0" smtClean="0">
                          <a:effectLst/>
                          <a:cs typeface="Times New Roman"/>
                        </a:rPr>
                      </a:br>
                      <a:r>
                        <a:rPr lang="he-IL" dirty="0" err="1" smtClean="0">
                          <a:effectLst/>
                          <a:cs typeface="Times New Roman"/>
                        </a:rPr>
                        <a:t>מערצאָל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285750"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cs typeface="Times New Roman"/>
                        </a:rPr>
                        <a:t>תגית </a:t>
                      </a:r>
                      <a:r>
                        <a:rPr lang="he-IL" dirty="0" smtClean="0">
                          <a:effectLst/>
                          <a:cs typeface="Times New Roman"/>
                        </a:rPr>
                        <a:t>ידוע</a:t>
                      </a:r>
                      <a:r>
                        <a:rPr lang="en-US" dirty="0" smtClean="0">
                          <a:effectLst/>
                          <a:cs typeface="Times New Roman"/>
                        </a:rPr>
                        <a:t/>
                      </a:r>
                      <a:br>
                        <a:rPr lang="en-US" dirty="0" smtClean="0">
                          <a:effectLst/>
                          <a:cs typeface="Times New Roman"/>
                        </a:rPr>
                      </a:br>
                      <a:r>
                        <a:rPr lang="he-IL" dirty="0" err="1" smtClean="0">
                          <a:effectLst/>
                          <a:cs typeface="Times New Roman"/>
                        </a:rPr>
                        <a:t>באַשטימטער-אַרטיקל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</a:tr>
              <a:tr h="36004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cs typeface="Times New Roman"/>
                        </a:rPr>
                        <a:t>אופנוען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>
                          <a:effectLst/>
                          <a:cs typeface="Times New Roman"/>
                        </a:rPr>
                        <a:t>מאָטאָציקלער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>
                          <a:effectLst/>
                          <a:cs typeface="Times New Roman"/>
                        </a:rPr>
                        <a:t>מאָטאָציקלערס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 err="1">
                          <a:effectLst/>
                          <a:cs typeface="Times New Roman"/>
                        </a:rPr>
                        <a:t>דער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87468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www.ibicycle.co.il/wp-content/uploads/2012/05/canstockphoto940562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5668" y="260648"/>
            <a:ext cx="6486682" cy="4968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8436126"/>
              </p:ext>
            </p:extLst>
          </p:nvPr>
        </p:nvGraphicFramePr>
        <p:xfrm>
          <a:off x="1403648" y="5589240"/>
          <a:ext cx="6774498" cy="94690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011795"/>
                <a:gridCol w="1922962"/>
                <a:gridCol w="1664271"/>
                <a:gridCol w="2175470"/>
              </a:tblGrid>
              <a:tr h="576064">
                <a:tc>
                  <a:txBody>
                    <a:bodyPr/>
                    <a:lstStyle/>
                    <a:p>
                      <a:pPr algn="ctr" rtl="1"/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cs typeface="Times New Roman"/>
                        </a:rPr>
                        <a:t>שם-עצם </a:t>
                      </a:r>
                      <a:r>
                        <a:rPr lang="he-IL" dirty="0" smtClean="0">
                          <a:effectLst/>
                          <a:cs typeface="Times New Roman"/>
                        </a:rPr>
                        <a:t>יחיד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 err="1" smtClean="0">
                          <a:effectLst/>
                          <a:cs typeface="Times New Roman"/>
                        </a:rPr>
                        <a:t>איינצאָל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cs typeface="Times New Roman"/>
                        </a:rPr>
                        <a:t>שם-עצם </a:t>
                      </a:r>
                      <a:r>
                        <a:rPr lang="he-IL" dirty="0" smtClean="0">
                          <a:effectLst/>
                          <a:cs typeface="Times New Roman"/>
                        </a:rPr>
                        <a:t>רבים</a:t>
                      </a:r>
                      <a:r>
                        <a:rPr lang="en-US" dirty="0" smtClean="0">
                          <a:effectLst/>
                          <a:cs typeface="Times New Roman"/>
                        </a:rPr>
                        <a:t/>
                      </a:r>
                      <a:br>
                        <a:rPr lang="en-US" dirty="0" smtClean="0">
                          <a:effectLst/>
                          <a:cs typeface="Times New Roman"/>
                        </a:rPr>
                      </a:br>
                      <a:r>
                        <a:rPr lang="he-IL" dirty="0" err="1" smtClean="0">
                          <a:effectLst/>
                          <a:cs typeface="Times New Roman"/>
                        </a:rPr>
                        <a:t>מערצאָל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285750"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cs typeface="Times New Roman"/>
                        </a:rPr>
                        <a:t>תגית </a:t>
                      </a:r>
                      <a:r>
                        <a:rPr lang="he-IL" dirty="0" smtClean="0">
                          <a:effectLst/>
                          <a:cs typeface="Times New Roman"/>
                        </a:rPr>
                        <a:t>ידוע</a:t>
                      </a:r>
                      <a:r>
                        <a:rPr lang="en-US" dirty="0" smtClean="0">
                          <a:effectLst/>
                          <a:cs typeface="Times New Roman"/>
                        </a:rPr>
                        <a:t/>
                      </a:r>
                      <a:br>
                        <a:rPr lang="en-US" dirty="0" smtClean="0">
                          <a:effectLst/>
                          <a:cs typeface="Times New Roman"/>
                        </a:rPr>
                      </a:br>
                      <a:r>
                        <a:rPr lang="he-IL" dirty="0" err="1" smtClean="0">
                          <a:effectLst/>
                          <a:cs typeface="Times New Roman"/>
                        </a:rPr>
                        <a:t>באַשטימטער-אַרטיקל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cs typeface="Times New Roman"/>
                        </a:rPr>
                        <a:t>אופניים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>
                          <a:effectLst/>
                          <a:cs typeface="Times New Roman"/>
                        </a:rPr>
                        <a:t>ביציקל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>
                          <a:effectLst/>
                          <a:cs typeface="Times New Roman"/>
                        </a:rPr>
                        <a:t>ביציקלען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 err="1">
                          <a:effectLst/>
                          <a:cs typeface="Times New Roman"/>
                        </a:rPr>
                        <a:t>דער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71004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i752.photobucket.com/albums/xx167/biblic5/4.jpg?t=126868988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04664"/>
            <a:ext cx="6096000" cy="4761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4785623"/>
              </p:ext>
            </p:extLst>
          </p:nvPr>
        </p:nvGraphicFramePr>
        <p:xfrm>
          <a:off x="1043608" y="5517232"/>
          <a:ext cx="7024449" cy="94690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052953"/>
                <a:gridCol w="1837644"/>
                <a:gridCol w="1605500"/>
                <a:gridCol w="2528352"/>
              </a:tblGrid>
              <a:tr h="576064">
                <a:tc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cs typeface="Times New Roman"/>
                        </a:rPr>
                        <a:t>שם-עצם </a:t>
                      </a:r>
                      <a:r>
                        <a:rPr lang="he-IL" dirty="0" smtClean="0">
                          <a:effectLst/>
                          <a:cs typeface="Times New Roman"/>
                        </a:rPr>
                        <a:t>יחיד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 err="1" smtClean="0">
                          <a:effectLst/>
                          <a:cs typeface="Times New Roman"/>
                        </a:rPr>
                        <a:t>איינצאָל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cs typeface="Times New Roman"/>
                        </a:rPr>
                        <a:t>שם-עצם </a:t>
                      </a:r>
                      <a:r>
                        <a:rPr lang="he-IL" dirty="0" smtClean="0">
                          <a:effectLst/>
                          <a:cs typeface="Times New Roman"/>
                        </a:rPr>
                        <a:t>רבים</a:t>
                      </a:r>
                      <a:r>
                        <a:rPr lang="en-US" dirty="0" smtClean="0">
                          <a:effectLst/>
                          <a:cs typeface="Times New Roman"/>
                        </a:rPr>
                        <a:t/>
                      </a:r>
                      <a:br>
                        <a:rPr lang="en-US" dirty="0" smtClean="0">
                          <a:effectLst/>
                          <a:cs typeface="Times New Roman"/>
                        </a:rPr>
                      </a:br>
                      <a:r>
                        <a:rPr lang="he-IL" dirty="0" err="1" smtClean="0">
                          <a:effectLst/>
                          <a:cs typeface="Times New Roman"/>
                        </a:rPr>
                        <a:t>מערצאָל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285750"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cs typeface="Times New Roman"/>
                        </a:rPr>
                        <a:t>תגית </a:t>
                      </a:r>
                      <a:r>
                        <a:rPr lang="he-IL" dirty="0" smtClean="0">
                          <a:effectLst/>
                          <a:cs typeface="Times New Roman"/>
                        </a:rPr>
                        <a:t>ידוע</a:t>
                      </a:r>
                      <a:r>
                        <a:rPr lang="en-US" dirty="0" smtClean="0">
                          <a:effectLst/>
                          <a:cs typeface="Times New Roman"/>
                        </a:rPr>
                        <a:t/>
                      </a:r>
                      <a:br>
                        <a:rPr lang="en-US" dirty="0" smtClean="0">
                          <a:effectLst/>
                          <a:cs typeface="Times New Roman"/>
                        </a:rPr>
                      </a:br>
                      <a:r>
                        <a:rPr lang="he-IL" dirty="0" err="1" smtClean="0">
                          <a:effectLst/>
                          <a:cs typeface="Times New Roman"/>
                        </a:rPr>
                        <a:t>באַשטימטער-אַרטיקל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cs typeface="Times New Roman"/>
                        </a:rPr>
                        <a:t>הליקופטר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>
                          <a:effectLst/>
                          <a:cs typeface="Times New Roman"/>
                        </a:rPr>
                        <a:t>העליקאָפּטער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>
                          <a:effectLst/>
                          <a:cs typeface="Times New Roman"/>
                        </a:rPr>
                        <a:t>העליקאָפּטערס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dirty="0" err="1">
                          <a:effectLst/>
                          <a:cs typeface="Times New Roman"/>
                        </a:rPr>
                        <a:t>דער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39715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s://userscontent2.emaze.com/images/d513296e-134d-4163-b000-aa32e8f3b835/4780756c-6834-4913-957c-aa986a62b76b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052736"/>
            <a:ext cx="6451209" cy="4104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26358"/>
              </p:ext>
            </p:extLst>
          </p:nvPr>
        </p:nvGraphicFramePr>
        <p:xfrm>
          <a:off x="251520" y="5229200"/>
          <a:ext cx="8496944" cy="1313067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332582"/>
                <a:gridCol w="2527422"/>
                <a:gridCol w="2736642"/>
                <a:gridCol w="1900298"/>
              </a:tblGrid>
              <a:tr h="711276">
                <a:tc>
                  <a:txBody>
                    <a:bodyPr/>
                    <a:lstStyle/>
                    <a:p>
                      <a:pPr algn="r" rtl="1"/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cs typeface="Times New Roman"/>
                        </a:rPr>
                        <a:t>שם-עצם </a:t>
                      </a:r>
                      <a:r>
                        <a:rPr lang="he-IL" dirty="0" smtClean="0">
                          <a:effectLst/>
                          <a:cs typeface="Times New Roman"/>
                        </a:rPr>
                        <a:t>יחיד</a:t>
                      </a:r>
                    </a:p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dirty="0" err="1" smtClean="0">
                          <a:effectLst/>
                          <a:cs typeface="Times New Roman"/>
                        </a:rPr>
                        <a:t>איינצאָל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cs typeface="Times New Roman"/>
                        </a:rPr>
                        <a:t>שם-עצם </a:t>
                      </a:r>
                      <a:r>
                        <a:rPr lang="he-IL" dirty="0" smtClean="0">
                          <a:effectLst/>
                          <a:cs typeface="Times New Roman"/>
                        </a:rPr>
                        <a:t>רבים</a:t>
                      </a:r>
                      <a:r>
                        <a:rPr lang="en-US" dirty="0" smtClean="0">
                          <a:effectLst/>
                          <a:cs typeface="Times New Roman"/>
                        </a:rPr>
                        <a:t/>
                      </a:r>
                      <a:br>
                        <a:rPr lang="en-US" dirty="0" smtClean="0">
                          <a:effectLst/>
                          <a:cs typeface="Times New Roman"/>
                        </a:rPr>
                      </a:br>
                      <a:r>
                        <a:rPr lang="he-IL" dirty="0" err="1" smtClean="0">
                          <a:effectLst/>
                          <a:cs typeface="Times New Roman"/>
                        </a:rPr>
                        <a:t>מערצאָל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285750" algn="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cs typeface="Times New Roman"/>
                        </a:rPr>
                        <a:t>תגית </a:t>
                      </a:r>
                      <a:r>
                        <a:rPr lang="he-IL" dirty="0" smtClean="0">
                          <a:effectLst/>
                          <a:cs typeface="Times New Roman"/>
                        </a:rPr>
                        <a:t>ידוע</a:t>
                      </a:r>
                      <a:r>
                        <a:rPr lang="en-US" dirty="0" smtClean="0">
                          <a:effectLst/>
                          <a:cs typeface="Times New Roman"/>
                        </a:rPr>
                        <a:t/>
                      </a:r>
                      <a:br>
                        <a:rPr lang="en-US" dirty="0" smtClean="0">
                          <a:effectLst/>
                          <a:cs typeface="Times New Roman"/>
                        </a:rPr>
                      </a:br>
                      <a:r>
                        <a:rPr lang="he-IL" dirty="0" err="1" smtClean="0">
                          <a:effectLst/>
                          <a:cs typeface="Times New Roman"/>
                        </a:rPr>
                        <a:t>באַשטימטער-אַרטיקל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</a:tr>
              <a:tr h="490107">
                <a:tc>
                  <a:txBody>
                    <a:bodyPr/>
                    <a:lstStyle/>
                    <a:p>
                      <a:pPr algn="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מטוס-תובלה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טראַנספּאָרט- אַעראָפּלאַן 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טראַנספּאָרט-אַעראָפּלאַנען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 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דער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15652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404664"/>
            <a:ext cx="4896544" cy="46805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5396243"/>
              </p:ext>
            </p:extLst>
          </p:nvPr>
        </p:nvGraphicFramePr>
        <p:xfrm>
          <a:off x="251520" y="5229200"/>
          <a:ext cx="8712967" cy="136815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505137"/>
                <a:gridCol w="2445944"/>
                <a:gridCol w="2765928"/>
                <a:gridCol w="1995958"/>
              </a:tblGrid>
              <a:tr h="852418">
                <a:tc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cs typeface="Times New Roman"/>
                        </a:rPr>
                        <a:t>שם-עצם </a:t>
                      </a:r>
                      <a:r>
                        <a:rPr lang="he-IL" dirty="0" smtClean="0">
                          <a:effectLst/>
                          <a:cs typeface="Times New Roman"/>
                        </a:rPr>
                        <a:t>יחיד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 err="1" smtClean="0">
                          <a:effectLst/>
                          <a:cs typeface="Times New Roman"/>
                        </a:rPr>
                        <a:t>איינצאָל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cs typeface="Times New Roman"/>
                        </a:rPr>
                        <a:t>שם-עצם </a:t>
                      </a:r>
                      <a:r>
                        <a:rPr lang="he-IL" dirty="0" smtClean="0">
                          <a:effectLst/>
                          <a:cs typeface="Times New Roman"/>
                        </a:rPr>
                        <a:t>רבים</a:t>
                      </a:r>
                      <a:r>
                        <a:rPr lang="en-US" dirty="0" smtClean="0">
                          <a:effectLst/>
                          <a:cs typeface="Times New Roman"/>
                        </a:rPr>
                        <a:t/>
                      </a:r>
                      <a:br>
                        <a:rPr lang="en-US" dirty="0" smtClean="0">
                          <a:effectLst/>
                          <a:cs typeface="Times New Roman"/>
                        </a:rPr>
                      </a:br>
                      <a:r>
                        <a:rPr lang="he-IL" dirty="0" err="1" smtClean="0">
                          <a:effectLst/>
                          <a:cs typeface="Times New Roman"/>
                        </a:rPr>
                        <a:t>מערצאָל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285750"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cs typeface="Times New Roman"/>
                        </a:rPr>
                        <a:t>תגית </a:t>
                      </a:r>
                      <a:r>
                        <a:rPr lang="he-IL" dirty="0" smtClean="0">
                          <a:effectLst/>
                          <a:cs typeface="Times New Roman"/>
                        </a:rPr>
                        <a:t>ידוע</a:t>
                      </a:r>
                      <a:r>
                        <a:rPr lang="en-US" dirty="0" smtClean="0">
                          <a:effectLst/>
                          <a:cs typeface="Times New Roman"/>
                        </a:rPr>
                        <a:t/>
                      </a:r>
                      <a:br>
                        <a:rPr lang="en-US" dirty="0" smtClean="0">
                          <a:effectLst/>
                          <a:cs typeface="Times New Roman"/>
                        </a:rPr>
                      </a:br>
                      <a:r>
                        <a:rPr lang="he-IL" dirty="0" err="1" smtClean="0">
                          <a:effectLst/>
                          <a:cs typeface="Times New Roman"/>
                        </a:rPr>
                        <a:t>באַשטימטער-אַרטיקל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</a:tr>
              <a:tr h="515734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מטוס-ריסוס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באַשפּריצונג-אַעראָפּלאַן 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באַשפּריצונג-אַעראָפּלאַנען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 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דער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26016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9" y="620688"/>
            <a:ext cx="6382912" cy="44786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3009658"/>
              </p:ext>
            </p:extLst>
          </p:nvPr>
        </p:nvGraphicFramePr>
        <p:xfrm>
          <a:off x="899592" y="5445224"/>
          <a:ext cx="7299212" cy="94690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196296"/>
                <a:gridCol w="1851704"/>
                <a:gridCol w="2049986"/>
                <a:gridCol w="2201226"/>
              </a:tblGrid>
              <a:tr h="576064">
                <a:tc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cs typeface="Times New Roman"/>
                        </a:rPr>
                        <a:t>שם-עצם </a:t>
                      </a:r>
                      <a:r>
                        <a:rPr lang="he-IL" dirty="0" smtClean="0">
                          <a:effectLst/>
                          <a:cs typeface="Times New Roman"/>
                        </a:rPr>
                        <a:t>יחיד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 err="1" smtClean="0">
                          <a:effectLst/>
                          <a:cs typeface="Times New Roman"/>
                        </a:rPr>
                        <a:t>איינצאָל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cs typeface="Times New Roman"/>
                        </a:rPr>
                        <a:t>שם-עצם </a:t>
                      </a:r>
                      <a:r>
                        <a:rPr lang="he-IL" dirty="0" smtClean="0">
                          <a:effectLst/>
                          <a:cs typeface="Times New Roman"/>
                        </a:rPr>
                        <a:t>רבים</a:t>
                      </a:r>
                      <a:r>
                        <a:rPr lang="en-US" dirty="0" smtClean="0">
                          <a:effectLst/>
                          <a:cs typeface="Times New Roman"/>
                        </a:rPr>
                        <a:t/>
                      </a:r>
                      <a:br>
                        <a:rPr lang="en-US" dirty="0" smtClean="0">
                          <a:effectLst/>
                          <a:cs typeface="Times New Roman"/>
                        </a:rPr>
                      </a:br>
                      <a:r>
                        <a:rPr lang="he-IL" dirty="0" err="1" smtClean="0">
                          <a:effectLst/>
                          <a:cs typeface="Times New Roman"/>
                        </a:rPr>
                        <a:t>מערצאָל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285750"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cs typeface="Times New Roman"/>
                        </a:rPr>
                        <a:t>תגית </a:t>
                      </a:r>
                      <a:r>
                        <a:rPr lang="he-IL" dirty="0" smtClean="0">
                          <a:effectLst/>
                          <a:cs typeface="Times New Roman"/>
                        </a:rPr>
                        <a:t>ידוע</a:t>
                      </a:r>
                      <a:r>
                        <a:rPr lang="en-US" dirty="0" smtClean="0">
                          <a:effectLst/>
                          <a:cs typeface="Times New Roman"/>
                        </a:rPr>
                        <a:t/>
                      </a:r>
                      <a:br>
                        <a:rPr lang="en-US" dirty="0" smtClean="0">
                          <a:effectLst/>
                          <a:cs typeface="Times New Roman"/>
                        </a:rPr>
                      </a:br>
                      <a:r>
                        <a:rPr lang="he-IL" dirty="0" err="1" smtClean="0">
                          <a:effectLst/>
                          <a:cs typeface="Times New Roman"/>
                        </a:rPr>
                        <a:t>באַשטימטער-אַרטיקל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מטוס-קרב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קריגס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-אַעראָפּלאַן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קריגס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-אַעראָפּלאַנען 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דער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44980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692696"/>
            <a:ext cx="7056784" cy="4176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3481806"/>
              </p:ext>
            </p:extLst>
          </p:nvPr>
        </p:nvGraphicFramePr>
        <p:xfrm>
          <a:off x="1037852" y="5373216"/>
          <a:ext cx="7059286" cy="943897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833422"/>
                <a:gridCol w="1905032"/>
                <a:gridCol w="1724310"/>
                <a:gridCol w="2596522"/>
              </a:tblGrid>
              <a:tr h="576064">
                <a:tc>
                  <a:txBody>
                    <a:bodyPr/>
                    <a:lstStyle/>
                    <a:p>
                      <a:pPr algn="ctr"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שם-עצם </a:t>
                      </a:r>
                      <a:r>
                        <a:rPr lang="he-IL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יחיד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 err="1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איינצאָל</a:t>
                      </a:r>
                      <a:endParaRPr lang="he-IL" dirty="0"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שם-עצם </a:t>
                      </a:r>
                      <a:r>
                        <a:rPr lang="he-IL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רבים</a:t>
                      </a:r>
                      <a:r>
                        <a:rPr lang="en-US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/>
                      </a:r>
                      <a:br>
                        <a:rPr lang="en-US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</a:br>
                      <a:r>
                        <a:rPr lang="he-IL" dirty="0" err="1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מערצאָל</a:t>
                      </a:r>
                      <a:endParaRPr lang="he-IL" dirty="0"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285750"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תגית </a:t>
                      </a:r>
                      <a:r>
                        <a:rPr lang="he-IL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ידוע</a:t>
                      </a:r>
                      <a:r>
                        <a:rPr lang="en-US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/>
                      </a:r>
                      <a:br>
                        <a:rPr lang="en-US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</a:br>
                      <a:r>
                        <a:rPr lang="he-IL" dirty="0" err="1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באַשטימטער-אַרטיקל</a:t>
                      </a:r>
                      <a:endParaRPr lang="he-IL" dirty="0"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</a:tr>
              <a:tr h="367833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טרקטור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 err="1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טראַקטאָר</a:t>
                      </a:r>
                      <a:endParaRPr lang="he-IL" dirty="0"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 err="1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טראַקטאָרן</a:t>
                      </a:r>
                      <a:endParaRPr lang="he-IL" dirty="0"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 err="1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דער</a:t>
                      </a:r>
                      <a:endParaRPr lang="he-IL" dirty="0"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7744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34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טבלה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06617"/>
              </p:ext>
            </p:extLst>
          </p:nvPr>
        </p:nvGraphicFramePr>
        <p:xfrm>
          <a:off x="993321" y="5517232"/>
          <a:ext cx="7212942" cy="101891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131344"/>
                <a:gridCol w="1918484"/>
                <a:gridCol w="1702700"/>
                <a:gridCol w="2460414"/>
              </a:tblGrid>
              <a:tr h="648072">
                <a:tc>
                  <a:txBody>
                    <a:bodyPr/>
                    <a:lstStyle/>
                    <a:p>
                      <a:pPr algn="ctr"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שם-עצם </a:t>
                      </a:r>
                      <a:r>
                        <a:rPr lang="he-IL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יחיד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 err="1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איינצאָל</a:t>
                      </a:r>
                      <a:endParaRPr lang="he-IL" dirty="0"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68580" marR="68580" marT="0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שם-עצם </a:t>
                      </a:r>
                      <a:r>
                        <a:rPr lang="he-IL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רבים</a:t>
                      </a:r>
                      <a:r>
                        <a:rPr lang="en-US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/>
                      </a:r>
                      <a:br>
                        <a:rPr lang="en-US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</a:br>
                      <a:r>
                        <a:rPr lang="he-IL" dirty="0" err="1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מערצאָל</a:t>
                      </a:r>
                      <a:endParaRPr lang="he-IL" dirty="0"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285750"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תגית </a:t>
                      </a:r>
                      <a:r>
                        <a:rPr lang="he-IL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ידוע</a:t>
                      </a:r>
                      <a:r>
                        <a:rPr lang="en-US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/>
                      </a:r>
                      <a:br>
                        <a:rPr lang="en-US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</a:br>
                      <a:r>
                        <a:rPr lang="he-IL" dirty="0" err="1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באַשטימטער-אַרטיקל</a:t>
                      </a:r>
                      <a:endParaRPr lang="he-IL" dirty="0"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מכונית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 err="1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אויטאָמוביל</a:t>
                      </a:r>
                      <a:endParaRPr lang="he-IL" dirty="0"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 err="1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אויטאָמובילן</a:t>
                      </a:r>
                      <a:endParaRPr lang="he-IL" dirty="0"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 err="1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דער</a:t>
                      </a:r>
                      <a:endParaRPr lang="he-IL" dirty="0"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620688"/>
            <a:ext cx="7832449" cy="4464496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  <a:tileRect/>
          </a:gradFill>
          <a:ln>
            <a:noFill/>
          </a:ln>
          <a:effectLst/>
          <a:extLst/>
        </p:spPr>
      </p:pic>
    </p:spTree>
    <p:extLst>
      <p:ext uri="{BB962C8B-B14F-4D97-AF65-F5344CB8AC3E}">
        <p14:creationId xmlns:p14="http://schemas.microsoft.com/office/powerpoint/2010/main" val="738422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טבלה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8379931"/>
              </p:ext>
            </p:extLst>
          </p:nvPr>
        </p:nvGraphicFramePr>
        <p:xfrm>
          <a:off x="1403648" y="5661248"/>
          <a:ext cx="6761061" cy="94690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941363"/>
                <a:gridCol w="1665830"/>
                <a:gridCol w="1721784"/>
                <a:gridCol w="2432084"/>
              </a:tblGrid>
              <a:tr h="576064">
                <a:tc>
                  <a:txBody>
                    <a:bodyPr/>
                    <a:lstStyle/>
                    <a:p>
                      <a:pPr algn="ctr"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שם-עצם </a:t>
                      </a:r>
                      <a:r>
                        <a:rPr lang="he-IL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יחיד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 err="1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איינצאָל</a:t>
                      </a:r>
                      <a:endParaRPr lang="he-IL" dirty="0"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שם-עצם </a:t>
                      </a:r>
                      <a:r>
                        <a:rPr lang="he-IL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רבים</a:t>
                      </a:r>
                      <a:r>
                        <a:rPr lang="en-US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/>
                      </a:r>
                      <a:br>
                        <a:rPr lang="en-US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</a:br>
                      <a:r>
                        <a:rPr lang="he-IL" dirty="0" err="1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מערצאָל</a:t>
                      </a:r>
                      <a:endParaRPr lang="he-IL" dirty="0"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285750"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תגית </a:t>
                      </a:r>
                      <a:r>
                        <a:rPr lang="he-IL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ידוע</a:t>
                      </a:r>
                      <a:r>
                        <a:rPr lang="en-US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/>
                      </a:r>
                      <a:br>
                        <a:rPr lang="en-US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</a:br>
                      <a:r>
                        <a:rPr lang="he-IL" dirty="0" err="1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באַשטימטער-אַרטיקל</a:t>
                      </a:r>
                      <a:endParaRPr lang="he-IL" dirty="0"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מכונית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 err="1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אויטא</a:t>
                      </a:r>
                      <a:r>
                        <a:rPr lang="he-IL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ָ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 err="1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אויטאָס</a:t>
                      </a:r>
                      <a:endParaRPr lang="he-IL" dirty="0"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 err="1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דער</a:t>
                      </a:r>
                      <a:endParaRPr lang="he-IL" dirty="0"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17410" name="Picture 2" descr="https://upload.wikimedia.org/wikipedia/commons/6/6d/Smart_Fortwo_(w450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692695"/>
            <a:ext cx="6321385" cy="4538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4221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548680"/>
            <a:ext cx="6696744" cy="426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טבלה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1883500"/>
              </p:ext>
            </p:extLst>
          </p:nvPr>
        </p:nvGraphicFramePr>
        <p:xfrm>
          <a:off x="251520" y="5229200"/>
          <a:ext cx="8415038" cy="1300926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682742"/>
                <a:gridCol w="2150482"/>
                <a:gridCol w="2177382"/>
                <a:gridCol w="2404432"/>
              </a:tblGrid>
              <a:tr h="660846">
                <a:tc>
                  <a:txBody>
                    <a:bodyPr/>
                    <a:lstStyle/>
                    <a:p>
                      <a:pPr algn="ctr"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שם-עצם </a:t>
                      </a:r>
                      <a:r>
                        <a:rPr lang="he-IL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יחיד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 err="1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איינצאָל</a:t>
                      </a:r>
                      <a:endParaRPr lang="he-IL" dirty="0"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שם-עצם </a:t>
                      </a:r>
                      <a:r>
                        <a:rPr lang="he-IL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רבים</a:t>
                      </a:r>
                      <a:r>
                        <a:rPr lang="en-US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/>
                      </a:r>
                      <a:br>
                        <a:rPr lang="en-US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</a:br>
                      <a:r>
                        <a:rPr lang="he-IL" dirty="0" err="1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מערצאָל</a:t>
                      </a:r>
                      <a:endParaRPr lang="he-IL" dirty="0"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285750"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תגית </a:t>
                      </a:r>
                      <a:r>
                        <a:rPr lang="he-IL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ידוע</a:t>
                      </a:r>
                      <a:r>
                        <a:rPr lang="en-US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/>
                      </a:r>
                      <a:br>
                        <a:rPr lang="en-US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</a:br>
                      <a:r>
                        <a:rPr lang="he-IL" dirty="0" err="1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באַשטימטער-אַרטיקל</a:t>
                      </a:r>
                      <a:endParaRPr lang="he-IL" dirty="0"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</a:tr>
              <a:tr h="419274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מכונית חשמלית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עלעקטרישער-אויטאָ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עלעקטרישע-אויטאָס</a:t>
                      </a:r>
                      <a:endParaRPr lang="he-IL" dirty="0" smtClean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  <a:p>
                      <a:pPr algn="ctr"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דער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43218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s://upload.wikimedia.org/wikipedia/commons/thumb/d/da/Sztatra.jpg/250px-Sztatr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620688"/>
            <a:ext cx="6912768" cy="4493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טבלה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0637485"/>
              </p:ext>
            </p:extLst>
          </p:nvPr>
        </p:nvGraphicFramePr>
        <p:xfrm>
          <a:off x="755576" y="5517232"/>
          <a:ext cx="7704856" cy="109092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719586"/>
                <a:gridCol w="1754831"/>
                <a:gridCol w="1737208"/>
                <a:gridCol w="2493231"/>
              </a:tblGrid>
              <a:tr h="663678">
                <a:tc>
                  <a:txBody>
                    <a:bodyPr/>
                    <a:lstStyle/>
                    <a:p>
                      <a:pPr algn="ctr"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שם-עצם </a:t>
                      </a:r>
                      <a:r>
                        <a:rPr lang="he-IL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יחיד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 err="1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איינצאָל</a:t>
                      </a:r>
                      <a:endParaRPr lang="he-IL" dirty="0"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שם-עצם </a:t>
                      </a:r>
                      <a:r>
                        <a:rPr lang="he-IL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רבים</a:t>
                      </a:r>
                      <a:r>
                        <a:rPr lang="en-US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/>
                      </a:r>
                      <a:br>
                        <a:rPr lang="en-US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</a:br>
                      <a:r>
                        <a:rPr lang="he-IL" dirty="0" err="1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מערצאָל</a:t>
                      </a:r>
                      <a:endParaRPr lang="he-IL" dirty="0"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285750"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תגית </a:t>
                      </a:r>
                      <a:r>
                        <a:rPr lang="he-IL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ידוע</a:t>
                      </a:r>
                      <a:r>
                        <a:rPr lang="en-US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/>
                      </a:r>
                      <a:br>
                        <a:rPr lang="en-US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</a:br>
                      <a:r>
                        <a:rPr lang="he-IL" dirty="0" err="1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באַשטימטער-אַרטיקל</a:t>
                      </a:r>
                      <a:endParaRPr lang="he-IL" dirty="0"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</a:tr>
              <a:tr h="427242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רכבת-חשמלית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טראַמוויי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ַ 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טראַמווייַען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 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דער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85160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תוצאת תמונה עבור קרון"/>
          <p:cNvSpPr>
            <a:spLocks noChangeAspect="1" noChangeArrowheads="1"/>
          </p:cNvSpPr>
          <p:nvPr/>
        </p:nvSpPr>
        <p:spPr bwMode="auto">
          <a:xfrm>
            <a:off x="8923338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3472" y="404664"/>
            <a:ext cx="6750936" cy="4464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טבלה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6469530"/>
              </p:ext>
            </p:extLst>
          </p:nvPr>
        </p:nvGraphicFramePr>
        <p:xfrm>
          <a:off x="1115616" y="5373216"/>
          <a:ext cx="7416824" cy="104187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925886"/>
                <a:gridCol w="2014773"/>
                <a:gridCol w="1997409"/>
                <a:gridCol w="2478756"/>
              </a:tblGrid>
              <a:tr h="648072">
                <a:tc>
                  <a:txBody>
                    <a:bodyPr/>
                    <a:lstStyle/>
                    <a:p>
                      <a:pPr algn="ctr"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שם-עצם </a:t>
                      </a:r>
                      <a:r>
                        <a:rPr lang="he-IL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יחיד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 err="1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איינצאָל</a:t>
                      </a:r>
                      <a:endParaRPr lang="he-IL" dirty="0"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שם-עצם </a:t>
                      </a:r>
                      <a:r>
                        <a:rPr lang="he-IL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רבים</a:t>
                      </a:r>
                      <a:r>
                        <a:rPr lang="en-US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/>
                      </a:r>
                      <a:br>
                        <a:rPr lang="en-US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</a:br>
                      <a:r>
                        <a:rPr lang="he-IL" dirty="0" err="1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מערצאָל</a:t>
                      </a:r>
                      <a:endParaRPr lang="he-IL" dirty="0"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285750"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תגית </a:t>
                      </a:r>
                      <a:r>
                        <a:rPr lang="he-IL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ידוע</a:t>
                      </a:r>
                      <a:r>
                        <a:rPr lang="en-US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/>
                      </a:r>
                      <a:br>
                        <a:rPr lang="en-US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</a:br>
                      <a:r>
                        <a:rPr lang="he-IL" dirty="0" err="1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באַשטימטער-אַרטיקל</a:t>
                      </a:r>
                      <a:endParaRPr lang="he-IL" dirty="0"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</a:tr>
              <a:tr h="393802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קרונית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וואַגאָנעט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 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וואַגאָנעטן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 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דער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48469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טבלה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9255004"/>
              </p:ext>
            </p:extLst>
          </p:nvPr>
        </p:nvGraphicFramePr>
        <p:xfrm>
          <a:off x="1259632" y="5589240"/>
          <a:ext cx="6937777" cy="109092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747599"/>
                <a:gridCol w="1861419"/>
                <a:gridCol w="1839037"/>
                <a:gridCol w="2489722"/>
              </a:tblGrid>
              <a:tr h="663678">
                <a:tc>
                  <a:txBody>
                    <a:bodyPr/>
                    <a:lstStyle/>
                    <a:p>
                      <a:pPr algn="ctr"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שם-עצם </a:t>
                      </a:r>
                      <a:r>
                        <a:rPr lang="he-IL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יחיד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 err="1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איינצאָל</a:t>
                      </a:r>
                      <a:endParaRPr lang="he-IL" dirty="0"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שם-עצם </a:t>
                      </a:r>
                      <a:r>
                        <a:rPr lang="he-IL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רבים</a:t>
                      </a:r>
                      <a:r>
                        <a:rPr lang="en-US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/>
                      </a:r>
                      <a:br>
                        <a:rPr lang="en-US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</a:br>
                      <a:r>
                        <a:rPr lang="he-IL" dirty="0" err="1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מערצאָל</a:t>
                      </a:r>
                      <a:endParaRPr lang="he-IL" dirty="0"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285750"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תגית </a:t>
                      </a:r>
                      <a:r>
                        <a:rPr lang="he-IL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ידוע</a:t>
                      </a:r>
                      <a:r>
                        <a:rPr lang="en-US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/>
                      </a:r>
                      <a:br>
                        <a:rPr lang="en-US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</a:br>
                      <a:r>
                        <a:rPr lang="he-IL" dirty="0" err="1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באַשטימטער-אַרטיקל</a:t>
                      </a:r>
                      <a:endParaRPr lang="he-IL" dirty="0"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</a:tr>
              <a:tr h="427242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רכבת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באַן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 err="1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באַנען</a:t>
                      </a:r>
                      <a:endParaRPr lang="he-IL" dirty="0"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די</a:t>
                      </a: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19458" name="Picture 2" descr="https://upload.wikimedia.org/wikipedia/he/thumb/b/ba/IL_passenger_car.jpg/350px-IL_passenger_ca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548680"/>
            <a:ext cx="6264696" cy="4779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0143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טבלה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8947228"/>
              </p:ext>
            </p:extLst>
          </p:nvPr>
        </p:nvGraphicFramePr>
        <p:xfrm>
          <a:off x="755576" y="5445224"/>
          <a:ext cx="7416824" cy="1180931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274742"/>
                <a:gridCol w="1804591"/>
                <a:gridCol w="1751148"/>
                <a:gridCol w="2586343"/>
              </a:tblGrid>
              <a:tr h="656073">
                <a:tc>
                  <a:txBody>
                    <a:bodyPr/>
                    <a:lstStyle/>
                    <a:p>
                      <a:pPr algn="ctr"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שם-עצם </a:t>
                      </a:r>
                      <a:r>
                        <a:rPr lang="he-IL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יחיד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 err="1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איינצאָל</a:t>
                      </a:r>
                      <a:endParaRPr lang="he-IL" dirty="0"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שם-עצם </a:t>
                      </a:r>
                      <a:r>
                        <a:rPr lang="he-IL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רבים</a:t>
                      </a:r>
                      <a:r>
                        <a:rPr lang="en-US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/>
                      </a:r>
                      <a:br>
                        <a:rPr lang="en-US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</a:br>
                      <a:r>
                        <a:rPr lang="he-IL" dirty="0" err="1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מערצאָל</a:t>
                      </a:r>
                      <a:endParaRPr lang="he-IL" dirty="0"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285750"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תגית </a:t>
                      </a:r>
                      <a:r>
                        <a:rPr lang="he-IL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ידוע</a:t>
                      </a:r>
                      <a:r>
                        <a:rPr lang="en-US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/>
                      </a:r>
                      <a:br>
                        <a:rPr lang="en-US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</a:br>
                      <a:r>
                        <a:rPr lang="he-IL" dirty="0" err="1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באַשטימטער-אַרטיקל</a:t>
                      </a:r>
                      <a:endParaRPr lang="he-IL" dirty="0"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</a:tr>
              <a:tr h="524858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שדה תעופה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 err="1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פֿליפֿעלד</a:t>
                      </a:r>
                      <a:endParaRPr lang="he-IL" dirty="0"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 err="1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פֿליפֿעלדער</a:t>
                      </a:r>
                      <a:endParaRPr lang="he-IL" dirty="0"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 err="1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דער</a:t>
                      </a:r>
                      <a:endParaRPr lang="he-IL" dirty="0"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8270322" cy="4680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01412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47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908720"/>
            <a:ext cx="7291756" cy="3744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4409277"/>
              </p:ext>
            </p:extLst>
          </p:nvPr>
        </p:nvGraphicFramePr>
        <p:xfrm>
          <a:off x="1067108" y="5301208"/>
          <a:ext cx="7014761" cy="1097535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891971"/>
                <a:gridCol w="1794991"/>
                <a:gridCol w="1872417"/>
                <a:gridCol w="2455382"/>
              </a:tblGrid>
              <a:tr h="648072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 </a:t>
                      </a:r>
                      <a:endParaRPr lang="he-IL" dirty="0"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שם-עצם </a:t>
                      </a:r>
                      <a:r>
                        <a:rPr lang="he-IL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יחיד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 err="1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איינצאָל</a:t>
                      </a:r>
                      <a:endParaRPr lang="he-IL" dirty="0"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שם-עצם </a:t>
                      </a:r>
                      <a:r>
                        <a:rPr lang="he-IL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רבים</a:t>
                      </a:r>
                      <a:r>
                        <a:rPr lang="en-US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/>
                      </a:r>
                      <a:br>
                        <a:rPr lang="en-US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</a:br>
                      <a:r>
                        <a:rPr lang="he-IL" dirty="0" err="1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מערצאָל</a:t>
                      </a:r>
                      <a:endParaRPr lang="he-IL" dirty="0"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285750"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תגית </a:t>
                      </a:r>
                      <a:r>
                        <a:rPr lang="he-IL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ידוע</a:t>
                      </a:r>
                      <a:r>
                        <a:rPr lang="en-US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/>
                      </a:r>
                      <a:br>
                        <a:rPr lang="en-US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</a:br>
                      <a:r>
                        <a:rPr lang="he-IL" dirty="0" err="1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באַשטימטער-אַרטיקל</a:t>
                      </a:r>
                      <a:endParaRPr lang="he-IL" dirty="0"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</a:tr>
              <a:tr h="449463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אווירון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עראָפּלאַן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עראָפּלאַנען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 err="1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דער</a:t>
                      </a:r>
                      <a:endParaRPr lang="he-IL" dirty="0"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2709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692696"/>
            <a:ext cx="5748383" cy="4248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טבלה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2753700"/>
              </p:ext>
            </p:extLst>
          </p:nvPr>
        </p:nvGraphicFramePr>
        <p:xfrm>
          <a:off x="1043608" y="5517232"/>
          <a:ext cx="7401634" cy="1108923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360673"/>
                <a:gridCol w="1724797"/>
                <a:gridCol w="1758492"/>
                <a:gridCol w="2557672"/>
              </a:tblGrid>
              <a:tr h="648072">
                <a:tc>
                  <a:txBody>
                    <a:bodyPr/>
                    <a:lstStyle/>
                    <a:p>
                      <a:pPr algn="ctr"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שם-עצם </a:t>
                      </a:r>
                      <a:r>
                        <a:rPr lang="he-IL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יחיד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 err="1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איינצאָל</a:t>
                      </a:r>
                      <a:endParaRPr lang="he-IL" dirty="0"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שם-עצם </a:t>
                      </a:r>
                      <a:r>
                        <a:rPr lang="he-IL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רבים</a:t>
                      </a:r>
                      <a:r>
                        <a:rPr lang="en-US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/>
                      </a:r>
                      <a:br>
                        <a:rPr lang="en-US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</a:br>
                      <a:r>
                        <a:rPr lang="he-IL" dirty="0" err="1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מערצאָל</a:t>
                      </a:r>
                      <a:endParaRPr lang="he-IL" dirty="0"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285750" algn="ctr" rtl="1">
                        <a:spcAft>
                          <a:spcPts val="0"/>
                        </a:spcAft>
                      </a:pPr>
                      <a:r>
                        <a:rPr lang="he-IL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תגית </a:t>
                      </a:r>
                      <a:r>
                        <a:rPr lang="he-IL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ידוע</a:t>
                      </a:r>
                      <a:r>
                        <a:rPr lang="en-US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/>
                      </a:r>
                      <a:br>
                        <a:rPr lang="en-US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</a:br>
                      <a:r>
                        <a:rPr lang="he-IL" dirty="0" err="1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באַשטימטער-אַרטיקל</a:t>
                      </a:r>
                      <a:endParaRPr lang="he-IL" dirty="0"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</a:tr>
              <a:tr h="460851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סוס ועגלה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פֿערד</a:t>
                      </a:r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און </a:t>
                      </a:r>
                      <a:r>
                        <a:rPr lang="he-IL" dirty="0" err="1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וואָגן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דער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1411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5000">
        <p:circle/>
      </p:transition>
    </mc:Choice>
    <mc:Fallback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פרוסות">
  <a:themeElements>
    <a:clrScheme name="פרוסות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פרוסות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פרוסות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3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2700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361</TotalTime>
  <Words>366</Words>
  <Application>Microsoft Office PowerPoint</Application>
  <PresentationFormat>‫הצגה על המסך (4:3)</PresentationFormat>
  <Paragraphs>238</Paragraphs>
  <Slides>32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7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32</vt:i4>
      </vt:variant>
    </vt:vector>
  </HeadingPairs>
  <TitlesOfParts>
    <vt:vector size="40" baseType="lpstr">
      <vt:lpstr>Arial</vt:lpstr>
      <vt:lpstr>Century Gothic</vt:lpstr>
      <vt:lpstr>David</vt:lpstr>
      <vt:lpstr>Gisha</vt:lpstr>
      <vt:lpstr>Tahoma</vt:lpstr>
      <vt:lpstr>Times New Roman</vt:lpstr>
      <vt:lpstr>Wingdings 3</vt:lpstr>
      <vt:lpstr>פרוסות</vt:lpstr>
      <vt:lpstr>מצגת של PowerPoint</vt:lpstr>
      <vt:lpstr>טראַנספּאָרט-מאַשינען   כלי-תחבורה 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Ofek</dc:creator>
  <cp:lastModifiedBy>user</cp:lastModifiedBy>
  <cp:revision>74</cp:revision>
  <dcterms:created xsi:type="dcterms:W3CDTF">2016-04-10T10:14:43Z</dcterms:created>
  <dcterms:modified xsi:type="dcterms:W3CDTF">2017-01-28T06:41:01Z</dcterms:modified>
</cp:coreProperties>
</file>