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5" d="100"/>
          <a:sy n="85" d="100"/>
        </p:scale>
        <p:origin x="-152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p:cNvSpPr>
            <a:spLocks noGrp="1"/>
          </p:cNvSpPr>
          <p:nvPr>
            <p:ph type="ctrTitle"/>
          </p:nvPr>
        </p:nvSpPr>
        <p:spPr>
          <a:xfrm>
            <a:off x="685800" y="2130425"/>
            <a:ext cx="7772400" cy="1470025"/>
          </a:xfrm>
        </p:spPr>
        <p:txBody>
          <a:bodyPr/>
          <a:lstStyle/>
          <a:p>
            <a:r>
              <a:rPr lang="he-IL" smtClean="0"/>
              <a:t>לחץ כדי לערוך סגנון כותרת של תבנית בסיס</a:t>
            </a:r>
            <a:endParaRPr lang="he-IL"/>
          </a:p>
        </p:txBody>
      </p:sp>
      <p:sp>
        <p:nvSpPr>
          <p:cNvPr id="3" name="כותרת משנה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he-IL"/>
          </a:p>
        </p:txBody>
      </p:sp>
      <p:sp>
        <p:nvSpPr>
          <p:cNvPr id="4" name="מציין מיקום של תאריך 3"/>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33527621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1113661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מציין מיקום של תאריך 3"/>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991574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תוכן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3660611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a:lvl1p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7" name="מציין מיקום של תאריך 6"/>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8" name="מציין מיקום של כותרת תחתונה 7"/>
          <p:cNvSpPr>
            <a:spLocks noGrp="1"/>
          </p:cNvSpPr>
          <p:nvPr>
            <p:ph type="ftr" sz="quarter" idx="11"/>
          </p:nvPr>
        </p:nvSpPr>
        <p:spPr/>
        <p:txBody>
          <a:bodyPr/>
          <a:lstStyle/>
          <a:p>
            <a:endParaRPr lang="he-IL"/>
          </a:p>
        </p:txBody>
      </p:sp>
      <p:sp>
        <p:nvSpPr>
          <p:cNvPr id="9" name="מציין מיקום של מספר שקופית 8"/>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4012737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תאריך 2"/>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4" name="מציין מיקום של כותרת תחתונה 3"/>
          <p:cNvSpPr>
            <a:spLocks noGrp="1"/>
          </p:cNvSpPr>
          <p:nvPr>
            <p:ph type="ftr" sz="quarter" idx="11"/>
          </p:nvPr>
        </p:nvSpPr>
        <p:spPr/>
        <p:txBody>
          <a:bodyPr/>
          <a:lstStyle/>
          <a:p>
            <a:endParaRPr lang="he-IL"/>
          </a:p>
        </p:txBody>
      </p:sp>
      <p:sp>
        <p:nvSpPr>
          <p:cNvPr id="5" name="מציין מיקום של מספר שקופית 4"/>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1608802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3" name="מציין מיקום של כותרת תחתונה 2"/>
          <p:cNvSpPr>
            <a:spLocks noGrp="1"/>
          </p:cNvSpPr>
          <p:nvPr>
            <p:ph type="ftr" sz="quarter" idx="11"/>
          </p:nvPr>
        </p:nvSpPr>
        <p:spPr/>
        <p:txBody>
          <a:bodyPr/>
          <a:lstStyle/>
          <a:p>
            <a:endParaRPr lang="he-IL"/>
          </a:p>
        </p:txBody>
      </p:sp>
      <p:sp>
        <p:nvSpPr>
          <p:cNvPr id="4" name="מציין מיקום של מספר שקופית 3"/>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739763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2686373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nchor="b"/>
          <a:lstStyle>
            <a:lvl1pPr algn="r">
              <a:defRPr sz="2000" b="1"/>
            </a:lvl1pPr>
          </a:lstStyle>
          <a:p>
            <a:r>
              <a:rPr lang="he-IL" smtClean="0"/>
              <a:t>לחץ כדי לערוך סגנון כותרת של תבנית בסיס</a:t>
            </a:r>
            <a:endParaRPr lang="he-IL"/>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מציין מיקום של תאריך 4"/>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6" name="מציין מיקום של כותרת תחתונה 5"/>
          <p:cNvSpPr>
            <a:spLocks noGrp="1"/>
          </p:cNvSpPr>
          <p:nvPr>
            <p:ph type="ftr" sz="quarter" idx="11"/>
          </p:nvPr>
        </p:nvSpPr>
        <p:spPr/>
        <p:txBody>
          <a:bodyPr/>
          <a:lstStyle/>
          <a:p>
            <a:endParaRPr lang="he-IL"/>
          </a:p>
        </p:txBody>
      </p:sp>
      <p:sp>
        <p:nvSpPr>
          <p:cNvPr id="7" name="מציין מיקום של מספר שקופית 6"/>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30225436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4041696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629400" y="274638"/>
            <a:ext cx="2057400" cy="5851525"/>
          </a:xfrm>
        </p:spPr>
        <p:txBody>
          <a:bodyPr vert="eaVert"/>
          <a:lstStyle/>
          <a:p>
            <a:r>
              <a:rPr lang="he-IL" smtClean="0"/>
              <a:t>לחץ כדי לערוך סגנון כותרת של תבנית בסיס</a:t>
            </a:r>
            <a:endParaRPr lang="he-IL"/>
          </a:p>
        </p:txBody>
      </p:sp>
      <p:sp>
        <p:nvSpPr>
          <p:cNvPr id="3" name="מציין מיקום של טקסט אנכי 2"/>
          <p:cNvSpPr>
            <a:spLocks noGrp="1"/>
          </p:cNvSpPr>
          <p:nvPr>
            <p:ph type="body" orient="vert" idx="1"/>
          </p:nvPr>
        </p:nvSpPr>
        <p:spPr>
          <a:xfrm>
            <a:off x="457200" y="274638"/>
            <a:ext cx="6019800" cy="5851525"/>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10"/>
          </p:nvPr>
        </p:nvSpPr>
        <p:spPr/>
        <p:txBody>
          <a:body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11"/>
          </p:nvPr>
        </p:nvSpPr>
        <p:spPr/>
        <p:txBody>
          <a:bodyPr/>
          <a:lstStyle/>
          <a:p>
            <a:endParaRPr lang="he-IL"/>
          </a:p>
        </p:txBody>
      </p:sp>
      <p:sp>
        <p:nvSpPr>
          <p:cNvPr id="6" name="מציין מיקום של מספר שקופית 5"/>
          <p:cNvSpPr>
            <a:spLocks noGrp="1"/>
          </p:cNvSpPr>
          <p:nvPr>
            <p:ph type="sldNum" sz="quarter" idx="12"/>
          </p:nvPr>
        </p:nvSpPr>
        <p:spPr/>
        <p:txBody>
          <a:bodyPr/>
          <a:lstStyle/>
          <a:p>
            <a:fld id="{7BFFBB35-3BD9-4806-A281-7D613BAF8660}" type="slidenum">
              <a:rPr lang="he-IL" smtClean="0"/>
              <a:t>‹#›</a:t>
            </a:fld>
            <a:endParaRPr lang="he-IL"/>
          </a:p>
        </p:txBody>
      </p:sp>
    </p:spTree>
    <p:extLst>
      <p:ext uri="{BB962C8B-B14F-4D97-AF65-F5344CB8AC3E}">
        <p14:creationId xmlns:p14="http://schemas.microsoft.com/office/powerpoint/2010/main" val="3431699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he-IL" smtClean="0"/>
              <a:t>לחץ כדי לערוך סגנון כותרת של תבנית בסיס</a:t>
            </a:r>
            <a:endParaRPr lang="he-IL"/>
          </a:p>
        </p:txBody>
      </p:sp>
      <p:sp>
        <p:nvSpPr>
          <p:cNvPr id="3" name="מציין מיקום טקסט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של תאריך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E5EC6C7-A3EF-408B-9AF0-EE917D1D83B2}" type="datetimeFigureOut">
              <a:rPr lang="he-IL" smtClean="0"/>
              <a:t>כ"ד/ניסן/תשע"ט</a:t>
            </a:fld>
            <a:endParaRPr lang="he-IL"/>
          </a:p>
        </p:txBody>
      </p:sp>
      <p:sp>
        <p:nvSpPr>
          <p:cNvPr id="5" name="מציין מיקום של כותרת תחתונה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מציין מיקום של מספר שקופית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BFFBB35-3BD9-4806-A281-7D613BAF8660}" type="slidenum">
              <a:rPr lang="he-IL" smtClean="0"/>
              <a:t>‹#›</a:t>
            </a:fld>
            <a:endParaRPr lang="he-IL"/>
          </a:p>
        </p:txBody>
      </p:sp>
    </p:spTree>
    <p:extLst>
      <p:ext uri="{BB962C8B-B14F-4D97-AF65-F5344CB8AC3E}">
        <p14:creationId xmlns:p14="http://schemas.microsoft.com/office/powerpoint/2010/main" val="36411980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683568" y="404664"/>
            <a:ext cx="7772400" cy="1470025"/>
          </a:xfrm>
        </p:spPr>
        <p:txBody>
          <a:bodyPr/>
          <a:lstStyle/>
          <a:p>
            <a:r>
              <a:rPr lang="he-IL" dirty="0" err="1" smtClean="0"/>
              <a:t>דער</a:t>
            </a:r>
            <a:r>
              <a:rPr lang="he-IL" dirty="0" smtClean="0"/>
              <a:t> </a:t>
            </a:r>
            <a:r>
              <a:rPr lang="he-IL" dirty="0" err="1" smtClean="0"/>
              <a:t>פְרַיינְד</a:t>
            </a:r>
            <a:endParaRPr lang="he-IL" dirty="0"/>
          </a:p>
        </p:txBody>
      </p:sp>
      <p:sp>
        <p:nvSpPr>
          <p:cNvPr id="3" name="כותרת משנה 2"/>
          <p:cNvSpPr>
            <a:spLocks noGrp="1"/>
          </p:cNvSpPr>
          <p:nvPr>
            <p:ph type="subTitle" idx="1"/>
          </p:nvPr>
        </p:nvSpPr>
        <p:spPr>
          <a:xfrm>
            <a:off x="1371600" y="2276872"/>
            <a:ext cx="6400800" cy="3361928"/>
          </a:xfrm>
        </p:spPr>
        <p:txBody>
          <a:bodyPr/>
          <a:lstStyle/>
          <a:p>
            <a:r>
              <a:rPr lang="he-IL" dirty="0" err="1" smtClean="0"/>
              <a:t>צוגעגיירט</a:t>
            </a:r>
            <a:r>
              <a:rPr lang="he-IL" dirty="0" smtClean="0"/>
              <a:t> פֿון אביחי </a:t>
            </a:r>
            <a:r>
              <a:rPr lang="he-IL" dirty="0" err="1" smtClean="0"/>
              <a:t>אברמוב</a:t>
            </a:r>
            <a:endParaRPr lang="he-IL" dirty="0" smtClean="0"/>
          </a:p>
          <a:p>
            <a:r>
              <a:rPr lang="he-IL" dirty="0" smtClean="0"/>
              <a:t>שול - </a:t>
            </a:r>
            <a:r>
              <a:rPr lang="he-IL" dirty="0" smtClean="0"/>
              <a:t>אורט חולון</a:t>
            </a:r>
          </a:p>
          <a:p>
            <a:r>
              <a:rPr lang="he-IL" dirty="0" smtClean="0"/>
              <a:t>תשע"ט - 2018-2019 </a:t>
            </a:r>
            <a:endParaRPr lang="he-IL" dirty="0"/>
          </a:p>
        </p:txBody>
      </p:sp>
    </p:spTree>
    <p:extLst>
      <p:ext uri="{BB962C8B-B14F-4D97-AF65-F5344CB8AC3E}">
        <p14:creationId xmlns:p14="http://schemas.microsoft.com/office/powerpoint/2010/main" val="3934051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שם העיתון</a:t>
            </a:r>
            <a:endParaRPr lang="he-IL" dirty="0"/>
          </a:p>
        </p:txBody>
      </p:sp>
      <p:sp>
        <p:nvSpPr>
          <p:cNvPr id="3" name="מציין מיקום תוכן 2"/>
          <p:cNvSpPr>
            <a:spLocks noGrp="1"/>
          </p:cNvSpPr>
          <p:nvPr>
            <p:ph idx="1"/>
          </p:nvPr>
        </p:nvSpPr>
        <p:spPr/>
        <p:txBody>
          <a:bodyPr/>
          <a:lstStyle/>
          <a:p>
            <a:endParaRPr lang="he-IL" dirty="0" smtClean="0"/>
          </a:p>
          <a:p>
            <a:r>
              <a:rPr lang="he-IL" dirty="0" err="1" smtClean="0"/>
              <a:t>דער</a:t>
            </a:r>
            <a:r>
              <a:rPr lang="he-IL" dirty="0" smtClean="0"/>
              <a:t> </a:t>
            </a:r>
            <a:r>
              <a:rPr lang="he-IL" dirty="0" err="1" smtClean="0"/>
              <a:t>פֿרײַנד</a:t>
            </a:r>
            <a:endParaRPr lang="he-IL" dirty="0" smtClean="0"/>
          </a:p>
          <a:p>
            <a:r>
              <a:rPr lang="he-IL" dirty="0" err="1" smtClean="0"/>
              <a:t>דער</a:t>
            </a:r>
            <a:r>
              <a:rPr lang="he-IL" dirty="0" smtClean="0"/>
              <a:t> </a:t>
            </a:r>
            <a:r>
              <a:rPr lang="he-IL" dirty="0" err="1" smtClean="0"/>
              <a:t>פֿרײַנד</a:t>
            </a:r>
            <a:r>
              <a:rPr lang="he-IL" dirty="0" smtClean="0"/>
              <a:t> (נכתב גם</a:t>
            </a:r>
          </a:p>
          <a:p>
            <a:r>
              <a:rPr lang="he-IL" dirty="0" smtClean="0"/>
              <a:t>פְרַ </a:t>
            </a:r>
            <a:r>
              <a:rPr lang="he-IL" dirty="0" err="1" smtClean="0"/>
              <a:t>יינְד</a:t>
            </a:r>
            <a:r>
              <a:rPr lang="he-IL" dirty="0" smtClean="0"/>
              <a:t>; יידיש: "הידיד")</a:t>
            </a:r>
            <a:endParaRPr lang="he-IL"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556792"/>
            <a:ext cx="3384376"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542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210146"/>
          </a:xfrm>
        </p:spPr>
        <p:txBody>
          <a:bodyPr>
            <a:normAutofit fontScale="90000"/>
          </a:bodyPr>
          <a:lstStyle/>
          <a:p>
            <a:r>
              <a:rPr lang="he-IL" dirty="0" smtClean="0"/>
              <a:t>מהן שנות הפעילות של העיתון?</a:t>
            </a:r>
            <a:br>
              <a:rPr lang="he-IL" dirty="0" smtClean="0"/>
            </a:br>
            <a:endParaRPr lang="he-IL" dirty="0"/>
          </a:p>
        </p:txBody>
      </p:sp>
      <p:sp>
        <p:nvSpPr>
          <p:cNvPr id="3" name="מציין מיקום תוכן 2"/>
          <p:cNvSpPr>
            <a:spLocks noGrp="1"/>
          </p:cNvSpPr>
          <p:nvPr>
            <p:ph idx="1"/>
          </p:nvPr>
        </p:nvSpPr>
        <p:spPr>
          <a:xfrm>
            <a:off x="457200" y="1484784"/>
            <a:ext cx="8229600" cy="4641379"/>
          </a:xfrm>
        </p:spPr>
        <p:txBody>
          <a:bodyPr/>
          <a:lstStyle/>
          <a:p>
            <a:pPr marL="0" indent="0">
              <a:buNone/>
            </a:pPr>
            <a:r>
              <a:rPr lang="he-IL" sz="2400" dirty="0" smtClean="0"/>
              <a:t>שנות הפעילות של העיתון "</a:t>
            </a:r>
            <a:r>
              <a:rPr lang="he-IL" sz="2400" dirty="0" err="1" smtClean="0"/>
              <a:t>דער</a:t>
            </a:r>
            <a:r>
              <a:rPr lang="he-IL" sz="2400" dirty="0" smtClean="0"/>
              <a:t> </a:t>
            </a:r>
            <a:r>
              <a:rPr lang="he-IL" sz="2400" dirty="0" err="1" smtClean="0"/>
              <a:t>פֿרייַנד</a:t>
            </a:r>
            <a:r>
              <a:rPr lang="he-IL" sz="2400" dirty="0" smtClean="0"/>
              <a:t>" הם מ-1903-1913.</a:t>
            </a:r>
          </a:p>
          <a:p>
            <a:endParaRPr lang="he-IL" sz="2400" dirty="0" smtClean="0"/>
          </a:p>
          <a:p>
            <a:pPr marL="0" indent="0">
              <a:buNone/>
            </a:pPr>
            <a:endParaRPr lang="he-IL" sz="2400" dirty="0" smtClean="0"/>
          </a:p>
          <a:p>
            <a:pPr marL="0" indent="0">
              <a:buNone/>
            </a:pPr>
            <a:r>
              <a:rPr lang="he-IL" dirty="0" err="1" smtClean="0"/>
              <a:t>וואָס</a:t>
            </a:r>
            <a:r>
              <a:rPr lang="he-IL" dirty="0" smtClean="0"/>
              <a:t> </a:t>
            </a:r>
            <a:r>
              <a:rPr lang="he-IL" dirty="0" err="1" smtClean="0"/>
              <a:t>זייַנען</a:t>
            </a:r>
            <a:r>
              <a:rPr lang="he-IL" dirty="0" smtClean="0"/>
              <a:t> </a:t>
            </a:r>
            <a:r>
              <a:rPr lang="he-IL" dirty="0" smtClean="0"/>
              <a:t>די </a:t>
            </a:r>
            <a:r>
              <a:rPr lang="he-IL" dirty="0" err="1" smtClean="0"/>
              <a:t>יאָרן</a:t>
            </a:r>
            <a:r>
              <a:rPr lang="he-IL" dirty="0" smtClean="0"/>
              <a:t> פֿון </a:t>
            </a:r>
            <a:r>
              <a:rPr lang="he-IL" dirty="0" err="1" smtClean="0"/>
              <a:t>טעטיקייט</a:t>
            </a:r>
            <a:r>
              <a:rPr lang="he-IL" dirty="0" smtClean="0"/>
              <a:t> </a:t>
            </a:r>
            <a:r>
              <a:rPr lang="he-IL" dirty="0" smtClean="0"/>
              <a:t>פֿון </a:t>
            </a:r>
            <a:r>
              <a:rPr lang="he-IL" dirty="0" err="1" smtClean="0"/>
              <a:t>דער</a:t>
            </a:r>
            <a:r>
              <a:rPr lang="he-IL" dirty="0" smtClean="0"/>
              <a:t> </a:t>
            </a:r>
            <a:r>
              <a:rPr lang="he-IL" dirty="0" err="1" smtClean="0"/>
              <a:t>צייַטונג</a:t>
            </a:r>
            <a:r>
              <a:rPr lang="he-IL" dirty="0" smtClean="0"/>
              <a:t>?</a:t>
            </a:r>
            <a:endParaRPr lang="he-IL" dirty="0"/>
          </a:p>
          <a:p>
            <a:pPr marL="0" indent="0">
              <a:buNone/>
            </a:pPr>
            <a:endParaRPr lang="he-IL" sz="2400" dirty="0" smtClean="0"/>
          </a:p>
          <a:p>
            <a:pPr marL="0" indent="0">
              <a:buNone/>
            </a:pPr>
            <a:r>
              <a:rPr lang="he-IL" sz="2400" dirty="0" smtClean="0"/>
              <a:t>די </a:t>
            </a:r>
            <a:r>
              <a:rPr lang="he-IL" sz="2400" dirty="0" err="1" smtClean="0"/>
              <a:t>יאָרן</a:t>
            </a:r>
            <a:r>
              <a:rPr lang="he-IL" sz="2400" dirty="0" smtClean="0"/>
              <a:t> </a:t>
            </a:r>
            <a:r>
              <a:rPr lang="he-IL" sz="2400" dirty="0" smtClean="0"/>
              <a:t>פֿון </a:t>
            </a:r>
            <a:r>
              <a:rPr lang="he-IL" sz="2400" dirty="0" err="1" smtClean="0"/>
              <a:t>טעטיקייט</a:t>
            </a:r>
            <a:r>
              <a:rPr lang="he-IL" sz="2400" dirty="0" smtClean="0"/>
              <a:t> </a:t>
            </a:r>
            <a:r>
              <a:rPr lang="he-IL" sz="2400" dirty="0" err="1" smtClean="0"/>
              <a:t>זענען</a:t>
            </a:r>
            <a:r>
              <a:rPr lang="he-IL" sz="2400" dirty="0" smtClean="0"/>
              <a:t> </a:t>
            </a:r>
            <a:r>
              <a:rPr lang="he-IL" sz="2400" dirty="0" err="1" smtClean="0"/>
              <a:t>געווען</a:t>
            </a:r>
            <a:r>
              <a:rPr lang="he-IL" sz="2400" dirty="0" smtClean="0"/>
              <a:t> פֿון 1903-1913.</a:t>
            </a:r>
            <a:endParaRPr lang="he-IL" sz="2400" dirty="0"/>
          </a:p>
        </p:txBody>
      </p:sp>
    </p:spTree>
    <p:extLst>
      <p:ext uri="{BB962C8B-B14F-4D97-AF65-F5344CB8AC3E}">
        <p14:creationId xmlns:p14="http://schemas.microsoft.com/office/powerpoint/2010/main" val="3445430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60648"/>
            <a:ext cx="8229600" cy="576064"/>
          </a:xfrm>
        </p:spPr>
        <p:txBody>
          <a:bodyPr>
            <a:normAutofit fontScale="90000"/>
          </a:bodyPr>
          <a:lstStyle/>
          <a:p>
            <a:r>
              <a:rPr lang="he-IL" dirty="0" smtClean="0"/>
              <a:t/>
            </a:r>
            <a:br>
              <a:rPr lang="he-IL" dirty="0" smtClean="0"/>
            </a:br>
            <a:r>
              <a:rPr lang="he-IL" dirty="0" smtClean="0"/>
              <a:t>מטרתו של העיתון:</a:t>
            </a:r>
            <a:br>
              <a:rPr lang="he-IL" dirty="0" smtClean="0"/>
            </a:br>
            <a:endParaRPr lang="he-IL" dirty="0"/>
          </a:p>
        </p:txBody>
      </p:sp>
      <p:sp>
        <p:nvSpPr>
          <p:cNvPr id="3" name="מציין מיקום תוכן 2"/>
          <p:cNvSpPr>
            <a:spLocks noGrp="1"/>
          </p:cNvSpPr>
          <p:nvPr>
            <p:ph idx="1"/>
          </p:nvPr>
        </p:nvSpPr>
        <p:spPr>
          <a:xfrm>
            <a:off x="457200" y="980728"/>
            <a:ext cx="8229600" cy="5832648"/>
          </a:xfrm>
        </p:spPr>
        <p:txBody>
          <a:bodyPr>
            <a:normAutofit lnSpcReduction="10000"/>
          </a:bodyPr>
          <a:lstStyle/>
          <a:p>
            <a:r>
              <a:rPr lang="he-IL" sz="2000" dirty="0" smtClean="0"/>
              <a:t>במשך המחצית השנייה של המאה </a:t>
            </a:r>
            <a:r>
              <a:rPr lang="he-IL" sz="2000" dirty="0" smtClean="0"/>
              <a:t>ה-19 </a:t>
            </a:r>
            <a:r>
              <a:rPr lang="he-IL" sz="2000" dirty="0" smtClean="0"/>
              <a:t>ובראשית המאה </a:t>
            </a:r>
            <a:r>
              <a:rPr lang="he-IL" sz="2000" dirty="0" smtClean="0"/>
              <a:t>ה-20 </a:t>
            </a:r>
            <a:r>
              <a:rPr lang="he-IL" sz="2000" dirty="0" smtClean="0"/>
              <a:t>נערמו במשרדי</a:t>
            </a:r>
          </a:p>
          <a:p>
            <a:r>
              <a:rPr lang="he-IL" sz="2000" dirty="0" smtClean="0"/>
              <a:t>השלטונות הרוסיים בקשות </a:t>
            </a:r>
            <a:r>
              <a:rPr lang="he-IL" sz="2000" dirty="0" smtClean="0"/>
              <a:t>רבות לפרסם עיתונים יומיים ביידיש אך הן הושבו ריקם על רקע </a:t>
            </a:r>
            <a:r>
              <a:rPr lang="he-IL" sz="2000" dirty="0" smtClean="0"/>
              <a:t>המדיניות העקבית של התנגדות </a:t>
            </a:r>
            <a:r>
              <a:rPr lang="he-IL" sz="2000" dirty="0" err="1" smtClean="0"/>
              <a:t>לתרבןת</a:t>
            </a:r>
            <a:r>
              <a:rPr lang="he-IL" sz="2000" dirty="0" smtClean="0"/>
              <a:t> יידיש.</a:t>
            </a:r>
            <a:endParaRPr lang="he-IL" sz="2000" dirty="0" smtClean="0"/>
          </a:p>
          <a:p>
            <a:r>
              <a:rPr lang="he-IL" sz="2000" dirty="0" smtClean="0"/>
              <a:t>היה </a:t>
            </a:r>
            <a:r>
              <a:rPr lang="he-IL" sz="2000" dirty="0" smtClean="0"/>
              <a:t>חידוש מפתיע בהחלטת השלטונות ב-1902 לאפשר את הוצאתו לאור</a:t>
            </a:r>
          </a:p>
          <a:p>
            <a:r>
              <a:rPr lang="he-IL" sz="2000" dirty="0" smtClean="0"/>
              <a:t>של יומון </a:t>
            </a:r>
            <a:r>
              <a:rPr lang="he-IL" sz="2000" dirty="0" smtClean="0"/>
              <a:t>ביידיש. </a:t>
            </a:r>
            <a:r>
              <a:rPr lang="he-IL" sz="2000" dirty="0" smtClean="0"/>
              <a:t>העיתון עשה את צעדיו הראשונים באווירה ציונית מתונה - עמדה אשר אינה עומדת בקנה אחד עם ההנחה </a:t>
            </a:r>
            <a:r>
              <a:rPr lang="he-IL" sz="2000" dirty="0" err="1" smtClean="0"/>
              <a:t>הקונוונציונלית</a:t>
            </a:r>
            <a:r>
              <a:rPr lang="he-IL" sz="2000" dirty="0" smtClean="0"/>
              <a:t> </a:t>
            </a:r>
            <a:r>
              <a:rPr lang="he-IL" sz="2000" dirty="0" err="1" smtClean="0"/>
              <a:t>שהיידישיסטים</a:t>
            </a:r>
            <a:r>
              <a:rPr lang="he-IL" sz="2000" dirty="0" smtClean="0"/>
              <a:t> </a:t>
            </a:r>
            <a:r>
              <a:rPr lang="he-IL" sz="2000" dirty="0" smtClean="0"/>
              <a:t>באשר הם נטו חסד לערכי </a:t>
            </a:r>
            <a:r>
              <a:rPr lang="he-IL" sz="2000" dirty="0" smtClean="0"/>
              <a:t>ה"בונד " דווקא</a:t>
            </a:r>
            <a:r>
              <a:rPr lang="he-IL" sz="2000" dirty="0" smtClean="0"/>
              <a:t>.</a:t>
            </a:r>
          </a:p>
          <a:p>
            <a:r>
              <a:rPr lang="he-IL" sz="2000" dirty="0" smtClean="0"/>
              <a:t>במהלך מהפכת 1905 והפוגרומים אשר ליוו אותה, הפך העיתון כיוון ואימץ עמדה שמאל-רדיקלית, אשר תמכה במהפכנים הרוסים.</a:t>
            </a:r>
          </a:p>
          <a:p>
            <a:r>
              <a:rPr lang="he-IL" sz="3500" dirty="0" err="1" smtClean="0"/>
              <a:t>דער</a:t>
            </a:r>
            <a:r>
              <a:rPr lang="he-IL" sz="3500" dirty="0" smtClean="0"/>
              <a:t> </a:t>
            </a:r>
            <a:r>
              <a:rPr lang="he-IL" sz="3500" dirty="0" err="1" smtClean="0"/>
              <a:t>ציל</a:t>
            </a:r>
            <a:r>
              <a:rPr lang="he-IL" sz="3500" dirty="0" smtClean="0"/>
              <a:t> פֿון </a:t>
            </a:r>
            <a:r>
              <a:rPr lang="he-IL" sz="3500" dirty="0" err="1" smtClean="0"/>
              <a:t>דער</a:t>
            </a:r>
            <a:r>
              <a:rPr lang="he-IL" sz="3500" dirty="0" smtClean="0"/>
              <a:t> </a:t>
            </a:r>
            <a:r>
              <a:rPr lang="he-IL" sz="3500" dirty="0" err="1" smtClean="0"/>
              <a:t>צייַטונג</a:t>
            </a:r>
            <a:r>
              <a:rPr lang="he-IL" sz="3500" dirty="0" smtClean="0"/>
              <a:t>:</a:t>
            </a:r>
          </a:p>
          <a:p>
            <a:r>
              <a:rPr lang="he-IL" sz="2000" dirty="0" smtClean="0"/>
              <a:t>אין </a:t>
            </a:r>
            <a:r>
              <a:rPr lang="he-IL" sz="2000" dirty="0" err="1" smtClean="0"/>
              <a:t>דער</a:t>
            </a:r>
            <a:r>
              <a:rPr lang="he-IL" sz="2000" dirty="0" smtClean="0"/>
              <a:t> </a:t>
            </a:r>
            <a:r>
              <a:rPr lang="he-IL" sz="2000" dirty="0" err="1" smtClean="0"/>
              <a:t>צווייטער</a:t>
            </a:r>
            <a:r>
              <a:rPr lang="he-IL" sz="2000" dirty="0" smtClean="0"/>
              <a:t> </a:t>
            </a:r>
            <a:r>
              <a:rPr lang="he-IL" sz="2000" dirty="0" err="1" smtClean="0"/>
              <a:t>העלפֿט</a:t>
            </a:r>
            <a:r>
              <a:rPr lang="he-IL" sz="2000" dirty="0" smtClean="0"/>
              <a:t> פֿון </a:t>
            </a:r>
            <a:r>
              <a:rPr lang="he-IL" sz="2000" dirty="0" err="1" smtClean="0"/>
              <a:t>דער</a:t>
            </a:r>
            <a:r>
              <a:rPr lang="he-IL" sz="2000" dirty="0" smtClean="0"/>
              <a:t> 19-סטן </a:t>
            </a:r>
            <a:r>
              <a:rPr lang="he-IL" sz="2000" dirty="0" err="1" smtClean="0"/>
              <a:t>יאָרהונדערט</a:t>
            </a:r>
            <a:r>
              <a:rPr lang="he-IL" sz="2000" dirty="0" smtClean="0"/>
              <a:t> און אין </a:t>
            </a:r>
            <a:r>
              <a:rPr lang="he-IL" sz="2000" dirty="0" err="1" smtClean="0"/>
              <a:t>דער</a:t>
            </a:r>
            <a:r>
              <a:rPr lang="he-IL" sz="2000" dirty="0" smtClean="0"/>
              <a:t> </a:t>
            </a:r>
            <a:r>
              <a:rPr lang="he-IL" sz="2000" dirty="0" err="1" smtClean="0"/>
              <a:t>אָנהייב</a:t>
            </a:r>
            <a:r>
              <a:rPr lang="he-IL" sz="2000" dirty="0" smtClean="0"/>
              <a:t> פֿון </a:t>
            </a:r>
            <a:r>
              <a:rPr lang="he-IL" sz="2000" dirty="0" err="1" smtClean="0"/>
              <a:t>דער</a:t>
            </a:r>
            <a:r>
              <a:rPr lang="he-IL" sz="2000" dirty="0" smtClean="0"/>
              <a:t> 20- סטן. </a:t>
            </a:r>
            <a:r>
              <a:rPr lang="he-IL" sz="2000" dirty="0" err="1" smtClean="0"/>
              <a:t>יאָרהונדערט</a:t>
            </a:r>
            <a:r>
              <a:rPr lang="he-IL" sz="2000" dirty="0" smtClean="0"/>
              <a:t> </a:t>
            </a:r>
            <a:r>
              <a:rPr lang="he-IL" sz="2000" dirty="0" err="1" smtClean="0"/>
              <a:t>זייַנען</a:t>
            </a:r>
            <a:r>
              <a:rPr lang="he-IL" sz="2000" dirty="0" smtClean="0"/>
              <a:t> </a:t>
            </a:r>
            <a:r>
              <a:rPr lang="he-IL" sz="2000" dirty="0" err="1" smtClean="0"/>
              <a:t>געקומען</a:t>
            </a:r>
            <a:r>
              <a:rPr lang="he-IL" sz="2000" dirty="0" smtClean="0"/>
              <a:t> צו די </a:t>
            </a:r>
            <a:r>
              <a:rPr lang="he-IL" sz="2000" dirty="0" err="1" smtClean="0"/>
              <a:t>רוסישע</a:t>
            </a:r>
            <a:r>
              <a:rPr lang="he-IL" sz="2000" dirty="0" smtClean="0"/>
              <a:t> </a:t>
            </a:r>
            <a:r>
              <a:rPr lang="he-IL" sz="2000" dirty="0" err="1" smtClean="0"/>
              <a:t>אויטאריטעטן</a:t>
            </a:r>
            <a:r>
              <a:rPr lang="he-IL" sz="2000" dirty="0" smtClean="0"/>
              <a:t> </a:t>
            </a:r>
            <a:r>
              <a:rPr lang="he-IL" sz="2000" dirty="0" err="1" smtClean="0"/>
              <a:t>פֿילע</a:t>
            </a:r>
            <a:r>
              <a:rPr lang="he-IL" sz="2000" dirty="0" smtClean="0"/>
              <a:t> בֿקשות כדי צו</a:t>
            </a:r>
          </a:p>
          <a:p>
            <a:r>
              <a:rPr lang="he-IL" sz="2000" dirty="0" err="1" smtClean="0"/>
              <a:t>אַרויסגעבן</a:t>
            </a:r>
            <a:r>
              <a:rPr lang="he-IL" sz="2000" dirty="0" smtClean="0"/>
              <a:t> יידישע </a:t>
            </a:r>
            <a:r>
              <a:rPr lang="he-IL" sz="2000" dirty="0" err="1" smtClean="0"/>
              <a:t>טעגלעכע</a:t>
            </a:r>
            <a:r>
              <a:rPr lang="he-IL" sz="2000" dirty="0" smtClean="0"/>
              <a:t> </a:t>
            </a:r>
            <a:r>
              <a:rPr lang="he-IL" sz="2000" dirty="0" err="1" smtClean="0"/>
              <a:t>צייַטונגען</a:t>
            </a:r>
            <a:r>
              <a:rPr lang="he-IL" sz="2000" dirty="0" smtClean="0"/>
              <a:t> </a:t>
            </a:r>
            <a:r>
              <a:rPr lang="he-IL" sz="2000" dirty="0" smtClean="0"/>
              <a:t>אָבער </a:t>
            </a:r>
            <a:r>
              <a:rPr lang="he-IL" sz="2000" dirty="0" err="1" smtClean="0"/>
              <a:t>זיי</a:t>
            </a:r>
            <a:r>
              <a:rPr lang="he-IL" sz="2000" dirty="0" smtClean="0"/>
              <a:t> </a:t>
            </a:r>
            <a:r>
              <a:rPr lang="he-IL" sz="2000" dirty="0" err="1" smtClean="0"/>
              <a:t>זייַנען</a:t>
            </a:r>
            <a:r>
              <a:rPr lang="he-IL" sz="2000" dirty="0" smtClean="0"/>
              <a:t> ניט </a:t>
            </a:r>
            <a:r>
              <a:rPr lang="he-IL" sz="2000" dirty="0" err="1" smtClean="0"/>
              <a:t>באַשטעטיקט</a:t>
            </a:r>
            <a:r>
              <a:rPr lang="he-IL" sz="2000" dirty="0" smtClean="0"/>
              <a:t> </a:t>
            </a:r>
            <a:r>
              <a:rPr lang="he-IL" sz="2000" dirty="0" err="1" smtClean="0"/>
              <a:t>געוואָרן</a:t>
            </a:r>
            <a:endParaRPr lang="he-IL" sz="2000" dirty="0" smtClean="0"/>
          </a:p>
          <a:p>
            <a:r>
              <a:rPr lang="he-IL" sz="2000" dirty="0" err="1" smtClean="0"/>
              <a:t>קעגן</a:t>
            </a:r>
            <a:r>
              <a:rPr lang="he-IL" sz="2000" dirty="0" smtClean="0"/>
              <a:t> </a:t>
            </a:r>
            <a:r>
              <a:rPr lang="he-IL" sz="2000" dirty="0" err="1" smtClean="0"/>
              <a:t>דעם</a:t>
            </a:r>
            <a:r>
              <a:rPr lang="he-IL" sz="2000" dirty="0" smtClean="0"/>
              <a:t> </a:t>
            </a:r>
            <a:r>
              <a:rPr lang="he-IL" sz="2000" dirty="0" err="1" smtClean="0"/>
              <a:t>הינטערגרונט</a:t>
            </a:r>
            <a:r>
              <a:rPr lang="he-IL" sz="2000" dirty="0" smtClean="0"/>
              <a:t> </a:t>
            </a:r>
            <a:r>
              <a:rPr lang="he-IL" sz="2000" dirty="0" smtClean="0"/>
              <a:t>פֿון </a:t>
            </a:r>
            <a:r>
              <a:rPr lang="he-IL" sz="2000" dirty="0" err="1" smtClean="0"/>
              <a:t>דער</a:t>
            </a:r>
            <a:r>
              <a:rPr lang="he-IL" sz="2000" dirty="0" smtClean="0"/>
              <a:t> </a:t>
            </a:r>
            <a:r>
              <a:rPr lang="he-IL" sz="2000" dirty="0" err="1" smtClean="0"/>
              <a:t>קאָנסיסטענט</a:t>
            </a:r>
            <a:r>
              <a:rPr lang="he-IL" sz="2000" dirty="0" smtClean="0"/>
              <a:t> </a:t>
            </a:r>
            <a:r>
              <a:rPr lang="he-IL" sz="2000" dirty="0" err="1" smtClean="0"/>
              <a:t>פּאָליטיק</a:t>
            </a:r>
            <a:r>
              <a:rPr lang="he-IL" sz="2000" dirty="0" smtClean="0"/>
              <a:t>.</a:t>
            </a:r>
          </a:p>
          <a:p>
            <a:r>
              <a:rPr lang="he-IL" sz="2000" dirty="0" smtClean="0"/>
              <a:t> </a:t>
            </a:r>
            <a:r>
              <a:rPr lang="he-IL" sz="2000" dirty="0" err="1" smtClean="0"/>
              <a:t>דאָס</a:t>
            </a:r>
            <a:r>
              <a:rPr lang="he-IL" sz="2000" dirty="0" smtClean="0"/>
              <a:t> </a:t>
            </a:r>
            <a:r>
              <a:rPr lang="he-IL" sz="2000" dirty="0" err="1" smtClean="0"/>
              <a:t>איז</a:t>
            </a:r>
            <a:r>
              <a:rPr lang="he-IL" sz="2000" dirty="0" smtClean="0"/>
              <a:t> </a:t>
            </a:r>
            <a:r>
              <a:rPr lang="he-IL" sz="2000" dirty="0" err="1" smtClean="0"/>
              <a:t>געווען</a:t>
            </a:r>
            <a:r>
              <a:rPr lang="he-IL" sz="2000" dirty="0" smtClean="0"/>
              <a:t> </a:t>
            </a:r>
            <a:r>
              <a:rPr lang="he-IL" sz="2000" dirty="0" smtClean="0"/>
              <a:t>אַן </a:t>
            </a:r>
            <a:r>
              <a:rPr lang="he-IL" sz="2000" dirty="0" err="1" smtClean="0"/>
              <a:t>איבּעראַשונג</a:t>
            </a:r>
            <a:r>
              <a:rPr lang="he-IL" sz="2000" dirty="0" smtClean="0"/>
              <a:t> </a:t>
            </a:r>
            <a:r>
              <a:rPr lang="he-IL" sz="2000" dirty="0" smtClean="0"/>
              <a:t>אין </a:t>
            </a:r>
            <a:r>
              <a:rPr lang="he-IL" sz="2000" dirty="0" err="1" smtClean="0"/>
              <a:t>דער</a:t>
            </a:r>
            <a:r>
              <a:rPr lang="he-IL" sz="2000" dirty="0" smtClean="0"/>
              <a:t> </a:t>
            </a:r>
            <a:r>
              <a:rPr lang="he-IL" sz="2000" dirty="0" err="1" smtClean="0"/>
              <a:t>בּאַשלוס</a:t>
            </a:r>
            <a:r>
              <a:rPr lang="he-IL" sz="2000" dirty="0" smtClean="0"/>
              <a:t> פֿון </a:t>
            </a:r>
            <a:r>
              <a:rPr lang="he-IL" sz="2000" dirty="0" err="1" smtClean="0"/>
              <a:t>דער</a:t>
            </a:r>
            <a:r>
              <a:rPr lang="he-IL" sz="2000" dirty="0" smtClean="0"/>
              <a:t> </a:t>
            </a:r>
            <a:r>
              <a:rPr lang="he-IL" sz="2000" dirty="0" err="1" smtClean="0"/>
              <a:t>רעגירונג</a:t>
            </a:r>
            <a:r>
              <a:rPr lang="he-IL" sz="2000" dirty="0" smtClean="0"/>
              <a:t> אין 1902 צו לאָזן די </a:t>
            </a:r>
            <a:r>
              <a:rPr lang="he-IL" sz="2000" dirty="0" err="1" smtClean="0"/>
              <a:t>אויסגאַבע</a:t>
            </a:r>
            <a:r>
              <a:rPr lang="he-IL" sz="2000" dirty="0" smtClean="0"/>
              <a:t> </a:t>
            </a:r>
            <a:r>
              <a:rPr lang="he-IL" sz="2000" dirty="0" smtClean="0"/>
              <a:t>פֿון אַ </a:t>
            </a:r>
            <a:r>
              <a:rPr lang="he-IL" sz="2000" dirty="0" err="1" smtClean="0"/>
              <a:t>ייִדישן</a:t>
            </a:r>
            <a:r>
              <a:rPr lang="he-IL" sz="2000" dirty="0" smtClean="0"/>
              <a:t> </a:t>
            </a:r>
            <a:r>
              <a:rPr lang="he-IL" sz="2000" dirty="0" err="1" smtClean="0"/>
              <a:t>טעגלעכןער</a:t>
            </a:r>
            <a:r>
              <a:rPr lang="he-IL" sz="2000" dirty="0" smtClean="0"/>
              <a:t> </a:t>
            </a:r>
            <a:r>
              <a:rPr lang="he-IL" sz="2000" dirty="0" err="1" smtClean="0"/>
              <a:t>צייַטונג</a:t>
            </a:r>
            <a:r>
              <a:rPr lang="he-IL" sz="2000" dirty="0" smtClean="0"/>
              <a:t>.</a:t>
            </a:r>
          </a:p>
          <a:p>
            <a:endParaRPr lang="he-IL" sz="2000" dirty="0"/>
          </a:p>
        </p:txBody>
      </p:sp>
    </p:spTree>
    <p:extLst>
      <p:ext uri="{BB962C8B-B14F-4D97-AF65-F5344CB8AC3E}">
        <p14:creationId xmlns:p14="http://schemas.microsoft.com/office/powerpoint/2010/main" val="1689620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sz="4000" dirty="0" smtClean="0"/>
              <a:t>היכן הופיע העיתון?</a:t>
            </a:r>
            <a:endParaRPr lang="he-IL" sz="4000" dirty="0"/>
          </a:p>
        </p:txBody>
      </p:sp>
      <p:sp>
        <p:nvSpPr>
          <p:cNvPr id="3" name="מציין מיקום תוכן 2"/>
          <p:cNvSpPr>
            <a:spLocks noGrp="1"/>
          </p:cNvSpPr>
          <p:nvPr>
            <p:ph idx="1"/>
          </p:nvPr>
        </p:nvSpPr>
        <p:spPr/>
        <p:txBody>
          <a:bodyPr>
            <a:normAutofit/>
          </a:bodyPr>
          <a:lstStyle/>
          <a:p>
            <a:r>
              <a:rPr lang="he-IL" sz="2400" dirty="0" smtClean="0"/>
              <a:t>העיתון הופיע ברוסיה הצארית בסנט פטרסבורג </a:t>
            </a:r>
            <a:r>
              <a:rPr lang="he-IL" sz="2400" dirty="0" err="1" smtClean="0"/>
              <a:t>ובוארשה</a:t>
            </a:r>
            <a:r>
              <a:rPr lang="he-IL" sz="2400" dirty="0" smtClean="0"/>
              <a:t> פולין</a:t>
            </a:r>
          </a:p>
          <a:p>
            <a:r>
              <a:rPr lang="he-IL" sz="2400" dirty="0" smtClean="0"/>
              <a:t>העיתון נוסד בשנת 1903 על ידי שאול </a:t>
            </a:r>
            <a:r>
              <a:rPr lang="he-IL" sz="2400" dirty="0" err="1" smtClean="0"/>
              <a:t>גינזבורג</a:t>
            </a:r>
            <a:r>
              <a:rPr lang="he-IL" sz="2400" dirty="0" smtClean="0"/>
              <a:t> </a:t>
            </a:r>
            <a:r>
              <a:rPr lang="he-IL" sz="2400" dirty="0" smtClean="0"/>
              <a:t>בסנט פטרסבורג</a:t>
            </a:r>
            <a:r>
              <a:rPr lang="he-IL" sz="2400" dirty="0" smtClean="0"/>
              <a:t>, שבה יצא לאור עד לשנת 1908 ,אז עבר </a:t>
            </a:r>
            <a:r>
              <a:rPr lang="he-IL" sz="2400" dirty="0" smtClean="0"/>
              <a:t>העיתון לוורשה </a:t>
            </a:r>
            <a:r>
              <a:rPr lang="he-IL" sz="2400" dirty="0" smtClean="0"/>
              <a:t>והמשיך להתפרסם בה עד לשנת 1913 </a:t>
            </a:r>
            <a:r>
              <a:rPr lang="he-IL" sz="2400" dirty="0" smtClean="0"/>
              <a:t>. </a:t>
            </a:r>
            <a:r>
              <a:rPr lang="he-IL" sz="4000" dirty="0" smtClean="0">
                <a:cs typeface="+mj-cs"/>
              </a:rPr>
              <a:t>ווו </a:t>
            </a:r>
            <a:r>
              <a:rPr lang="he-IL" sz="4000" dirty="0" smtClean="0">
                <a:cs typeface="+mj-cs"/>
              </a:rPr>
              <a:t>די </a:t>
            </a:r>
            <a:r>
              <a:rPr lang="he-IL" sz="4000" dirty="0" err="1" smtClean="0">
                <a:cs typeface="+mj-cs"/>
              </a:rPr>
              <a:t>צייַטונג</a:t>
            </a:r>
            <a:r>
              <a:rPr lang="he-IL" sz="4000" dirty="0" smtClean="0">
                <a:cs typeface="+mj-cs"/>
              </a:rPr>
              <a:t> </a:t>
            </a:r>
            <a:r>
              <a:rPr lang="he-IL" sz="4000" dirty="0" err="1" smtClean="0">
                <a:cs typeface="+mj-cs"/>
              </a:rPr>
              <a:t>ארויס</a:t>
            </a:r>
            <a:r>
              <a:rPr lang="he-IL" sz="4000" dirty="0" smtClean="0">
                <a:cs typeface="+mj-cs"/>
              </a:rPr>
              <a:t>:</a:t>
            </a:r>
          </a:p>
          <a:p>
            <a:r>
              <a:rPr lang="he-IL" sz="2400" dirty="0" smtClean="0"/>
              <a:t>די </a:t>
            </a:r>
            <a:r>
              <a:rPr lang="he-IL" sz="2400" dirty="0" err="1" smtClean="0"/>
              <a:t>צייַטונג</a:t>
            </a:r>
            <a:r>
              <a:rPr lang="he-IL" sz="2400" dirty="0" smtClean="0"/>
              <a:t> </a:t>
            </a:r>
            <a:r>
              <a:rPr lang="he-IL" sz="2400" dirty="0" err="1" smtClean="0"/>
              <a:t>איז</a:t>
            </a:r>
            <a:r>
              <a:rPr lang="he-IL" sz="2400" dirty="0" smtClean="0"/>
              <a:t> </a:t>
            </a:r>
            <a:r>
              <a:rPr lang="he-IL" sz="2400" dirty="0" err="1" smtClean="0"/>
              <a:t>געווין</a:t>
            </a:r>
            <a:r>
              <a:rPr lang="he-IL" sz="2400" dirty="0" smtClean="0"/>
              <a:t> </a:t>
            </a:r>
            <a:r>
              <a:rPr lang="he-IL" sz="2400" dirty="0" smtClean="0"/>
              <a:t>אין </a:t>
            </a:r>
            <a:r>
              <a:rPr lang="he-IL" sz="2400" dirty="0" err="1" smtClean="0"/>
              <a:t>צאַריסטישן</a:t>
            </a:r>
            <a:r>
              <a:rPr lang="he-IL" sz="2400" dirty="0" smtClean="0"/>
              <a:t> </a:t>
            </a:r>
            <a:r>
              <a:rPr lang="he-IL" sz="2400" dirty="0" err="1" smtClean="0"/>
              <a:t>רוסלאַנד</a:t>
            </a:r>
            <a:r>
              <a:rPr lang="he-IL" sz="2400" dirty="0" smtClean="0"/>
              <a:t> </a:t>
            </a:r>
            <a:r>
              <a:rPr lang="he-IL" sz="2400" dirty="0" smtClean="0"/>
              <a:t>אין </a:t>
            </a:r>
            <a:r>
              <a:rPr lang="he-IL" sz="2400" dirty="0" smtClean="0"/>
              <a:t>סנט </a:t>
            </a:r>
            <a:r>
              <a:rPr lang="he-IL" sz="2400" dirty="0" err="1" smtClean="0"/>
              <a:t>פּעטערסבורג</a:t>
            </a:r>
            <a:r>
              <a:rPr lang="he-IL" sz="2400" dirty="0" smtClean="0"/>
              <a:t> </a:t>
            </a:r>
            <a:r>
              <a:rPr lang="he-IL" sz="2400" dirty="0" smtClean="0"/>
              <a:t>און אין </a:t>
            </a:r>
            <a:r>
              <a:rPr lang="he-IL" sz="2400" dirty="0" err="1" smtClean="0"/>
              <a:t>וואַרשע</a:t>
            </a:r>
            <a:r>
              <a:rPr lang="he-IL" sz="2400" dirty="0" smtClean="0"/>
              <a:t> </a:t>
            </a:r>
            <a:r>
              <a:rPr lang="he-IL" sz="2400" dirty="0" err="1" smtClean="0"/>
              <a:t>פּוילן</a:t>
            </a:r>
            <a:r>
              <a:rPr lang="he-IL" sz="2400" dirty="0" smtClean="0"/>
              <a:t>.</a:t>
            </a:r>
            <a:endParaRPr lang="he-IL" sz="2400" dirty="0"/>
          </a:p>
        </p:txBody>
      </p:sp>
    </p:spTree>
    <p:extLst>
      <p:ext uri="{BB962C8B-B14F-4D97-AF65-F5344CB8AC3E}">
        <p14:creationId xmlns:p14="http://schemas.microsoft.com/office/powerpoint/2010/main" val="2680438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מה מחיר העיתון?</a:t>
            </a:r>
            <a:endParaRPr lang="he-IL" dirty="0"/>
          </a:p>
        </p:txBody>
      </p:sp>
      <p:sp>
        <p:nvSpPr>
          <p:cNvPr id="3" name="מציין מיקום תוכן 2"/>
          <p:cNvSpPr>
            <a:spLocks noGrp="1"/>
          </p:cNvSpPr>
          <p:nvPr>
            <p:ph idx="1"/>
          </p:nvPr>
        </p:nvSpPr>
        <p:spPr/>
        <p:txBody>
          <a:bodyPr/>
          <a:lstStyle/>
          <a:p>
            <a:endParaRPr lang="he-IL" dirty="0" smtClean="0"/>
          </a:p>
          <a:p>
            <a:endParaRPr lang="he-IL" dirty="0"/>
          </a:p>
          <a:p>
            <a:pPr marL="0" indent="0">
              <a:buNone/>
            </a:pPr>
            <a:endParaRPr lang="he-IL" dirty="0"/>
          </a:p>
          <a:p>
            <a:pPr marL="0" indent="0">
              <a:buNone/>
            </a:pPr>
            <a:r>
              <a:rPr lang="he-IL" sz="4400" dirty="0" err="1" smtClean="0"/>
              <a:t>וואָס</a:t>
            </a:r>
            <a:r>
              <a:rPr lang="he-IL" sz="4400" dirty="0" smtClean="0"/>
              <a:t> </a:t>
            </a:r>
            <a:r>
              <a:rPr lang="he-IL" sz="4400" dirty="0" err="1" smtClean="0"/>
              <a:t>איז</a:t>
            </a:r>
            <a:r>
              <a:rPr lang="he-IL" sz="4400" dirty="0" smtClean="0"/>
              <a:t> די </a:t>
            </a:r>
            <a:r>
              <a:rPr lang="he-IL" sz="4400" dirty="0" err="1" smtClean="0"/>
              <a:t>פּרייז</a:t>
            </a:r>
            <a:r>
              <a:rPr lang="he-IL" sz="4400" dirty="0" smtClean="0"/>
              <a:t> פֿון </a:t>
            </a:r>
            <a:r>
              <a:rPr lang="he-IL" sz="4400" dirty="0" smtClean="0"/>
              <a:t>די </a:t>
            </a:r>
            <a:r>
              <a:rPr lang="he-IL" sz="4400" dirty="0" err="1" smtClean="0"/>
              <a:t>צייַטונג</a:t>
            </a:r>
            <a:r>
              <a:rPr lang="he-IL" sz="4400" dirty="0" smtClean="0"/>
              <a:t>?</a:t>
            </a:r>
            <a:endParaRPr lang="he-IL" sz="4400" dirty="0"/>
          </a:p>
        </p:txBody>
      </p:sp>
    </p:spTree>
    <p:extLst>
      <p:ext uri="{BB962C8B-B14F-4D97-AF65-F5344CB8AC3E}">
        <p14:creationId xmlns:p14="http://schemas.microsoft.com/office/powerpoint/2010/main" val="4244248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מי הוא עורך העיתון?</a:t>
            </a:r>
            <a:endParaRPr lang="he-IL" dirty="0"/>
          </a:p>
        </p:txBody>
      </p:sp>
      <p:sp>
        <p:nvSpPr>
          <p:cNvPr id="3" name="מציין מיקום תוכן 2"/>
          <p:cNvSpPr>
            <a:spLocks noGrp="1"/>
          </p:cNvSpPr>
          <p:nvPr>
            <p:ph idx="1"/>
          </p:nvPr>
        </p:nvSpPr>
        <p:spPr/>
        <p:txBody>
          <a:bodyPr>
            <a:normAutofit/>
          </a:bodyPr>
          <a:lstStyle/>
          <a:p>
            <a:r>
              <a:rPr lang="he-IL" sz="2400" dirty="0" smtClean="0"/>
              <a:t>עורך העיתון </a:t>
            </a:r>
            <a:r>
              <a:rPr lang="he-IL" sz="2400" dirty="0" smtClean="0"/>
              <a:t>היה </a:t>
            </a:r>
            <a:r>
              <a:rPr lang="he-IL" sz="2400" dirty="0" smtClean="0"/>
              <a:t>שאול </a:t>
            </a:r>
            <a:r>
              <a:rPr lang="he-IL" sz="2400" dirty="0" err="1" smtClean="0"/>
              <a:t>גינזבורג</a:t>
            </a:r>
            <a:r>
              <a:rPr lang="he-IL" sz="2400" dirty="0" smtClean="0"/>
              <a:t> </a:t>
            </a:r>
            <a:r>
              <a:rPr lang="he-IL" sz="2400" dirty="0" smtClean="0"/>
              <a:t>בין השנים 1903 – 1913.</a:t>
            </a:r>
            <a:endParaRPr lang="he-IL" sz="2400" dirty="0" smtClean="0"/>
          </a:p>
          <a:p>
            <a:endParaRPr lang="he-IL" sz="2400" dirty="0"/>
          </a:p>
          <a:p>
            <a:endParaRPr lang="he-IL" sz="2400" dirty="0" smtClean="0"/>
          </a:p>
          <a:p>
            <a:r>
              <a:rPr lang="he-IL" sz="4000" dirty="0" err="1" smtClean="0"/>
              <a:t>ווער</a:t>
            </a:r>
            <a:r>
              <a:rPr lang="he-IL" sz="4000" dirty="0" smtClean="0"/>
              <a:t> </a:t>
            </a:r>
            <a:r>
              <a:rPr lang="he-IL" sz="4000" dirty="0" err="1" smtClean="0"/>
              <a:t>איז</a:t>
            </a:r>
            <a:r>
              <a:rPr lang="he-IL" sz="4000" dirty="0" smtClean="0"/>
              <a:t> </a:t>
            </a:r>
            <a:r>
              <a:rPr lang="he-IL" sz="4000" dirty="0" err="1" smtClean="0"/>
              <a:t>דער</a:t>
            </a:r>
            <a:r>
              <a:rPr lang="he-IL" sz="4000" dirty="0" smtClean="0"/>
              <a:t> </a:t>
            </a:r>
            <a:r>
              <a:rPr lang="he-IL" sz="4000" dirty="0" err="1" smtClean="0"/>
              <a:t>רעדאַקטאָר</a:t>
            </a:r>
            <a:r>
              <a:rPr lang="he-IL" sz="4000" dirty="0" smtClean="0"/>
              <a:t> פֿון </a:t>
            </a:r>
            <a:r>
              <a:rPr lang="he-IL" sz="4000" dirty="0" err="1" smtClean="0"/>
              <a:t>דער</a:t>
            </a:r>
            <a:r>
              <a:rPr lang="he-IL" sz="4000" dirty="0" smtClean="0"/>
              <a:t> </a:t>
            </a:r>
            <a:r>
              <a:rPr lang="he-IL" sz="4000" dirty="0" err="1" smtClean="0"/>
              <a:t>צייַטונג</a:t>
            </a:r>
            <a:r>
              <a:rPr lang="he-IL" sz="4000" dirty="0" smtClean="0"/>
              <a:t>?</a:t>
            </a:r>
          </a:p>
          <a:p>
            <a:r>
              <a:rPr lang="he-IL" sz="2400" dirty="0" err="1" smtClean="0"/>
              <a:t>דער</a:t>
            </a:r>
            <a:r>
              <a:rPr lang="he-IL" sz="2400" dirty="0" smtClean="0"/>
              <a:t> </a:t>
            </a:r>
            <a:r>
              <a:rPr lang="he-IL" sz="2400" dirty="0" err="1" smtClean="0"/>
              <a:t>רעדאַקטאָר</a:t>
            </a:r>
            <a:r>
              <a:rPr lang="he-IL" sz="2400" dirty="0" smtClean="0"/>
              <a:t> פֿון </a:t>
            </a:r>
            <a:r>
              <a:rPr lang="he-IL" sz="2400" dirty="0" err="1" smtClean="0"/>
              <a:t>דער</a:t>
            </a:r>
            <a:r>
              <a:rPr lang="he-IL" sz="2400" dirty="0" smtClean="0"/>
              <a:t> </a:t>
            </a:r>
            <a:r>
              <a:rPr lang="he-IL" sz="2400" dirty="0" err="1" smtClean="0"/>
              <a:t>ציַיטונג</a:t>
            </a:r>
            <a:r>
              <a:rPr lang="he-IL" sz="2400" dirty="0" smtClean="0"/>
              <a:t> </a:t>
            </a:r>
            <a:r>
              <a:rPr lang="he-IL" sz="2400" dirty="0" err="1" smtClean="0"/>
              <a:t>איז</a:t>
            </a:r>
            <a:r>
              <a:rPr lang="he-IL" sz="2400" dirty="0" smtClean="0"/>
              <a:t> </a:t>
            </a:r>
            <a:r>
              <a:rPr lang="he-IL" sz="2400" dirty="0" err="1" smtClean="0"/>
              <a:t>געווען</a:t>
            </a:r>
            <a:r>
              <a:rPr lang="he-IL" sz="2400" dirty="0" smtClean="0"/>
              <a:t> שאול </a:t>
            </a:r>
            <a:r>
              <a:rPr lang="he-IL" sz="2400" dirty="0" err="1" smtClean="0"/>
              <a:t>גינזבורג</a:t>
            </a:r>
            <a:r>
              <a:rPr lang="he-IL" sz="2400" dirty="0" smtClean="0"/>
              <a:t> </a:t>
            </a:r>
            <a:r>
              <a:rPr lang="he-IL" sz="2400" dirty="0" err="1" smtClean="0"/>
              <a:t>צווישן</a:t>
            </a:r>
            <a:r>
              <a:rPr lang="he-IL" sz="2400" dirty="0" smtClean="0"/>
              <a:t> די </a:t>
            </a:r>
            <a:r>
              <a:rPr lang="he-IL" sz="2400" dirty="0" err="1" smtClean="0"/>
              <a:t>יאָרן</a:t>
            </a:r>
            <a:r>
              <a:rPr lang="he-IL" sz="2400" dirty="0" smtClean="0"/>
              <a:t> (</a:t>
            </a:r>
            <a:r>
              <a:rPr lang="he-IL" sz="2400" dirty="0" smtClean="0"/>
              <a:t>1903-1913).</a:t>
            </a:r>
          </a:p>
          <a:p>
            <a:endParaRPr lang="he-IL" sz="4000" dirty="0"/>
          </a:p>
        </p:txBody>
      </p:sp>
    </p:spTree>
    <p:extLst>
      <p:ext uri="{BB962C8B-B14F-4D97-AF65-F5344CB8AC3E}">
        <p14:creationId xmlns:p14="http://schemas.microsoft.com/office/powerpoint/2010/main" val="3003228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מי הם הסופרים שבלטו </a:t>
            </a:r>
            <a:r>
              <a:rPr lang="he-IL" dirty="0" smtClean="0"/>
              <a:t>בעיתון</a:t>
            </a:r>
            <a:endParaRPr lang="he-IL" dirty="0"/>
          </a:p>
        </p:txBody>
      </p:sp>
      <p:sp>
        <p:nvSpPr>
          <p:cNvPr id="3" name="מציין מיקום תוכן 2"/>
          <p:cNvSpPr>
            <a:spLocks noGrp="1"/>
          </p:cNvSpPr>
          <p:nvPr>
            <p:ph idx="1"/>
          </p:nvPr>
        </p:nvSpPr>
        <p:spPr/>
        <p:txBody>
          <a:bodyPr>
            <a:normAutofit/>
          </a:bodyPr>
          <a:lstStyle/>
          <a:p>
            <a:r>
              <a:rPr lang="he-IL" sz="2400" dirty="0" err="1" smtClean="0"/>
              <a:t>י"ל</a:t>
            </a:r>
            <a:r>
              <a:rPr lang="he-IL" sz="2400" dirty="0" smtClean="0"/>
              <a:t> </a:t>
            </a:r>
            <a:r>
              <a:rPr lang="he-IL" sz="2400" dirty="0" smtClean="0"/>
              <a:t>פרץ, </a:t>
            </a:r>
            <a:r>
              <a:rPr lang="he-IL" sz="2400" dirty="0" smtClean="0"/>
              <a:t>שלום </a:t>
            </a:r>
            <a:r>
              <a:rPr lang="he-IL" sz="2400" dirty="0" smtClean="0"/>
              <a:t>עליכם, </a:t>
            </a:r>
            <a:r>
              <a:rPr lang="he-IL" sz="2400" dirty="0" smtClean="0"/>
              <a:t>מרדכי </a:t>
            </a:r>
            <a:r>
              <a:rPr lang="he-IL" sz="2400" dirty="0" err="1" smtClean="0"/>
              <a:t>ספקטור</a:t>
            </a:r>
            <a:r>
              <a:rPr lang="he-IL" sz="2400" dirty="0" smtClean="0"/>
              <a:t>, </a:t>
            </a:r>
            <a:r>
              <a:rPr lang="he-IL" sz="2400" dirty="0" smtClean="0"/>
              <a:t>יעקב </a:t>
            </a:r>
            <a:r>
              <a:rPr lang="he-IL" sz="2400" dirty="0" err="1" smtClean="0"/>
              <a:t>דינזון</a:t>
            </a:r>
            <a:r>
              <a:rPr lang="he-IL" sz="2400" dirty="0" smtClean="0"/>
              <a:t>.</a:t>
            </a:r>
          </a:p>
          <a:p>
            <a:endParaRPr lang="he-IL" sz="2400" dirty="0"/>
          </a:p>
          <a:p>
            <a:endParaRPr lang="he-IL" sz="4400" dirty="0" smtClean="0"/>
          </a:p>
          <a:p>
            <a:r>
              <a:rPr lang="he-IL" sz="2800" dirty="0" err="1" smtClean="0">
                <a:cs typeface="+mj-cs"/>
              </a:rPr>
              <a:t>ווער</a:t>
            </a:r>
            <a:r>
              <a:rPr lang="he-IL" sz="2800" dirty="0" smtClean="0">
                <a:cs typeface="+mj-cs"/>
              </a:rPr>
              <a:t> </a:t>
            </a:r>
            <a:r>
              <a:rPr lang="he-IL" sz="2800" dirty="0" err="1" smtClean="0">
                <a:cs typeface="+mj-cs"/>
              </a:rPr>
              <a:t>זענען</a:t>
            </a:r>
            <a:r>
              <a:rPr lang="he-IL" sz="2800" dirty="0" smtClean="0">
                <a:cs typeface="+mj-cs"/>
              </a:rPr>
              <a:t> די </a:t>
            </a:r>
            <a:r>
              <a:rPr lang="he-IL" sz="2800" dirty="0" err="1" smtClean="0">
                <a:cs typeface="+mj-cs"/>
              </a:rPr>
              <a:t>שרייַבערס</a:t>
            </a:r>
            <a:r>
              <a:rPr lang="he-IL" sz="2800" dirty="0" smtClean="0">
                <a:cs typeface="+mj-cs"/>
              </a:rPr>
              <a:t> </a:t>
            </a:r>
            <a:r>
              <a:rPr lang="he-IL" sz="2800" dirty="0" err="1" smtClean="0">
                <a:cs typeface="+mj-cs"/>
              </a:rPr>
              <a:t>וואָס</a:t>
            </a:r>
            <a:r>
              <a:rPr lang="he-IL" sz="2800" dirty="0" smtClean="0">
                <a:cs typeface="+mj-cs"/>
              </a:rPr>
              <a:t> </a:t>
            </a:r>
            <a:r>
              <a:rPr lang="he-IL" sz="2800" dirty="0" smtClean="0">
                <a:cs typeface="+mj-cs"/>
              </a:rPr>
              <a:t>האָבן </a:t>
            </a:r>
            <a:r>
              <a:rPr lang="he-IL" sz="2800" dirty="0" err="1" smtClean="0">
                <a:cs typeface="+mj-cs"/>
              </a:rPr>
              <a:t>פּובּליקירט</a:t>
            </a:r>
            <a:r>
              <a:rPr lang="he-IL" sz="2800" dirty="0" smtClean="0">
                <a:cs typeface="+mj-cs"/>
              </a:rPr>
              <a:t> אין </a:t>
            </a:r>
            <a:r>
              <a:rPr lang="he-IL" sz="2800" dirty="0" err="1" smtClean="0">
                <a:cs typeface="+mj-cs"/>
              </a:rPr>
              <a:t>דער</a:t>
            </a:r>
            <a:r>
              <a:rPr lang="he-IL" sz="2800" dirty="0" smtClean="0">
                <a:cs typeface="+mj-cs"/>
              </a:rPr>
              <a:t> </a:t>
            </a:r>
            <a:r>
              <a:rPr lang="he-IL" sz="2800" dirty="0" err="1" smtClean="0">
                <a:cs typeface="+mj-cs"/>
              </a:rPr>
              <a:t>צייַטונג</a:t>
            </a:r>
            <a:r>
              <a:rPr lang="he-IL" sz="2800" dirty="0" smtClean="0">
                <a:cs typeface="+mj-cs"/>
              </a:rPr>
              <a:t>?</a:t>
            </a:r>
            <a:endParaRPr lang="he-IL" sz="2800" dirty="0" smtClean="0">
              <a:cs typeface="+mj-cs"/>
            </a:endParaRPr>
          </a:p>
          <a:p>
            <a:endParaRPr lang="he-IL" sz="2400" dirty="0" smtClean="0"/>
          </a:p>
          <a:p>
            <a:r>
              <a:rPr lang="he-IL" sz="2400" dirty="0" err="1" smtClean="0"/>
              <a:t>י"ל</a:t>
            </a:r>
            <a:r>
              <a:rPr lang="he-IL" sz="2400" dirty="0" smtClean="0"/>
              <a:t> </a:t>
            </a:r>
            <a:r>
              <a:rPr lang="he-IL" sz="2400" dirty="0" err="1" smtClean="0"/>
              <a:t>פערץ</a:t>
            </a:r>
            <a:r>
              <a:rPr lang="he-IL" sz="2400" dirty="0" smtClean="0"/>
              <a:t>, </a:t>
            </a:r>
            <a:r>
              <a:rPr lang="he-IL" sz="2400" dirty="0" smtClean="0"/>
              <a:t>שלום </a:t>
            </a:r>
            <a:r>
              <a:rPr lang="he-IL" sz="2400" dirty="0" err="1" smtClean="0"/>
              <a:t>עליכמען</a:t>
            </a:r>
            <a:r>
              <a:rPr lang="he-IL" sz="2400" dirty="0" smtClean="0"/>
              <a:t>, </a:t>
            </a:r>
            <a:r>
              <a:rPr lang="he-IL" sz="2400" dirty="0" smtClean="0"/>
              <a:t>מרדכי </a:t>
            </a:r>
            <a:r>
              <a:rPr lang="he-IL" sz="2400" dirty="0" err="1" smtClean="0"/>
              <a:t>ספּעקטאָר</a:t>
            </a:r>
            <a:r>
              <a:rPr lang="he-IL" sz="2400" dirty="0" smtClean="0"/>
              <a:t>, </a:t>
            </a:r>
            <a:r>
              <a:rPr lang="he-IL" sz="2400" dirty="0" smtClean="0"/>
              <a:t>יעקב </a:t>
            </a:r>
            <a:r>
              <a:rPr lang="he-IL" sz="2400" dirty="0" err="1" smtClean="0"/>
              <a:t>דינזאָן</a:t>
            </a:r>
            <a:r>
              <a:rPr lang="he-IL" sz="2400" dirty="0" smtClean="0"/>
              <a:t> האָבּן </a:t>
            </a:r>
            <a:r>
              <a:rPr lang="he-IL" sz="2400" dirty="0" err="1" smtClean="0"/>
              <a:t>פּובּליקירט</a:t>
            </a:r>
            <a:r>
              <a:rPr lang="he-IL" sz="2400" dirty="0" smtClean="0"/>
              <a:t> אין </a:t>
            </a:r>
            <a:endParaRPr lang="he-IL" sz="2400" dirty="0" smtClean="0"/>
          </a:p>
          <a:p>
            <a:endParaRPr lang="he-IL" sz="4400" dirty="0"/>
          </a:p>
        </p:txBody>
      </p:sp>
    </p:spTree>
    <p:extLst>
      <p:ext uri="{BB962C8B-B14F-4D97-AF65-F5344CB8AC3E}">
        <p14:creationId xmlns:p14="http://schemas.microsoft.com/office/powerpoint/2010/main" val="2100889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0"/>
            <a:ext cx="8229600" cy="836712"/>
          </a:xfrm>
        </p:spPr>
        <p:txBody>
          <a:bodyPr/>
          <a:lstStyle/>
          <a:p>
            <a:r>
              <a:rPr lang="he-IL" dirty="0" err="1" smtClean="0"/>
              <a:t>י"ל</a:t>
            </a:r>
            <a:r>
              <a:rPr lang="he-IL" dirty="0" smtClean="0"/>
              <a:t> פרץ</a:t>
            </a:r>
            <a:endParaRPr lang="he-IL" dirty="0"/>
          </a:p>
        </p:txBody>
      </p:sp>
      <p:sp>
        <p:nvSpPr>
          <p:cNvPr id="3" name="מציין מיקום תוכן 2"/>
          <p:cNvSpPr>
            <a:spLocks noGrp="1"/>
          </p:cNvSpPr>
          <p:nvPr>
            <p:ph idx="1"/>
          </p:nvPr>
        </p:nvSpPr>
        <p:spPr>
          <a:xfrm>
            <a:off x="539552" y="836712"/>
            <a:ext cx="8229600" cy="6021288"/>
          </a:xfrm>
        </p:spPr>
        <p:txBody>
          <a:bodyPr>
            <a:normAutofit/>
          </a:bodyPr>
          <a:lstStyle/>
          <a:p>
            <a:r>
              <a:rPr lang="he-IL" sz="1800" dirty="0" smtClean="0"/>
              <a:t>יצחק ליבוש פרץ, שנודע בראשי התיבות </a:t>
            </a:r>
            <a:r>
              <a:rPr lang="he-IL" sz="1800" dirty="0" err="1" smtClean="0"/>
              <a:t>י"ל</a:t>
            </a:r>
            <a:r>
              <a:rPr lang="he-IL" sz="1800" dirty="0" smtClean="0"/>
              <a:t> פרץ נולד ב30 במאי ‏1852 – 3 באפריל ‏1915</a:t>
            </a:r>
            <a:r>
              <a:rPr lang="he-IL" sz="1800" dirty="0" smtClean="0"/>
              <a:t>;.</a:t>
            </a:r>
            <a:r>
              <a:rPr lang="en-US" sz="1800" dirty="0" smtClean="0"/>
              <a:t/>
            </a:r>
            <a:br>
              <a:rPr lang="en-US" sz="1800" dirty="0" smtClean="0"/>
            </a:br>
            <a:r>
              <a:rPr lang="he-IL" sz="1800" dirty="0" smtClean="0"/>
              <a:t> </a:t>
            </a:r>
            <a:r>
              <a:rPr lang="he-IL" sz="1800" dirty="0" smtClean="0"/>
              <a:t>מחשובי הסופרים </a:t>
            </a:r>
            <a:r>
              <a:rPr lang="he-IL" sz="1800" dirty="0" err="1" smtClean="0"/>
              <a:t>י"ל</a:t>
            </a:r>
            <a:r>
              <a:rPr lang="he-IL" sz="1800" dirty="0" smtClean="0"/>
              <a:t> פרץ תיאר חיי הקהילה היהודית במזרח אירופה, הזדהה עם סבלות פשוטי העם וכתב באור חיובי על תנועת החסידות, שהייתה בתקופה זו יעד להתקפות עזות הן מצד המשכילים היהודיים והן מצד נאמני הדת במתכונתה המסורתית הישנה, </a:t>
            </a:r>
            <a:r>
              <a:rPr lang="he-IL" sz="1800" dirty="0" smtClean="0"/>
              <a:t>ה"מתנגדים".</a:t>
            </a:r>
            <a:endParaRPr lang="he-IL" sz="1800" dirty="0" smtClean="0"/>
          </a:p>
          <a:p>
            <a:pPr marL="0" indent="0">
              <a:buNone/>
            </a:pPr>
            <a:r>
              <a:rPr lang="he-IL" sz="1800" dirty="0" smtClean="0"/>
              <a:t> </a:t>
            </a:r>
          </a:p>
          <a:p>
            <a:pPr marL="0" indent="0">
              <a:buNone/>
            </a:pPr>
            <a:r>
              <a:rPr lang="he-IL" sz="4400" dirty="0" smtClean="0"/>
              <a:t>                   </a:t>
            </a:r>
            <a:r>
              <a:rPr lang="he-IL" sz="4400" dirty="0" err="1" smtClean="0">
                <a:cs typeface="+mj-cs"/>
              </a:rPr>
              <a:t>י"ל</a:t>
            </a:r>
            <a:r>
              <a:rPr lang="he-IL" sz="4400" dirty="0" smtClean="0">
                <a:cs typeface="+mj-cs"/>
              </a:rPr>
              <a:t> </a:t>
            </a:r>
            <a:r>
              <a:rPr lang="he-IL" sz="4400" dirty="0" err="1" smtClean="0">
                <a:cs typeface="+mj-cs"/>
              </a:rPr>
              <a:t>פערץ</a:t>
            </a:r>
            <a:r>
              <a:rPr lang="he-IL" sz="4400" dirty="0" smtClean="0">
                <a:cs typeface="+mj-cs"/>
              </a:rPr>
              <a:t> </a:t>
            </a:r>
            <a:endParaRPr lang="he-IL" sz="4400" dirty="0">
              <a:cs typeface="+mj-cs"/>
            </a:endParaRPr>
          </a:p>
          <a:p>
            <a:pPr marL="0" indent="0">
              <a:buNone/>
            </a:pPr>
            <a:endParaRPr lang="he-IL" sz="1800" dirty="0" smtClean="0"/>
          </a:p>
          <a:p>
            <a:pPr marL="0" indent="0">
              <a:buNone/>
            </a:pPr>
            <a:r>
              <a:rPr lang="he-IL" sz="1800" dirty="0" smtClean="0"/>
              <a:t>יצחק </a:t>
            </a:r>
            <a:r>
              <a:rPr lang="he-IL" sz="1800" dirty="0" smtClean="0"/>
              <a:t>ליבוש </a:t>
            </a:r>
            <a:r>
              <a:rPr lang="he-IL" sz="1800" dirty="0" smtClean="0"/>
              <a:t>פרץ, </a:t>
            </a:r>
            <a:r>
              <a:rPr lang="he-IL" sz="1800" dirty="0" err="1" smtClean="0"/>
              <a:t>וואָס</a:t>
            </a:r>
            <a:r>
              <a:rPr lang="he-IL" sz="1800" dirty="0" smtClean="0"/>
              <a:t> </a:t>
            </a:r>
            <a:r>
              <a:rPr lang="he-IL" sz="1800" dirty="0" err="1" smtClean="0"/>
              <a:t>איז</a:t>
            </a:r>
            <a:r>
              <a:rPr lang="he-IL" sz="1800" dirty="0" smtClean="0"/>
              <a:t> </a:t>
            </a:r>
            <a:r>
              <a:rPr lang="he-IL" sz="1800" dirty="0" err="1" smtClean="0"/>
              <a:t>בּאַקאַנט</a:t>
            </a:r>
            <a:r>
              <a:rPr lang="he-IL" sz="1800" dirty="0" smtClean="0"/>
              <a:t> אַלץ י.ל. פרץ </a:t>
            </a:r>
            <a:r>
              <a:rPr lang="he-IL" sz="1800" dirty="0" smtClean="0"/>
              <a:t>(30 במאי ‏1852 – 3 באפריל ‏1915; </a:t>
            </a:r>
          </a:p>
          <a:p>
            <a:pPr marL="0" indent="0">
              <a:buNone/>
            </a:pPr>
            <a:r>
              <a:rPr lang="he-IL" sz="1800" dirty="0" err="1" smtClean="0"/>
              <a:t>אייַנער</a:t>
            </a:r>
            <a:r>
              <a:rPr lang="he-IL" sz="1800" dirty="0" smtClean="0"/>
              <a:t> </a:t>
            </a:r>
            <a:r>
              <a:rPr lang="he-IL" sz="1800" dirty="0" smtClean="0"/>
              <a:t>פון די </a:t>
            </a:r>
            <a:r>
              <a:rPr lang="he-IL" sz="1800" dirty="0" err="1" smtClean="0"/>
              <a:t>וויכטיקסטע</a:t>
            </a:r>
            <a:r>
              <a:rPr lang="he-IL" sz="1800" dirty="0" smtClean="0"/>
              <a:t> </a:t>
            </a:r>
            <a:r>
              <a:rPr lang="he-IL" sz="1800" dirty="0" err="1" smtClean="0"/>
              <a:t>שרייבערס</a:t>
            </a:r>
            <a:r>
              <a:rPr lang="he-IL" sz="1800" dirty="0" smtClean="0"/>
              <a:t> </a:t>
            </a:r>
            <a:r>
              <a:rPr lang="he-IL" sz="1800" dirty="0" err="1" smtClean="0"/>
              <a:t>אויף</a:t>
            </a:r>
            <a:r>
              <a:rPr lang="he-IL" sz="1800" dirty="0" smtClean="0"/>
              <a:t> ייִדיש און </a:t>
            </a:r>
            <a:r>
              <a:rPr lang="he-IL" sz="1800" dirty="0" err="1" smtClean="0"/>
              <a:t>העברעיש</a:t>
            </a:r>
            <a:r>
              <a:rPr lang="he-IL" sz="1800" dirty="0" smtClean="0"/>
              <a:t> און </a:t>
            </a:r>
            <a:r>
              <a:rPr lang="he-IL" sz="1800" dirty="0" err="1" smtClean="0"/>
              <a:t>איינער</a:t>
            </a:r>
            <a:r>
              <a:rPr lang="he-IL" sz="1800" dirty="0" smtClean="0"/>
              <a:t> </a:t>
            </a:r>
            <a:r>
              <a:rPr lang="he-IL" sz="1800" dirty="0" smtClean="0"/>
              <a:t>פֿון </a:t>
            </a:r>
            <a:r>
              <a:rPr lang="he-IL" sz="1800" dirty="0" smtClean="0"/>
              <a:t>די אבות פון </a:t>
            </a:r>
            <a:r>
              <a:rPr lang="he-IL" sz="1800" dirty="0" err="1" smtClean="0"/>
              <a:t>דער</a:t>
            </a:r>
            <a:r>
              <a:rPr lang="he-IL" sz="1800" dirty="0" smtClean="0"/>
              <a:t> </a:t>
            </a:r>
            <a:r>
              <a:rPr lang="he-IL" sz="1800" dirty="0" smtClean="0"/>
              <a:t>יידישע </a:t>
            </a:r>
            <a:r>
              <a:rPr lang="he-IL" sz="1800" dirty="0" err="1" smtClean="0"/>
              <a:t>ליטעראַטור</a:t>
            </a:r>
            <a:r>
              <a:rPr lang="he-IL" sz="1800" dirty="0" smtClean="0"/>
              <a:t>.</a:t>
            </a:r>
          </a:p>
          <a:p>
            <a:pPr marL="0" indent="0">
              <a:buNone/>
            </a:pPr>
            <a:r>
              <a:rPr lang="he-IL" sz="1800" dirty="0" smtClean="0"/>
              <a:t>י.ל. פרץ האָט </a:t>
            </a:r>
            <a:r>
              <a:rPr lang="he-IL" sz="1800" dirty="0" err="1" smtClean="0"/>
              <a:t>איבּערגעגעבּן</a:t>
            </a:r>
            <a:r>
              <a:rPr lang="he-IL" sz="1800" dirty="0" smtClean="0"/>
              <a:t> </a:t>
            </a:r>
            <a:r>
              <a:rPr lang="he-IL" sz="1800" dirty="0" err="1" smtClean="0"/>
              <a:t>דעם</a:t>
            </a:r>
            <a:r>
              <a:rPr lang="he-IL" sz="1800" dirty="0" smtClean="0"/>
              <a:t> לעבן </a:t>
            </a:r>
            <a:r>
              <a:rPr lang="he-IL" sz="1800" dirty="0" smtClean="0"/>
              <a:t>פֿון </a:t>
            </a:r>
            <a:r>
              <a:rPr lang="he-IL" sz="1800" dirty="0" err="1" smtClean="0"/>
              <a:t>דער</a:t>
            </a:r>
            <a:r>
              <a:rPr lang="he-IL" sz="1800" dirty="0" smtClean="0"/>
              <a:t> </a:t>
            </a:r>
            <a:r>
              <a:rPr lang="he-IL" sz="1800" dirty="0" err="1" smtClean="0"/>
              <a:t>ייִדישער</a:t>
            </a:r>
            <a:r>
              <a:rPr lang="he-IL" sz="1800" dirty="0" smtClean="0"/>
              <a:t> </a:t>
            </a:r>
            <a:r>
              <a:rPr lang="he-IL" sz="1800" dirty="0" smtClean="0"/>
              <a:t>קהילה אין מזרח </a:t>
            </a:r>
            <a:r>
              <a:rPr lang="he-IL" sz="1800" dirty="0" err="1" smtClean="0"/>
              <a:t>אייראָפּע</a:t>
            </a:r>
            <a:r>
              <a:rPr lang="he-IL" sz="1800" dirty="0" smtClean="0"/>
              <a:t> מיט </a:t>
            </a:r>
            <a:r>
              <a:rPr lang="he-IL" sz="1800" dirty="0" smtClean="0"/>
              <a:t>די </a:t>
            </a:r>
            <a:r>
              <a:rPr lang="he-IL" sz="1800" dirty="0" err="1" smtClean="0"/>
              <a:t>ליידן</a:t>
            </a:r>
            <a:r>
              <a:rPr lang="he-IL" sz="1800" dirty="0" smtClean="0"/>
              <a:t> פון די </a:t>
            </a:r>
            <a:r>
              <a:rPr lang="he-IL" sz="1800" dirty="0" err="1" smtClean="0"/>
              <a:t>פּראָסטע</a:t>
            </a:r>
            <a:r>
              <a:rPr lang="he-IL" sz="1800" dirty="0" smtClean="0"/>
              <a:t> </a:t>
            </a:r>
            <a:r>
              <a:rPr lang="he-IL" sz="1800" dirty="0" err="1" smtClean="0"/>
              <a:t>מענטשן</a:t>
            </a:r>
            <a:r>
              <a:rPr lang="he-IL" sz="1800" dirty="0" smtClean="0"/>
              <a:t> </a:t>
            </a:r>
            <a:r>
              <a:rPr lang="he-IL" sz="1800" dirty="0" smtClean="0"/>
              <a:t>און </a:t>
            </a:r>
            <a:r>
              <a:rPr lang="he-IL" sz="1800" dirty="0" err="1" smtClean="0"/>
              <a:t>געשריבן</a:t>
            </a:r>
            <a:r>
              <a:rPr lang="he-IL" sz="1800" dirty="0" smtClean="0"/>
              <a:t> </a:t>
            </a:r>
            <a:r>
              <a:rPr lang="he-IL" sz="1800" dirty="0" smtClean="0"/>
              <a:t>מיט </a:t>
            </a:r>
            <a:r>
              <a:rPr lang="en-US" sz="1800" dirty="0" smtClean="0"/>
              <a:t> </a:t>
            </a:r>
            <a:r>
              <a:rPr lang="he-IL" sz="1800" dirty="0" err="1" smtClean="0"/>
              <a:t>ליכט</a:t>
            </a:r>
            <a:r>
              <a:rPr lang="he-IL" sz="1800" dirty="0" smtClean="0"/>
              <a:t> </a:t>
            </a:r>
            <a:r>
              <a:rPr lang="he-IL" sz="1800" dirty="0" err="1" smtClean="0"/>
              <a:t>וועגן</a:t>
            </a:r>
            <a:r>
              <a:rPr lang="he-IL" sz="1800" dirty="0" smtClean="0"/>
              <a:t> </a:t>
            </a:r>
            <a:r>
              <a:rPr lang="he-IL" sz="1800" dirty="0" err="1" smtClean="0"/>
              <a:t>דער</a:t>
            </a:r>
            <a:r>
              <a:rPr lang="he-IL" sz="1800" dirty="0" smtClean="0"/>
              <a:t> </a:t>
            </a:r>
            <a:r>
              <a:rPr lang="he-IL" sz="1800" dirty="0" err="1" smtClean="0"/>
              <a:t>חסידישער</a:t>
            </a:r>
            <a:r>
              <a:rPr lang="he-IL" sz="1800" dirty="0" smtClean="0"/>
              <a:t> </a:t>
            </a:r>
            <a:r>
              <a:rPr lang="he-IL" sz="1800" dirty="0" err="1" smtClean="0"/>
              <a:t>באַוועגונג</a:t>
            </a:r>
            <a:r>
              <a:rPr lang="he-IL" sz="1800" dirty="0" smtClean="0"/>
              <a:t>, </a:t>
            </a:r>
            <a:r>
              <a:rPr lang="he-IL" sz="1800" dirty="0" err="1" smtClean="0"/>
              <a:t>וואָס</a:t>
            </a:r>
            <a:r>
              <a:rPr lang="he-IL" sz="1800" dirty="0" smtClean="0"/>
              <a:t> </a:t>
            </a:r>
            <a:r>
              <a:rPr lang="he-IL" sz="1800" dirty="0" smtClean="0"/>
              <a:t>אין </a:t>
            </a:r>
            <a:r>
              <a:rPr lang="he-IL" sz="1800" dirty="0" err="1" smtClean="0"/>
              <a:t>דער</a:t>
            </a:r>
            <a:r>
              <a:rPr lang="he-IL" sz="1800" dirty="0" smtClean="0"/>
              <a:t> </a:t>
            </a:r>
            <a:r>
              <a:rPr lang="he-IL" sz="1800" dirty="0" err="1" smtClean="0"/>
              <a:t>צייַט</a:t>
            </a:r>
            <a:r>
              <a:rPr lang="he-IL" sz="1800" dirty="0" smtClean="0"/>
              <a:t> </a:t>
            </a:r>
            <a:r>
              <a:rPr lang="he-IL" sz="1800" dirty="0" err="1" smtClean="0"/>
              <a:t>איז</a:t>
            </a:r>
            <a:r>
              <a:rPr lang="he-IL" sz="1800" dirty="0" smtClean="0"/>
              <a:t> </a:t>
            </a:r>
            <a:r>
              <a:rPr lang="he-IL" sz="1800" dirty="0" err="1" smtClean="0"/>
              <a:t>געווען</a:t>
            </a:r>
            <a:r>
              <a:rPr lang="he-IL" sz="1800" dirty="0" smtClean="0"/>
              <a:t> </a:t>
            </a:r>
            <a:r>
              <a:rPr lang="he-IL" sz="1800" dirty="0" err="1" smtClean="0"/>
              <a:t>דער</a:t>
            </a:r>
            <a:r>
              <a:rPr lang="he-IL" sz="1800" dirty="0" smtClean="0"/>
              <a:t> </a:t>
            </a:r>
            <a:r>
              <a:rPr lang="he-IL" sz="1800" dirty="0" err="1" smtClean="0"/>
              <a:t>ציל</a:t>
            </a:r>
            <a:r>
              <a:rPr lang="he-IL" sz="1800" dirty="0" smtClean="0"/>
              <a:t> פון </a:t>
            </a:r>
            <a:r>
              <a:rPr lang="he-IL" sz="1800" dirty="0" err="1" smtClean="0"/>
              <a:t>צאָרנדיק</a:t>
            </a:r>
            <a:r>
              <a:rPr lang="he-IL" sz="1800" dirty="0" smtClean="0"/>
              <a:t> </a:t>
            </a:r>
            <a:r>
              <a:rPr lang="he-IL" sz="1800" dirty="0" err="1" smtClean="0"/>
              <a:t>אנפאלן</a:t>
            </a:r>
            <a:r>
              <a:rPr lang="he-IL" sz="1800" dirty="0" smtClean="0"/>
              <a:t> </a:t>
            </a:r>
            <a:r>
              <a:rPr lang="he-IL" sz="1800" dirty="0" smtClean="0"/>
              <a:t>בייַ </a:t>
            </a:r>
            <a:r>
              <a:rPr lang="he-IL" sz="1800" dirty="0" err="1" smtClean="0"/>
              <a:t>סיי</a:t>
            </a:r>
            <a:r>
              <a:rPr lang="he-IL" sz="1800" dirty="0" smtClean="0"/>
              <a:t>ַ </a:t>
            </a:r>
            <a:r>
              <a:rPr lang="he-IL" sz="1800" dirty="0" smtClean="0"/>
              <a:t>יידישע משכילים און דורך די </a:t>
            </a:r>
            <a:r>
              <a:rPr lang="he-IL" sz="1800" dirty="0" err="1" smtClean="0"/>
              <a:t>רעליגיעזע</a:t>
            </a:r>
            <a:r>
              <a:rPr lang="he-IL" sz="1800" dirty="0" smtClean="0"/>
              <a:t> </a:t>
            </a:r>
            <a:r>
              <a:rPr lang="he-IL" sz="1800" dirty="0" err="1" smtClean="0"/>
              <a:t>יידן</a:t>
            </a:r>
            <a:r>
              <a:rPr lang="he-IL" sz="1800" dirty="0" smtClean="0"/>
              <a:t> </a:t>
            </a:r>
            <a:r>
              <a:rPr lang="he-IL" sz="1800" dirty="0" err="1" smtClean="0"/>
              <a:t>וואָס</a:t>
            </a:r>
            <a:r>
              <a:rPr lang="he-IL" sz="1800" dirty="0" smtClean="0"/>
              <a:t> </a:t>
            </a:r>
            <a:r>
              <a:rPr lang="he-IL" sz="1800" dirty="0" err="1" smtClean="0"/>
              <a:t>זייַנען</a:t>
            </a:r>
            <a:r>
              <a:rPr lang="he-IL" sz="1800" dirty="0" smtClean="0"/>
              <a:t> </a:t>
            </a:r>
            <a:r>
              <a:rPr lang="he-IL" sz="1800" dirty="0" err="1" smtClean="0"/>
              <a:t>געווען</a:t>
            </a:r>
            <a:r>
              <a:rPr lang="he-IL" sz="1800" dirty="0" smtClean="0"/>
              <a:t> אין אַלט </a:t>
            </a:r>
            <a:r>
              <a:rPr lang="he-IL" sz="1800" dirty="0" err="1" smtClean="0"/>
              <a:t>טראדיציאנעלן</a:t>
            </a:r>
            <a:r>
              <a:rPr lang="he-IL" sz="1800" dirty="0" smtClean="0"/>
              <a:t> </a:t>
            </a:r>
            <a:r>
              <a:rPr lang="he-IL" sz="1800" dirty="0" err="1" smtClean="0"/>
              <a:t>פאָרעם</a:t>
            </a:r>
            <a:r>
              <a:rPr lang="he-IL" sz="1800" dirty="0" smtClean="0"/>
              <a:t>, די </a:t>
            </a:r>
            <a:r>
              <a:rPr lang="he-IL" sz="1800" dirty="0" smtClean="0"/>
              <a:t>"מתנגדים".</a:t>
            </a:r>
            <a:endParaRPr lang="he-IL" sz="1800" dirty="0" smtClean="0"/>
          </a:p>
        </p:txBody>
      </p:sp>
    </p:spTree>
    <p:extLst>
      <p:ext uri="{BB962C8B-B14F-4D97-AF65-F5344CB8AC3E}">
        <p14:creationId xmlns:p14="http://schemas.microsoft.com/office/powerpoint/2010/main" val="1476025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a:xfrm>
            <a:off x="539552" y="188640"/>
            <a:ext cx="8229600" cy="6669360"/>
          </a:xfrm>
        </p:spPr>
        <p:txBody>
          <a:bodyPr>
            <a:normAutofit/>
          </a:bodyPr>
          <a:lstStyle/>
          <a:p>
            <a:r>
              <a:rPr lang="he-IL" sz="1800" dirty="0" smtClean="0"/>
              <a:t>מרבית יצירותיו של פרץ הן סיפורים קצרים, אך הוא כתב גם שירה, סיפורים ארוכים כמו "חורבן בית הצדיק" (במקור: די </a:t>
            </a:r>
            <a:r>
              <a:rPr lang="he-IL" sz="1800" dirty="0" err="1" smtClean="0"/>
              <a:t>גאלדענע</a:t>
            </a:r>
            <a:r>
              <a:rPr lang="he-IL" sz="1800" dirty="0" smtClean="0"/>
              <a:t> קייט - "שלשלת הזהב"), תרגומים - בעיקר של יצירותיו שלו עצמו מיידיש לעברית, וכן עסק בהוראה ובעידוד סופרי יידיש צעירים.</a:t>
            </a:r>
          </a:p>
          <a:p>
            <a:endParaRPr lang="he-IL" sz="1800" dirty="0"/>
          </a:p>
          <a:p>
            <a:r>
              <a:rPr lang="he-IL" sz="1800" dirty="0" smtClean="0"/>
              <a:t>רוב </a:t>
            </a:r>
            <a:r>
              <a:rPr lang="he-IL" sz="1800" dirty="0" smtClean="0"/>
              <a:t>פֿון </a:t>
            </a:r>
            <a:r>
              <a:rPr lang="he-IL" sz="1800" dirty="0" err="1" smtClean="0"/>
              <a:t>פרץ'ס</a:t>
            </a:r>
            <a:r>
              <a:rPr lang="he-IL" sz="1800" dirty="0" smtClean="0"/>
              <a:t> </a:t>
            </a:r>
            <a:r>
              <a:rPr lang="he-IL" sz="1800" dirty="0" err="1" smtClean="0"/>
              <a:t>ווערק</a:t>
            </a:r>
            <a:r>
              <a:rPr lang="he-IL" sz="1800" dirty="0" smtClean="0"/>
              <a:t> </a:t>
            </a:r>
            <a:r>
              <a:rPr lang="he-IL" sz="1800" dirty="0" err="1" smtClean="0"/>
              <a:t>זענען</a:t>
            </a:r>
            <a:r>
              <a:rPr lang="he-IL" sz="1800" dirty="0" smtClean="0"/>
              <a:t> </a:t>
            </a:r>
            <a:r>
              <a:rPr lang="he-IL" sz="1800" dirty="0" err="1" smtClean="0"/>
              <a:t>קורצע</a:t>
            </a:r>
            <a:r>
              <a:rPr lang="he-IL" sz="1800" dirty="0" smtClean="0"/>
              <a:t> מעשיות</a:t>
            </a:r>
            <a:r>
              <a:rPr lang="he-IL" sz="1800" dirty="0" smtClean="0"/>
              <a:t>, אָבער ער </a:t>
            </a:r>
            <a:r>
              <a:rPr lang="he-IL" sz="1800" dirty="0" smtClean="0"/>
              <a:t>האָט </a:t>
            </a:r>
            <a:r>
              <a:rPr lang="he-IL" sz="1800" dirty="0" err="1" smtClean="0"/>
              <a:t>אויך</a:t>
            </a:r>
            <a:r>
              <a:rPr lang="he-IL" sz="1800" dirty="0" smtClean="0"/>
              <a:t> </a:t>
            </a:r>
            <a:r>
              <a:rPr lang="he-IL" sz="1800" dirty="0" err="1" smtClean="0"/>
              <a:t>געשריבן</a:t>
            </a:r>
            <a:r>
              <a:rPr lang="he-IL" sz="1800" dirty="0" smtClean="0"/>
              <a:t> </a:t>
            </a:r>
            <a:r>
              <a:rPr lang="he-IL" sz="1800" dirty="0" err="1" smtClean="0"/>
              <a:t>פּאָעזיע</a:t>
            </a:r>
            <a:r>
              <a:rPr lang="he-IL" sz="1800" dirty="0" smtClean="0"/>
              <a:t>, </a:t>
            </a:r>
            <a:r>
              <a:rPr lang="he-IL" sz="1800" dirty="0" err="1" smtClean="0"/>
              <a:t>לאַנגע</a:t>
            </a:r>
            <a:r>
              <a:rPr lang="he-IL" sz="1800" dirty="0" smtClean="0"/>
              <a:t> </a:t>
            </a:r>
            <a:r>
              <a:rPr lang="he-IL" sz="1800" dirty="0" err="1" smtClean="0"/>
              <a:t>אַרטיקלען</a:t>
            </a:r>
            <a:r>
              <a:rPr lang="he-IL" sz="1800" dirty="0" smtClean="0"/>
              <a:t> </a:t>
            </a:r>
            <a:r>
              <a:rPr lang="he-IL" sz="1800" dirty="0" err="1" smtClean="0"/>
              <a:t>אַזא</a:t>
            </a:r>
            <a:r>
              <a:rPr lang="he-IL" sz="1800" dirty="0" smtClean="0"/>
              <a:t>ַ ווי "</a:t>
            </a:r>
            <a:r>
              <a:rPr lang="he-IL" sz="1800" dirty="0" err="1" smtClean="0"/>
              <a:t>דעסטרוקטיאָן</a:t>
            </a:r>
            <a:r>
              <a:rPr lang="he-IL" sz="1800" dirty="0" smtClean="0"/>
              <a:t> </a:t>
            </a:r>
            <a:r>
              <a:rPr lang="he-IL" sz="1800" dirty="0" smtClean="0"/>
              <a:t>פֿון </a:t>
            </a:r>
            <a:r>
              <a:rPr lang="he-IL" sz="1800" dirty="0" err="1" smtClean="0"/>
              <a:t>דעם</a:t>
            </a:r>
            <a:r>
              <a:rPr lang="he-IL" sz="1800" dirty="0" smtClean="0"/>
              <a:t> </a:t>
            </a:r>
            <a:r>
              <a:rPr lang="he-IL" sz="1800" dirty="0" err="1" smtClean="0"/>
              <a:t>הויז</a:t>
            </a:r>
            <a:r>
              <a:rPr lang="he-IL" sz="1800" dirty="0" smtClean="0"/>
              <a:t> פֿון </a:t>
            </a:r>
            <a:r>
              <a:rPr lang="he-IL" sz="1800" dirty="0" err="1" smtClean="0"/>
              <a:t>דעם</a:t>
            </a:r>
            <a:r>
              <a:rPr lang="he-IL" sz="1800" dirty="0" smtClean="0"/>
              <a:t> </a:t>
            </a:r>
            <a:r>
              <a:rPr lang="he-IL" sz="1800" dirty="0" smtClean="0"/>
              <a:t>צדיק". </a:t>
            </a:r>
            <a:r>
              <a:rPr lang="en-US" sz="1800" dirty="0" smtClean="0"/>
              <a:t/>
            </a:r>
            <a:br>
              <a:rPr lang="en-US" sz="1800" dirty="0" smtClean="0"/>
            </a:br>
            <a:r>
              <a:rPr lang="he-IL" sz="1800" dirty="0" err="1" smtClean="0"/>
              <a:t>איבערזעצונגען</a:t>
            </a:r>
            <a:r>
              <a:rPr lang="he-IL" sz="1800" dirty="0" smtClean="0"/>
              <a:t> </a:t>
            </a:r>
            <a:r>
              <a:rPr lang="he-IL" sz="1800" dirty="0" smtClean="0"/>
              <a:t>- </a:t>
            </a:r>
            <a:r>
              <a:rPr lang="he-IL" sz="1800" dirty="0" err="1" smtClean="0"/>
              <a:t>דער</a:t>
            </a:r>
            <a:r>
              <a:rPr lang="he-IL" sz="1800" dirty="0" smtClean="0"/>
              <a:t> </a:t>
            </a:r>
            <a:r>
              <a:rPr lang="he-IL" sz="1800" dirty="0" err="1" smtClean="0"/>
              <a:t>הויפּט</a:t>
            </a:r>
            <a:r>
              <a:rPr lang="he-IL" sz="1800" dirty="0" smtClean="0"/>
              <a:t> </a:t>
            </a:r>
            <a:r>
              <a:rPr lang="he-IL" sz="1800" dirty="0" smtClean="0"/>
              <a:t>פֿון </a:t>
            </a:r>
            <a:r>
              <a:rPr lang="he-IL" sz="1800" dirty="0" smtClean="0"/>
              <a:t>זיין </a:t>
            </a:r>
            <a:r>
              <a:rPr lang="he-IL" sz="1800" dirty="0" err="1" smtClean="0"/>
              <a:t>אייגענע</a:t>
            </a:r>
            <a:r>
              <a:rPr lang="he-IL" sz="1800" dirty="0" smtClean="0"/>
              <a:t> </a:t>
            </a:r>
            <a:r>
              <a:rPr lang="he-IL" sz="1800" dirty="0" err="1" smtClean="0"/>
              <a:t>ווערק</a:t>
            </a:r>
            <a:r>
              <a:rPr lang="he-IL" sz="1800" dirty="0" smtClean="0"/>
              <a:t> </a:t>
            </a:r>
            <a:r>
              <a:rPr lang="he-IL" sz="1800" dirty="0" smtClean="0"/>
              <a:t>פֿון </a:t>
            </a:r>
            <a:r>
              <a:rPr lang="he-IL" sz="1800" dirty="0" smtClean="0"/>
              <a:t>יידיש צו </a:t>
            </a:r>
            <a:r>
              <a:rPr lang="he-IL" sz="1800" dirty="0" err="1" smtClean="0"/>
              <a:t>העברעיש</a:t>
            </a:r>
            <a:r>
              <a:rPr lang="he-IL" sz="1800" dirty="0" smtClean="0"/>
              <a:t>, און </a:t>
            </a:r>
            <a:r>
              <a:rPr lang="he-IL" sz="1800" dirty="0" err="1" smtClean="0"/>
              <a:t>אויך</a:t>
            </a:r>
            <a:r>
              <a:rPr lang="he-IL" sz="1800" dirty="0" smtClean="0"/>
              <a:t> צו </a:t>
            </a:r>
            <a:r>
              <a:rPr lang="he-IL" sz="1800" dirty="0" err="1" smtClean="0"/>
              <a:t>לערנען</a:t>
            </a:r>
            <a:r>
              <a:rPr lang="he-IL" sz="1800" dirty="0" smtClean="0"/>
              <a:t> און צו </a:t>
            </a:r>
            <a:r>
              <a:rPr lang="he-IL" sz="1800" dirty="0" err="1" smtClean="0"/>
              <a:t>שטיצן</a:t>
            </a:r>
            <a:r>
              <a:rPr lang="he-IL" sz="1800" dirty="0" smtClean="0"/>
              <a:t> </a:t>
            </a:r>
            <a:r>
              <a:rPr lang="he-IL" sz="1800" dirty="0" err="1" smtClean="0"/>
              <a:t>יונגע</a:t>
            </a:r>
            <a:r>
              <a:rPr lang="he-IL" sz="1800" dirty="0" smtClean="0"/>
              <a:t> </a:t>
            </a:r>
            <a:r>
              <a:rPr lang="he-IL" sz="1800" dirty="0" smtClean="0"/>
              <a:t>יידישע </a:t>
            </a:r>
            <a:r>
              <a:rPr lang="he-IL" sz="1800" dirty="0" err="1" smtClean="0"/>
              <a:t>שרייבערס</a:t>
            </a:r>
            <a:r>
              <a:rPr lang="he-IL" sz="2400" dirty="0" smtClean="0"/>
              <a:t>.</a:t>
            </a:r>
            <a:endParaRPr lang="he-IL"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896" y="3140968"/>
            <a:ext cx="2976032" cy="3573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7313271"/>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TotalTime>
  <Words>491</Words>
  <Application>Microsoft Office PowerPoint</Application>
  <PresentationFormat>‫הצגה על המסך (4:3)</PresentationFormat>
  <Paragraphs>60</Paragraphs>
  <Slides>10</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10</vt:i4>
      </vt:variant>
    </vt:vector>
  </HeadingPairs>
  <TitlesOfParts>
    <vt:vector size="11" baseType="lpstr">
      <vt:lpstr>ערכת נושא Office</vt:lpstr>
      <vt:lpstr>דער פְרַיינְד</vt:lpstr>
      <vt:lpstr>שם העיתון</vt:lpstr>
      <vt:lpstr>מהן שנות הפעילות של העיתון? </vt:lpstr>
      <vt:lpstr> מטרתו של העיתון: </vt:lpstr>
      <vt:lpstr>היכן הופיע העיתון?</vt:lpstr>
      <vt:lpstr>מה מחיר העיתון?</vt:lpstr>
      <vt:lpstr>מי הוא עורך העיתון?</vt:lpstr>
      <vt:lpstr>מי הם הסופרים שבלטו בעיתון</vt:lpstr>
      <vt:lpstr>י"ל פרץ</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דער פְרַיינְד</dc:title>
  <dc:creator>user</dc:creator>
  <cp:lastModifiedBy>admin</cp:lastModifiedBy>
  <cp:revision>17</cp:revision>
  <dcterms:created xsi:type="dcterms:W3CDTF">2019-01-13T10:18:22Z</dcterms:created>
  <dcterms:modified xsi:type="dcterms:W3CDTF">2019-04-29T13:45:17Z</dcterms:modified>
</cp:coreProperties>
</file>