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notesMasterIdLst>
    <p:notesMasterId r:id="rId9"/>
  </p:notes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65413" autoAdjust="0"/>
    <p:restoredTop sz="94629" autoAdjust="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19792D2-8E56-4E8A-A6D9-6FCDE2DEFE6E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813AED5-27E8-43F8-B4F0-DF86C910063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7797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3AED5-27E8-43F8-B4F0-DF86C910063E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9314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D385723-5D35-4C6A-AF2E-448782F609EB}" type="datetimeFigureOut">
              <a:rPr lang="he-IL" smtClean="0"/>
              <a:t>ט'/שבט/תשע"ט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E938236-7566-4173-80F9-CA3EB335926B}" type="slidenum">
              <a:rPr lang="he-IL" smtClean="0"/>
              <a:t>‹#›</a:t>
            </a:fld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e.wikipedia.org/wiki/%D7%94%D7%A4%D7%95%D7%A8%D7%95%D7%95%D7%A8%D7%93#cite_note-history-2" TargetMode="External"/><Relationship Id="rId2" Type="http://schemas.openxmlformats.org/officeDocument/2006/relationships/hyperlink" Target="https://he.wikipedia.org/wiki/%D7%94%D7%A4%D7%95%D7%A8%D7%95%D7%95%D7%A8%D7%93#cite_note-gray-1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55716" y="2740739"/>
            <a:ext cx="2569934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הוכן ע"י חן קדשני.</a:t>
            </a:r>
          </a:p>
          <a:p>
            <a:r>
              <a:rPr lang="he-IL" dirty="0" smtClean="0"/>
              <a:t>ביה"ס: אורט חולון.</a:t>
            </a:r>
          </a:p>
          <a:p>
            <a:r>
              <a:rPr lang="he-IL" dirty="0"/>
              <a:t>  </a:t>
            </a:r>
            <a:r>
              <a:rPr lang="he-IL" dirty="0" smtClean="0"/>
              <a:t>                  2018-2019</a:t>
            </a:r>
          </a:p>
          <a:p>
            <a:r>
              <a:rPr lang="he-IL" dirty="0" smtClean="0"/>
              <a:t>                      תשע"ט</a:t>
            </a:r>
          </a:p>
        </p:txBody>
      </p:sp>
      <p:sp>
        <p:nvSpPr>
          <p:cNvPr id="6" name="מלבן 5"/>
          <p:cNvSpPr/>
          <p:nvPr/>
        </p:nvSpPr>
        <p:spPr>
          <a:xfrm>
            <a:off x="2843808" y="404664"/>
            <a:ext cx="4466287" cy="923330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עיתונות יידיש</a:t>
            </a:r>
            <a:endParaRPr lang="he-IL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4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86" y="4609797"/>
            <a:ext cx="4879010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5277237" y="5167633"/>
            <a:ext cx="3866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/>
              <a:t>בתמיכת הרשות הלאומית לתרבות היידיש</a:t>
            </a:r>
          </a:p>
        </p:txBody>
      </p:sp>
      <p:sp>
        <p:nvSpPr>
          <p:cNvPr id="3" name="מלבן 2"/>
          <p:cNvSpPr/>
          <p:nvPr/>
        </p:nvSpPr>
        <p:spPr>
          <a:xfrm>
            <a:off x="533551" y="277541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 err="1"/>
              <a:t>צוגעגיירט</a:t>
            </a:r>
            <a:r>
              <a:rPr lang="he-IL" dirty="0"/>
              <a:t> פֿון : </a:t>
            </a:r>
            <a:r>
              <a:rPr lang="he-IL" dirty="0" smtClean="0"/>
              <a:t>חן קדשני</a:t>
            </a:r>
          </a:p>
          <a:p>
            <a:r>
              <a:rPr lang="he-IL" dirty="0" err="1" smtClean="0"/>
              <a:t>שולע</a:t>
            </a:r>
            <a:r>
              <a:rPr lang="he-IL" dirty="0" smtClean="0"/>
              <a:t> </a:t>
            </a:r>
            <a:r>
              <a:rPr lang="he-IL" dirty="0"/>
              <a:t>:   </a:t>
            </a:r>
            <a:r>
              <a:rPr lang="he-IL" dirty="0" smtClean="0"/>
              <a:t>         אורט </a:t>
            </a:r>
            <a:r>
              <a:rPr lang="he-IL" dirty="0"/>
              <a:t>חולון  </a:t>
            </a:r>
          </a:p>
          <a:p>
            <a:r>
              <a:rPr lang="he-IL" dirty="0"/>
              <a:t>                       </a:t>
            </a:r>
            <a:r>
              <a:rPr lang="he-IL" dirty="0" smtClean="0"/>
              <a:t>2018\2019 </a:t>
            </a:r>
          </a:p>
          <a:p>
            <a:r>
              <a:rPr lang="he-IL" dirty="0"/>
              <a:t> </a:t>
            </a:r>
            <a:r>
              <a:rPr lang="he-IL" dirty="0" smtClean="0"/>
              <a:t>                       תשע"</a:t>
            </a:r>
            <a:r>
              <a:rPr lang="he-IL" dirty="0"/>
              <a:t>ט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907704" y="1556792"/>
            <a:ext cx="568863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די יידישע </a:t>
            </a:r>
            <a:r>
              <a:rPr lang="he-IL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צייַטונגען</a:t>
            </a:r>
            <a:endParaRPr lang="he-IL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442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2482585" y="272070"/>
            <a:ext cx="379623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שם העיתון:</a:t>
            </a:r>
          </a:p>
          <a:p>
            <a:pPr algn="ctr"/>
            <a:r>
              <a:rPr lang="he-IL" sz="54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he-IL" sz="5400" b="1" i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פֿאָרווערטס</a:t>
            </a:r>
            <a:endParaRPr lang="he-IL" sz="54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591" y="2398143"/>
            <a:ext cx="4504818" cy="4320480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6007103" y="1412776"/>
            <a:ext cx="29081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000" dirty="0" err="1"/>
              <a:t>דער</a:t>
            </a:r>
            <a:r>
              <a:rPr lang="he-IL" sz="2000" dirty="0"/>
              <a:t> </a:t>
            </a:r>
            <a:r>
              <a:rPr lang="he-IL" sz="2000" dirty="0" err="1"/>
              <a:t>נאָמען</a:t>
            </a:r>
            <a:r>
              <a:rPr lang="he-IL" sz="2000" dirty="0"/>
              <a:t> </a:t>
            </a:r>
            <a:r>
              <a:rPr lang="he-IL" sz="2000" dirty="0" smtClean="0"/>
              <a:t>פֿון </a:t>
            </a:r>
            <a:r>
              <a:rPr lang="he-IL" sz="2000" dirty="0" err="1"/>
              <a:t>דער</a:t>
            </a:r>
            <a:r>
              <a:rPr lang="he-IL" sz="2000" dirty="0"/>
              <a:t> </a:t>
            </a:r>
            <a:r>
              <a:rPr lang="he-IL" sz="2000" dirty="0" err="1" smtClean="0"/>
              <a:t>צייַטונג</a:t>
            </a:r>
            <a:r>
              <a:rPr lang="he-IL" sz="2000" dirty="0" smtClean="0"/>
              <a:t>:</a:t>
            </a:r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6278818" y="2132856"/>
            <a:ext cx="254165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באנגלית </a:t>
            </a:r>
            <a:r>
              <a:rPr lang="he-IL" dirty="0" smtClean="0"/>
              <a:t>:</a:t>
            </a:r>
            <a:r>
              <a:rPr lang="he-IL" dirty="0"/>
              <a:t> </a:t>
            </a:r>
            <a:r>
              <a:rPr lang="en-US" b="1" dirty="0"/>
              <a:t>The Forward</a:t>
            </a:r>
            <a:r>
              <a:rPr lang="en-US" dirty="0"/>
              <a:t> </a:t>
            </a:r>
            <a:r>
              <a:rPr lang="he-IL" dirty="0" err="1" smtClean="0"/>
              <a:t>אָדער</a:t>
            </a:r>
            <a:r>
              <a:rPr lang="he-IL" dirty="0"/>
              <a:t> </a:t>
            </a:r>
            <a:r>
              <a:rPr lang="en-US" b="1" dirty="0" err="1"/>
              <a:t>Forverts</a:t>
            </a:r>
            <a:r>
              <a:rPr lang="en-US" dirty="0"/>
              <a:t>; 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258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3999" cy="20621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/>
              <a:t>שנות פעילות העיתון</a:t>
            </a:r>
          </a:p>
          <a:p>
            <a:endParaRPr lang="he-IL" sz="8000" b="1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052736"/>
            <a:ext cx="914400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"</a:t>
            </a:r>
            <a:r>
              <a:rPr lang="he-IL" dirty="0" err="1" smtClean="0"/>
              <a:t>פֿאָרווערטס</a:t>
            </a:r>
            <a:r>
              <a:rPr lang="he-IL" dirty="0" smtClean="0"/>
              <a:t>" נוסד ב-22 באפריל 1897 כעיתון יומי בידי 50 פעילים כ'סוציאליסטים דוברי יידיש',</a:t>
            </a:r>
          </a:p>
          <a:p>
            <a:pPr algn="ctr"/>
            <a:r>
              <a:rPr lang="he-IL" dirty="0" smtClean="0"/>
              <a:t> כפי שנהגו אז להגדיר עצמם יהודים,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שפעלו במסגרות יהודיות אך סלדו מרעיונות לאומיים מוצהרים כמו הציונות.</a:t>
            </a:r>
          </a:p>
          <a:p>
            <a:pPr algn="ctr"/>
            <a:r>
              <a:rPr lang="he-IL" dirty="0" smtClean="0"/>
              <a:t> עיתון זה מופיע עד היום בארה"ב</a:t>
            </a:r>
            <a:endParaRPr lang="he-IL" dirty="0"/>
          </a:p>
        </p:txBody>
      </p:sp>
      <p:sp>
        <p:nvSpPr>
          <p:cNvPr id="2" name="מלבן 1"/>
          <p:cNvSpPr/>
          <p:nvPr/>
        </p:nvSpPr>
        <p:spPr>
          <a:xfrm>
            <a:off x="1331640" y="3789040"/>
            <a:ext cx="67504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dirty="0" smtClean="0"/>
              <a:t>"</a:t>
            </a:r>
            <a:r>
              <a:rPr lang="he-IL" dirty="0" err="1" smtClean="0"/>
              <a:t>פֿאָרווערטס</a:t>
            </a:r>
            <a:r>
              <a:rPr lang="he-IL" dirty="0" smtClean="0"/>
              <a:t>"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 smtClean="0"/>
              <a:t>געגרינדעט</a:t>
            </a:r>
            <a:r>
              <a:rPr lang="he-IL" dirty="0" smtClean="0"/>
              <a:t> </a:t>
            </a:r>
            <a:r>
              <a:rPr lang="he-IL" dirty="0" err="1" smtClean="0"/>
              <a:t>געוואָרן</a:t>
            </a:r>
            <a:r>
              <a:rPr lang="he-IL" dirty="0" smtClean="0"/>
              <a:t> אין 22-סטן אפּריל </a:t>
            </a:r>
            <a:r>
              <a:rPr lang="he-IL" dirty="0"/>
              <a:t>1897,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ווי </a:t>
            </a:r>
            <a:r>
              <a:rPr lang="he-IL" dirty="0"/>
              <a:t>אַ </a:t>
            </a:r>
            <a:r>
              <a:rPr lang="he-IL" dirty="0" err="1" smtClean="0"/>
              <a:t>טעגלעכע</a:t>
            </a:r>
            <a:r>
              <a:rPr lang="he-IL" dirty="0" smtClean="0"/>
              <a:t>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/>
              <a:t>פֿון 50 יידיש-</a:t>
            </a:r>
            <a:r>
              <a:rPr lang="he-IL" dirty="0" err="1"/>
              <a:t>רעדנדיקע</a:t>
            </a:r>
            <a:r>
              <a:rPr lang="he-IL" dirty="0"/>
              <a:t> </a:t>
            </a:r>
            <a:r>
              <a:rPr lang="he-IL" dirty="0" err="1" smtClean="0"/>
              <a:t>סאָציאַליסטן</a:t>
            </a:r>
            <a:r>
              <a:rPr lang="he-IL" dirty="0"/>
              <a:t>.</a:t>
            </a:r>
          </a:p>
          <a:p>
            <a:pPr algn="ctr"/>
            <a:r>
              <a:rPr lang="he-IL" dirty="0"/>
              <a:t>  </a:t>
            </a:r>
            <a:r>
              <a:rPr lang="he-IL" dirty="0" err="1" smtClean="0"/>
              <a:t>זיי</a:t>
            </a:r>
            <a:r>
              <a:rPr lang="he-IL" dirty="0" smtClean="0"/>
              <a:t> </a:t>
            </a:r>
            <a:r>
              <a:rPr lang="he-IL" dirty="0"/>
              <a:t>האָבן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דעפֿינירט</a:t>
            </a:r>
            <a:r>
              <a:rPr lang="he-IL" dirty="0" smtClean="0"/>
              <a:t> ווי </a:t>
            </a:r>
            <a:r>
              <a:rPr lang="he-IL" dirty="0" err="1" smtClean="0"/>
              <a:t>יידן</a:t>
            </a:r>
            <a:r>
              <a:rPr lang="he-IL" dirty="0" smtClean="0"/>
              <a:t>, </a:t>
            </a:r>
            <a:r>
              <a:rPr lang="he-IL" dirty="0" err="1" smtClean="0"/>
              <a:t>וואָס</a:t>
            </a:r>
            <a:r>
              <a:rPr lang="he-IL" dirty="0"/>
              <a:t> </a:t>
            </a:r>
            <a:r>
              <a:rPr lang="he-IL" dirty="0" smtClean="0"/>
              <a:t>האָבן </a:t>
            </a:r>
            <a:r>
              <a:rPr lang="he-IL" dirty="0" err="1"/>
              <a:t>אָפּגעהיט</a:t>
            </a:r>
            <a:r>
              <a:rPr lang="he-IL" dirty="0"/>
              <a:t> </a:t>
            </a:r>
            <a:r>
              <a:rPr lang="he-IL" dirty="0" err="1" smtClean="0"/>
              <a:t>דעם</a:t>
            </a:r>
            <a:r>
              <a:rPr lang="he-IL" dirty="0" smtClean="0"/>
              <a:t> </a:t>
            </a:r>
            <a:r>
              <a:rPr lang="he-IL" dirty="0" err="1" smtClean="0"/>
              <a:t>ייִדישן</a:t>
            </a:r>
            <a:r>
              <a:rPr lang="he-IL" dirty="0" smtClean="0"/>
              <a:t> לעבן.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  </a:t>
            </a:r>
            <a:r>
              <a:rPr lang="he-IL" dirty="0" err="1" smtClean="0"/>
              <a:t>זיי</a:t>
            </a:r>
            <a:r>
              <a:rPr lang="he-IL" dirty="0" smtClean="0"/>
              <a:t> </a:t>
            </a:r>
            <a:r>
              <a:rPr lang="he-IL" dirty="0" err="1" smtClean="0"/>
              <a:t>זייַנען</a:t>
            </a:r>
            <a:r>
              <a:rPr lang="he-IL" dirty="0" smtClean="0"/>
              <a:t> </a:t>
            </a:r>
            <a:r>
              <a:rPr lang="he-IL" dirty="0" err="1" smtClean="0"/>
              <a:t>געווען</a:t>
            </a:r>
            <a:r>
              <a:rPr lang="he-IL" dirty="0" smtClean="0"/>
              <a:t> </a:t>
            </a:r>
            <a:r>
              <a:rPr lang="he-IL" dirty="0" err="1" smtClean="0"/>
              <a:t>קעגן</a:t>
            </a:r>
            <a:r>
              <a:rPr lang="he-IL" dirty="0" smtClean="0"/>
              <a:t>  די </a:t>
            </a:r>
            <a:r>
              <a:rPr lang="he-IL" dirty="0" err="1"/>
              <a:t>נאַציאָנאַלע</a:t>
            </a:r>
            <a:r>
              <a:rPr lang="he-IL" dirty="0"/>
              <a:t> </a:t>
            </a:r>
            <a:r>
              <a:rPr lang="he-IL" dirty="0" err="1" smtClean="0"/>
              <a:t>געדאַנקען</a:t>
            </a:r>
            <a:r>
              <a:rPr lang="he-IL" dirty="0"/>
              <a:t>, </a:t>
            </a:r>
            <a:r>
              <a:rPr lang="he-IL" dirty="0" err="1"/>
              <a:t>אַזא</a:t>
            </a:r>
            <a:r>
              <a:rPr lang="he-IL" dirty="0"/>
              <a:t>ַ ווי </a:t>
            </a:r>
            <a:r>
              <a:rPr lang="he-IL" dirty="0" err="1"/>
              <a:t>ציוניזם</a:t>
            </a:r>
            <a:r>
              <a:rPr lang="he-IL" dirty="0"/>
              <a:t>.</a:t>
            </a:r>
          </a:p>
          <a:p>
            <a:pPr algn="ctr"/>
            <a:r>
              <a:rPr lang="he-IL" dirty="0"/>
              <a:t>  </a:t>
            </a:r>
            <a:r>
              <a:rPr lang="he-IL" dirty="0" smtClean="0"/>
              <a:t>די </a:t>
            </a:r>
            <a:r>
              <a:rPr lang="he-IL" dirty="0" err="1"/>
              <a:t>צייַטונג</a:t>
            </a:r>
            <a:r>
              <a:rPr lang="he-IL" dirty="0"/>
              <a:t> </a:t>
            </a:r>
            <a:r>
              <a:rPr lang="he-IL" dirty="0" smtClean="0"/>
              <a:t>האָט </a:t>
            </a:r>
            <a:r>
              <a:rPr lang="he-IL" dirty="0" err="1" smtClean="0"/>
              <a:t>דערשייַנט</a:t>
            </a:r>
            <a:r>
              <a:rPr lang="he-IL" dirty="0" smtClean="0"/>
              <a:t> יעדן </a:t>
            </a:r>
            <a:r>
              <a:rPr lang="he-IL" dirty="0" err="1" smtClean="0"/>
              <a:t>טאָג</a:t>
            </a:r>
            <a:r>
              <a:rPr lang="he-IL" dirty="0" smtClean="0"/>
              <a:t> </a:t>
            </a:r>
            <a:r>
              <a:rPr lang="he-IL" dirty="0" err="1" smtClean="0"/>
              <a:t>בּיז</a:t>
            </a:r>
            <a:r>
              <a:rPr lang="he-IL" dirty="0" smtClean="0"/>
              <a:t> צו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הייַנטיקער</a:t>
            </a:r>
            <a:r>
              <a:rPr lang="he-IL" dirty="0" smtClean="0"/>
              <a:t> </a:t>
            </a:r>
            <a:r>
              <a:rPr lang="he-IL" dirty="0" err="1" smtClean="0"/>
              <a:t>צייַט</a:t>
            </a:r>
            <a:r>
              <a:rPr lang="he-IL" dirty="0" smtClean="0"/>
              <a:t>.</a:t>
            </a:r>
            <a:endParaRPr lang="en-GB" dirty="0"/>
          </a:p>
        </p:txBody>
      </p:sp>
      <p:sp>
        <p:nvSpPr>
          <p:cNvPr id="3" name="מלבן 2"/>
          <p:cNvSpPr/>
          <p:nvPr/>
        </p:nvSpPr>
        <p:spPr>
          <a:xfrm>
            <a:off x="827584" y="2852936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3600" dirty="0" err="1"/>
              <a:t>יאָרן</a:t>
            </a:r>
            <a:r>
              <a:rPr lang="he-IL" sz="3600" dirty="0"/>
              <a:t> </a:t>
            </a:r>
            <a:r>
              <a:rPr lang="he-IL" sz="3600" dirty="0" smtClean="0"/>
              <a:t>פֿון </a:t>
            </a:r>
            <a:r>
              <a:rPr lang="he-IL" sz="3600" dirty="0" err="1" smtClean="0"/>
              <a:t>טעטיקייט</a:t>
            </a:r>
            <a:r>
              <a:rPr lang="he-IL" sz="3600" dirty="0" smtClean="0"/>
              <a:t> פֿון </a:t>
            </a:r>
            <a:r>
              <a:rPr lang="he-IL" sz="3600" dirty="0" err="1" smtClean="0"/>
              <a:t>דער</a:t>
            </a:r>
            <a:r>
              <a:rPr lang="he-IL" sz="3600" dirty="0" smtClean="0"/>
              <a:t> "</a:t>
            </a:r>
            <a:r>
              <a:rPr lang="he-IL" sz="3600" dirty="0" err="1" smtClean="0"/>
              <a:t>פֿאָרווערטס</a:t>
            </a:r>
            <a:r>
              <a:rPr lang="he-IL" sz="3600" dirty="0"/>
              <a:t>"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8982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16632"/>
            <a:ext cx="914400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מטרות העיתון</a:t>
            </a:r>
            <a:endParaRPr lang="he-IL" sz="8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124744"/>
            <a:ext cx="9144000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הגורמים להקמת העיתון היו קשורים במאבק בקרב הסוציאליסטים דוברי היידיש בשאלת הפרשנות לסוציאליזם. שמו של העיתון, כמו גם האוריינטציה הפוליטית שלו, נשאלו שניהם מן היומון המרכזי של המפלגה הסוציאל-דמוקרטית של גרמניה (</a:t>
            </a:r>
            <a:r>
              <a:rPr lang="he-IL" dirty="0" smtClean="0"/>
              <a:t>1891–1933). </a:t>
            </a:r>
          </a:p>
          <a:p>
            <a:pPr algn="ctr"/>
            <a:r>
              <a:rPr lang="he-IL" dirty="0" smtClean="0"/>
              <a:t>"</a:t>
            </a:r>
            <a:r>
              <a:rPr lang="he-IL" dirty="0" err="1" smtClean="0"/>
              <a:t>פֿאָרווערטס</a:t>
            </a:r>
            <a:r>
              <a:rPr lang="he-IL" dirty="0" smtClean="0"/>
              <a:t>" צידד </a:t>
            </a:r>
            <a:r>
              <a:rPr lang="he-IL" dirty="0" smtClean="0"/>
              <a:t>בסוציאליזם דמוקרטי מתון. העיתון היה קשור ל'בונד'; ליתר דיוק, בונדיסטים שהיגרו מרוסיה לארצות הברית ראו בו את ביתם הטבעי. עם זאת, לא היה זה בטאון התנועה.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עד </a:t>
            </a:r>
            <a:r>
              <a:rPr lang="he-IL" dirty="0" smtClean="0"/>
              <a:t>שנת 1917 החזיק העיתון בקו אנטי-ציוני חריף. לאחר הצהרת בלפור החל העיתון, יחד עם גורמים רבים ביהדות ארצות הברית, להרפות מעמדתו האנטי-ציונית החריפה. העיתון הלך ונהיה אט אט בלתי-ציוני, ובמהלך שנות ה-30 אפילו פרו-ציוני.</a:t>
            </a:r>
            <a:endParaRPr lang="he-IL" dirty="0"/>
          </a:p>
        </p:txBody>
      </p:sp>
      <p:sp>
        <p:nvSpPr>
          <p:cNvPr id="2" name="מלבן 1"/>
          <p:cNvSpPr/>
          <p:nvPr/>
        </p:nvSpPr>
        <p:spPr>
          <a:xfrm>
            <a:off x="0" y="4361036"/>
            <a:ext cx="9036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600" dirty="0" smtClean="0"/>
              <a:t>די סיבּות פֿון </a:t>
            </a:r>
            <a:r>
              <a:rPr lang="he-IL" sz="1600" dirty="0" err="1" smtClean="0"/>
              <a:t>דער</a:t>
            </a:r>
            <a:r>
              <a:rPr lang="he-IL" sz="1600" dirty="0" smtClean="0"/>
              <a:t> </a:t>
            </a:r>
            <a:r>
              <a:rPr lang="he-IL" sz="1600" dirty="0" err="1" smtClean="0"/>
              <a:t>צייַטונגס</a:t>
            </a:r>
            <a:r>
              <a:rPr lang="he-IL" sz="1600" dirty="0" smtClean="0"/>
              <a:t> </a:t>
            </a:r>
            <a:r>
              <a:rPr lang="he-IL" sz="1600" dirty="0" err="1"/>
              <a:t>דערשייַנונג</a:t>
            </a:r>
            <a:r>
              <a:rPr lang="he-IL" sz="1600" dirty="0"/>
              <a:t> </a:t>
            </a:r>
            <a:r>
              <a:rPr lang="he-IL" sz="1600" dirty="0" err="1" smtClean="0"/>
              <a:t>זייַנען</a:t>
            </a:r>
            <a:r>
              <a:rPr lang="he-IL" sz="1600" dirty="0" smtClean="0"/>
              <a:t> </a:t>
            </a:r>
            <a:r>
              <a:rPr lang="he-IL" sz="1600" dirty="0" err="1" smtClean="0"/>
              <a:t>געווען</a:t>
            </a:r>
            <a:r>
              <a:rPr lang="he-IL" sz="1600" dirty="0" smtClean="0"/>
              <a:t> </a:t>
            </a:r>
            <a:r>
              <a:rPr lang="he-IL" sz="1600" dirty="0" err="1" smtClean="0"/>
              <a:t>פֿאַרבונדן</a:t>
            </a:r>
            <a:r>
              <a:rPr lang="he-IL" sz="1600" dirty="0" smtClean="0"/>
              <a:t> </a:t>
            </a:r>
            <a:r>
              <a:rPr lang="he-IL" sz="1600" dirty="0"/>
              <a:t>מיט די </a:t>
            </a:r>
            <a:r>
              <a:rPr lang="he-IL" sz="1600" dirty="0" err="1" smtClean="0"/>
              <a:t>פֿאַרלייגן</a:t>
            </a:r>
            <a:r>
              <a:rPr lang="he-IL" sz="1600" dirty="0" smtClean="0"/>
              <a:t> פֿון </a:t>
            </a:r>
            <a:r>
              <a:rPr lang="he-IL" sz="1600" dirty="0" err="1" smtClean="0"/>
              <a:t>דער</a:t>
            </a:r>
            <a:r>
              <a:rPr lang="he-IL" sz="1600" dirty="0" smtClean="0"/>
              <a:t> </a:t>
            </a:r>
            <a:r>
              <a:rPr lang="he-IL" sz="1600" dirty="0" err="1" smtClean="0"/>
              <a:t>צייַטונגס</a:t>
            </a:r>
            <a:r>
              <a:rPr lang="he-IL" sz="1600" dirty="0" smtClean="0"/>
              <a:t> </a:t>
            </a:r>
            <a:r>
              <a:rPr lang="he-IL" sz="1600" dirty="0" err="1"/>
              <a:t>געראַנגל</a:t>
            </a:r>
            <a:r>
              <a:rPr lang="he-IL" sz="1600" dirty="0"/>
              <a:t> </a:t>
            </a:r>
            <a:r>
              <a:rPr lang="he-IL" sz="1600" dirty="0" smtClean="0"/>
              <a:t>פֿון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he-IL" sz="1600" dirty="0" smtClean="0"/>
              <a:t> ייִדיש-</a:t>
            </a:r>
            <a:r>
              <a:rPr lang="he-IL" sz="1600" dirty="0" err="1" smtClean="0"/>
              <a:t>גערעדטער</a:t>
            </a:r>
            <a:r>
              <a:rPr lang="he-IL" sz="1600" dirty="0" smtClean="0"/>
              <a:t> </a:t>
            </a:r>
            <a:r>
              <a:rPr lang="he-IL" sz="1600" dirty="0" err="1" smtClean="0"/>
              <a:t>סאָציאַליזם</a:t>
            </a:r>
            <a:r>
              <a:rPr lang="he-IL" sz="1600" dirty="0" smtClean="0"/>
              <a:t> </a:t>
            </a:r>
            <a:r>
              <a:rPr lang="he-IL" sz="1600" dirty="0" err="1" smtClean="0"/>
              <a:t>קשיא</a:t>
            </a:r>
            <a:r>
              <a:rPr lang="he-IL" sz="1600" dirty="0" smtClean="0"/>
              <a:t>.  פֿון פֿרשנות </a:t>
            </a:r>
            <a:r>
              <a:rPr lang="he-IL" sz="1600" dirty="0"/>
              <a:t>פון </a:t>
            </a:r>
            <a:r>
              <a:rPr lang="he-IL" sz="1600" dirty="0" err="1"/>
              <a:t>סאָציאַליזם</a:t>
            </a:r>
            <a:r>
              <a:rPr lang="he-IL" sz="1600" dirty="0"/>
              <a:t>. </a:t>
            </a:r>
            <a:endParaRPr lang="he-IL" sz="1600" dirty="0" smtClean="0"/>
          </a:p>
          <a:p>
            <a:r>
              <a:rPr lang="he-IL" sz="1600" dirty="0" err="1" smtClean="0"/>
              <a:t>דער</a:t>
            </a:r>
            <a:r>
              <a:rPr lang="he-IL" sz="1600" dirty="0" smtClean="0"/>
              <a:t> </a:t>
            </a:r>
            <a:r>
              <a:rPr lang="he-IL" sz="1600" dirty="0" err="1"/>
              <a:t>נאָמען</a:t>
            </a:r>
            <a:r>
              <a:rPr lang="he-IL" sz="1600" dirty="0"/>
              <a:t> פֿון </a:t>
            </a:r>
            <a:r>
              <a:rPr lang="he-IL" sz="1600" dirty="0" err="1"/>
              <a:t>דער</a:t>
            </a:r>
            <a:r>
              <a:rPr lang="he-IL" sz="1600" dirty="0"/>
              <a:t> </a:t>
            </a:r>
            <a:r>
              <a:rPr lang="he-IL" sz="1600" dirty="0" err="1" smtClean="0"/>
              <a:t>צייַטונג</a:t>
            </a:r>
            <a:r>
              <a:rPr lang="he-IL" sz="1600" dirty="0" smtClean="0"/>
              <a:t> האָט אַ </a:t>
            </a:r>
            <a:r>
              <a:rPr lang="he-IL" sz="1600" dirty="0" err="1" smtClean="0"/>
              <a:t>פּאָליטישע</a:t>
            </a:r>
            <a:r>
              <a:rPr lang="he-IL" sz="1600" dirty="0" smtClean="0"/>
              <a:t> </a:t>
            </a:r>
            <a:r>
              <a:rPr lang="he-IL" sz="1600" dirty="0" err="1" smtClean="0"/>
              <a:t>אָריענטירונג</a:t>
            </a:r>
            <a:r>
              <a:rPr lang="he-IL" sz="1600" dirty="0" smtClean="0"/>
              <a:t>. </a:t>
            </a:r>
            <a:r>
              <a:rPr lang="he-IL" sz="1600" dirty="0" err="1" smtClean="0"/>
              <a:t>וואָס</a:t>
            </a:r>
            <a:r>
              <a:rPr lang="he-IL" sz="1600" dirty="0" smtClean="0"/>
              <a:t> </a:t>
            </a:r>
            <a:r>
              <a:rPr lang="he-IL" sz="1600" dirty="0" err="1" smtClean="0"/>
              <a:t>איז</a:t>
            </a:r>
            <a:r>
              <a:rPr lang="he-IL" sz="1600" dirty="0" smtClean="0"/>
              <a:t> </a:t>
            </a:r>
            <a:r>
              <a:rPr lang="he-IL" sz="1600" dirty="0" err="1" smtClean="0"/>
              <a:t>גענומען</a:t>
            </a:r>
            <a:r>
              <a:rPr lang="he-IL" sz="1600" dirty="0" smtClean="0"/>
              <a:t> פֿון </a:t>
            </a:r>
            <a:r>
              <a:rPr lang="he-IL" sz="1600" dirty="0" err="1" smtClean="0"/>
              <a:t>דער</a:t>
            </a:r>
            <a:r>
              <a:rPr lang="he-IL" sz="1600" dirty="0" smtClean="0"/>
              <a:t> </a:t>
            </a:r>
            <a:r>
              <a:rPr lang="he-IL" sz="1600" dirty="0" err="1" smtClean="0"/>
              <a:t>צענטראל</a:t>
            </a:r>
            <a:r>
              <a:rPr lang="he-IL" sz="1600" dirty="0" smtClean="0"/>
              <a:t> </a:t>
            </a:r>
            <a:r>
              <a:rPr lang="he-IL" sz="1600" dirty="0" err="1" smtClean="0"/>
              <a:t>טעגלעך</a:t>
            </a:r>
            <a:r>
              <a:rPr lang="he-IL" sz="1600" dirty="0" err="1" smtClean="0"/>
              <a:t>-צייַטנונג</a:t>
            </a:r>
            <a:r>
              <a:rPr lang="he-IL" sz="1600" dirty="0" smtClean="0"/>
              <a:t> </a:t>
            </a:r>
            <a:r>
              <a:rPr lang="he-IL" sz="1600" dirty="0" smtClean="0"/>
              <a:t>פֿון </a:t>
            </a:r>
            <a:r>
              <a:rPr lang="he-IL" sz="1600" dirty="0" err="1" smtClean="0"/>
              <a:t>סאָציאל</a:t>
            </a:r>
            <a:r>
              <a:rPr lang="he-IL" sz="1600" dirty="0" smtClean="0"/>
              <a:t> </a:t>
            </a:r>
            <a:r>
              <a:rPr lang="he-IL" sz="1600" dirty="0" err="1" smtClean="0"/>
              <a:t>דעמאָקראַטישער</a:t>
            </a:r>
            <a:r>
              <a:rPr lang="he-IL" sz="1600" dirty="0" smtClean="0"/>
              <a:t> </a:t>
            </a:r>
            <a:r>
              <a:rPr lang="he-IL" sz="1600" dirty="0" err="1"/>
              <a:t>פּאַרטיי</a:t>
            </a:r>
            <a:r>
              <a:rPr lang="he-IL" sz="1600" dirty="0"/>
              <a:t> </a:t>
            </a:r>
            <a:r>
              <a:rPr lang="he-IL" sz="1600" dirty="0" smtClean="0"/>
              <a:t>פֿון </a:t>
            </a:r>
            <a:r>
              <a:rPr lang="he-IL" sz="1600" dirty="0" err="1"/>
              <a:t>דייטשלאנד</a:t>
            </a:r>
            <a:r>
              <a:rPr lang="he-IL" sz="1600" dirty="0"/>
              <a:t> (1891-1933</a:t>
            </a:r>
            <a:r>
              <a:rPr lang="he-IL" sz="1600" dirty="0" smtClean="0"/>
              <a:t>).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he-IL" sz="1600" dirty="0" smtClean="0"/>
              <a:t> </a:t>
            </a:r>
            <a:r>
              <a:rPr lang="he-IL" sz="1600" dirty="0"/>
              <a:t>די </a:t>
            </a:r>
            <a:r>
              <a:rPr lang="he-IL" sz="1600" dirty="0" err="1"/>
              <a:t>צייַטונג</a:t>
            </a:r>
            <a:r>
              <a:rPr lang="he-IL" sz="1600" dirty="0"/>
              <a:t> </a:t>
            </a:r>
            <a:r>
              <a:rPr lang="he-IL" sz="1600" dirty="0" err="1"/>
              <a:t>איז</a:t>
            </a:r>
            <a:r>
              <a:rPr lang="he-IL" sz="1600" dirty="0"/>
              <a:t> </a:t>
            </a:r>
            <a:r>
              <a:rPr lang="he-IL" sz="1600" dirty="0" err="1"/>
              <a:t>געווען</a:t>
            </a:r>
            <a:r>
              <a:rPr lang="he-IL" sz="1600" dirty="0"/>
              <a:t> </a:t>
            </a:r>
            <a:r>
              <a:rPr lang="he-IL" sz="1600" dirty="0" err="1" smtClean="0"/>
              <a:t>פֿאַרבּונדן</a:t>
            </a:r>
            <a:r>
              <a:rPr lang="he-IL" sz="1600" dirty="0" smtClean="0"/>
              <a:t> </a:t>
            </a:r>
            <a:r>
              <a:rPr lang="he-IL" sz="1600" dirty="0"/>
              <a:t>צו </a:t>
            </a:r>
            <a:r>
              <a:rPr lang="he-IL" sz="1600" dirty="0" err="1" smtClean="0"/>
              <a:t>דער</a:t>
            </a:r>
            <a:r>
              <a:rPr lang="he-IL" sz="1600" dirty="0"/>
              <a:t> "בונד" - </a:t>
            </a:r>
            <a:r>
              <a:rPr lang="he-IL" sz="1600" dirty="0" err="1" smtClean="0"/>
              <a:t>דעמאָקראַטישע</a:t>
            </a:r>
            <a:r>
              <a:rPr lang="he-IL" sz="1600" dirty="0" smtClean="0"/>
              <a:t> </a:t>
            </a:r>
            <a:r>
              <a:rPr lang="he-IL" sz="1600" dirty="0" err="1"/>
              <a:t>סאָציאַליזם</a:t>
            </a:r>
            <a:r>
              <a:rPr lang="he-IL" sz="1600" dirty="0"/>
              <a:t>; </a:t>
            </a:r>
            <a:r>
              <a:rPr lang="he-IL" sz="1600" dirty="0"/>
              <a:t>מער </a:t>
            </a:r>
            <a:r>
              <a:rPr lang="he-IL" sz="1600" dirty="0" err="1"/>
              <a:t>גראד</a:t>
            </a:r>
            <a:r>
              <a:rPr lang="he-IL" sz="1600" dirty="0"/>
              <a:t>, </a:t>
            </a:r>
            <a:r>
              <a:rPr lang="he-IL" sz="1600" dirty="0" err="1" smtClean="0"/>
              <a:t>בּונדיסטן</a:t>
            </a:r>
            <a:r>
              <a:rPr lang="he-IL" sz="1600" dirty="0" smtClean="0"/>
              <a:t>, </a:t>
            </a:r>
            <a:r>
              <a:rPr lang="he-IL" sz="1600" dirty="0" err="1" smtClean="0"/>
              <a:t>וואָס</a:t>
            </a:r>
            <a:r>
              <a:rPr lang="he-IL" sz="1600" dirty="0" smtClean="0"/>
              <a:t> האָבן </a:t>
            </a:r>
            <a:r>
              <a:rPr lang="he-IL" sz="1600" dirty="0" err="1" smtClean="0"/>
              <a:t>אימיגרירט</a:t>
            </a:r>
            <a:r>
              <a:rPr lang="he-IL" sz="1600" dirty="0" smtClean="0"/>
              <a:t> </a:t>
            </a:r>
            <a:r>
              <a:rPr lang="he-IL" sz="1600" dirty="0" smtClean="0"/>
              <a:t>פֿון </a:t>
            </a:r>
            <a:r>
              <a:rPr lang="he-IL" sz="1600" dirty="0" err="1"/>
              <a:t>רוסלאַנד</a:t>
            </a:r>
            <a:r>
              <a:rPr lang="he-IL" sz="1600" dirty="0"/>
              <a:t> צו די </a:t>
            </a:r>
            <a:r>
              <a:rPr lang="he-IL" sz="1600" dirty="0" err="1"/>
              <a:t>פאַרייניקטע</a:t>
            </a:r>
            <a:r>
              <a:rPr lang="he-IL" sz="1600" dirty="0"/>
              <a:t> </a:t>
            </a:r>
            <a:r>
              <a:rPr lang="he-IL" sz="1600" dirty="0" err="1"/>
              <a:t>שטאַטן</a:t>
            </a:r>
            <a:r>
              <a:rPr lang="he-IL" sz="1600" dirty="0"/>
              <a:t>, </a:t>
            </a:r>
            <a:r>
              <a:rPr lang="he-IL" sz="1600" dirty="0" smtClean="0"/>
              <a:t>און האָבן </a:t>
            </a:r>
            <a:r>
              <a:rPr lang="he-IL" sz="1600" dirty="0" err="1"/>
              <a:t>געזען</a:t>
            </a:r>
            <a:r>
              <a:rPr lang="he-IL" sz="1600" dirty="0"/>
              <a:t> </a:t>
            </a:r>
            <a:r>
              <a:rPr lang="he-IL" sz="1600" dirty="0" err="1"/>
              <a:t>עס</a:t>
            </a:r>
            <a:r>
              <a:rPr lang="he-IL" sz="1600" dirty="0"/>
              <a:t> ווי </a:t>
            </a:r>
            <a:r>
              <a:rPr lang="he-IL" sz="1600" dirty="0" err="1"/>
              <a:t>זייער</a:t>
            </a:r>
            <a:r>
              <a:rPr lang="he-IL" sz="1600" dirty="0"/>
              <a:t> </a:t>
            </a:r>
            <a:r>
              <a:rPr lang="he-IL" sz="1600" dirty="0" err="1"/>
              <a:t>נאַטירלעך</a:t>
            </a:r>
            <a:r>
              <a:rPr lang="he-IL" sz="1600" dirty="0"/>
              <a:t> </a:t>
            </a:r>
            <a:r>
              <a:rPr lang="he-IL" sz="1600" dirty="0" err="1"/>
              <a:t>היים</a:t>
            </a:r>
            <a:r>
              <a:rPr lang="he-IL" sz="1600" dirty="0"/>
              <a:t>.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he-IL" sz="1600" dirty="0" smtClean="0"/>
              <a:t> </a:t>
            </a:r>
            <a:r>
              <a:rPr lang="he-IL" sz="1600" dirty="0" err="1" smtClean="0"/>
              <a:t>בּיז</a:t>
            </a:r>
            <a:r>
              <a:rPr lang="he-IL" sz="1600" dirty="0" smtClean="0"/>
              <a:t> 1917האָט </a:t>
            </a:r>
            <a:r>
              <a:rPr lang="he-IL" sz="1600" dirty="0" err="1" smtClean="0"/>
              <a:t>געהאַלטן</a:t>
            </a:r>
            <a:r>
              <a:rPr lang="he-IL" sz="1600" dirty="0"/>
              <a:t> די </a:t>
            </a:r>
            <a:r>
              <a:rPr lang="he-IL" sz="1600" dirty="0" err="1" smtClean="0"/>
              <a:t>צייַטונג</a:t>
            </a:r>
            <a:r>
              <a:rPr lang="he-IL" sz="1600" dirty="0" smtClean="0"/>
              <a:t> </a:t>
            </a:r>
            <a:r>
              <a:rPr lang="he-IL" sz="1600" dirty="0"/>
              <a:t>אַ </a:t>
            </a:r>
            <a:r>
              <a:rPr lang="he-IL" sz="1600" dirty="0" err="1"/>
              <a:t>שטאַרק</a:t>
            </a:r>
            <a:r>
              <a:rPr lang="he-IL" sz="1600" dirty="0"/>
              <a:t> </a:t>
            </a:r>
            <a:r>
              <a:rPr lang="he-IL" sz="1600" dirty="0" smtClean="0"/>
              <a:t>אַנטי-</a:t>
            </a:r>
            <a:r>
              <a:rPr lang="he-IL" sz="1600" dirty="0" err="1" smtClean="0"/>
              <a:t>ציוניסטישע</a:t>
            </a:r>
            <a:r>
              <a:rPr lang="he-IL" sz="1600" dirty="0" smtClean="0"/>
              <a:t> </a:t>
            </a:r>
            <a:r>
              <a:rPr lang="he-IL" sz="1600" dirty="0" err="1" smtClean="0"/>
              <a:t>שטימונג</a:t>
            </a:r>
            <a:r>
              <a:rPr lang="he-IL" sz="1600" dirty="0" smtClean="0"/>
              <a:t>. </a:t>
            </a:r>
            <a:r>
              <a:rPr lang="he-IL" sz="1600" dirty="0" err="1"/>
              <a:t>נאָך</a:t>
            </a:r>
            <a:r>
              <a:rPr lang="he-IL" sz="1600" dirty="0"/>
              <a:t> די </a:t>
            </a:r>
            <a:r>
              <a:rPr lang="he-IL" sz="1600" dirty="0" err="1"/>
              <a:t>באַלפאָור</a:t>
            </a:r>
            <a:r>
              <a:rPr lang="he-IL" sz="1600" dirty="0"/>
              <a:t> </a:t>
            </a:r>
            <a:r>
              <a:rPr lang="he-IL" sz="1600" dirty="0" err="1"/>
              <a:t>דעקלאַראַציע</a:t>
            </a:r>
            <a:r>
              <a:rPr lang="he-IL" sz="1600" dirty="0"/>
              <a:t>, </a:t>
            </a:r>
            <a:r>
              <a:rPr lang="he-IL" sz="1600" dirty="0" smtClean="0"/>
              <a:t>האָט די </a:t>
            </a:r>
            <a:r>
              <a:rPr lang="he-IL" sz="1600" dirty="0" err="1" smtClean="0"/>
              <a:t>צייַטונג</a:t>
            </a:r>
            <a:r>
              <a:rPr lang="he-IL" sz="1600" dirty="0" smtClean="0"/>
              <a:t> </a:t>
            </a:r>
            <a:r>
              <a:rPr lang="he-IL" sz="1600" dirty="0" err="1" smtClean="0"/>
              <a:t>אָנגעהויבן</a:t>
            </a:r>
            <a:r>
              <a:rPr lang="he-IL" sz="1600" dirty="0"/>
              <a:t>, מיט </a:t>
            </a:r>
            <a:r>
              <a:rPr lang="he-IL" sz="1600" dirty="0" err="1" smtClean="0"/>
              <a:t>פֿילע</a:t>
            </a:r>
            <a:r>
              <a:rPr lang="he-IL" sz="1600" dirty="0" smtClean="0"/>
              <a:t> </a:t>
            </a:r>
            <a:r>
              <a:rPr lang="he-IL" sz="1600" dirty="0"/>
              <a:t>סיבות </a:t>
            </a:r>
            <a:r>
              <a:rPr lang="he-IL" sz="1600" dirty="0" err="1"/>
              <a:t>צווישן</a:t>
            </a:r>
            <a:r>
              <a:rPr lang="he-IL" sz="1600" dirty="0"/>
              <a:t> </a:t>
            </a:r>
            <a:r>
              <a:rPr lang="he-IL" sz="1600" dirty="0" err="1" smtClean="0"/>
              <a:t>אמעריקאַנער</a:t>
            </a:r>
            <a:r>
              <a:rPr lang="he-IL" sz="1600" dirty="0" smtClean="0"/>
              <a:t> </a:t>
            </a:r>
            <a:r>
              <a:rPr lang="he-IL" sz="1600" dirty="0" err="1"/>
              <a:t>יידנטום</a:t>
            </a:r>
            <a:r>
              <a:rPr lang="he-IL" sz="1600" dirty="0"/>
              <a:t>, לאָזן </a:t>
            </a:r>
            <a:r>
              <a:rPr lang="he-IL" sz="1600" dirty="0" err="1"/>
              <a:t>גיין</a:t>
            </a:r>
            <a:r>
              <a:rPr lang="he-IL" sz="1600" dirty="0"/>
              <a:t> </a:t>
            </a:r>
            <a:r>
              <a:rPr lang="he-IL" sz="1600" dirty="0" err="1" smtClean="0"/>
              <a:t>דער</a:t>
            </a:r>
            <a:r>
              <a:rPr lang="he-IL" sz="1600" dirty="0" smtClean="0"/>
              <a:t> אַנטי-</a:t>
            </a:r>
            <a:r>
              <a:rPr lang="he-IL" sz="1600" dirty="0" err="1" smtClean="0"/>
              <a:t>ציוניסטישער</a:t>
            </a:r>
            <a:r>
              <a:rPr lang="he-IL" sz="1600" dirty="0" smtClean="0"/>
              <a:t> און די </a:t>
            </a:r>
            <a:r>
              <a:rPr lang="he-IL" sz="1600" dirty="0" err="1" smtClean="0"/>
              <a:t>צייַטונג</a:t>
            </a:r>
            <a:r>
              <a:rPr lang="he-IL" sz="1600" dirty="0" smtClean="0"/>
              <a:t> </a:t>
            </a:r>
            <a:r>
              <a:rPr lang="he-IL" sz="1600" dirty="0" err="1" smtClean="0"/>
              <a:t>ביסלעכווייַז</a:t>
            </a:r>
            <a:r>
              <a:rPr lang="he-IL" sz="1600" dirty="0" smtClean="0"/>
              <a:t> </a:t>
            </a:r>
            <a:r>
              <a:rPr lang="he-IL" sz="1600" dirty="0" err="1"/>
              <a:t>געווארן</a:t>
            </a:r>
            <a:r>
              <a:rPr lang="he-IL" sz="1600" dirty="0"/>
              <a:t> </a:t>
            </a:r>
            <a:r>
              <a:rPr lang="he-IL" sz="1600" dirty="0" err="1" smtClean="0"/>
              <a:t>ציוניסטישט</a:t>
            </a:r>
            <a:r>
              <a:rPr lang="he-IL" sz="1600" dirty="0" smtClean="0"/>
              <a:t> </a:t>
            </a:r>
            <a:r>
              <a:rPr lang="he-IL" sz="1600" dirty="0"/>
              <a:t>און אין די 1930 </a:t>
            </a:r>
            <a:r>
              <a:rPr lang="he-IL" sz="1600" dirty="0" err="1" smtClean="0"/>
              <a:t>איז</a:t>
            </a:r>
            <a:r>
              <a:rPr lang="he-IL" sz="1600" dirty="0" smtClean="0"/>
              <a:t> ער </a:t>
            </a:r>
            <a:r>
              <a:rPr lang="he-IL" sz="1600" dirty="0" err="1" smtClean="0"/>
              <a:t>געווען</a:t>
            </a:r>
            <a:r>
              <a:rPr lang="he-IL" sz="1600" dirty="0" smtClean="0"/>
              <a:t> </a:t>
            </a:r>
            <a:r>
              <a:rPr lang="he-IL" sz="1600" dirty="0"/>
              <a:t>אפילו </a:t>
            </a:r>
            <a:r>
              <a:rPr lang="he-IL" sz="1600" dirty="0" smtClean="0"/>
              <a:t>פּראָ-</a:t>
            </a:r>
            <a:r>
              <a:rPr lang="he-IL" sz="1600" dirty="0" err="1" smtClean="0"/>
              <a:t>ציוניסטיש</a:t>
            </a:r>
            <a:r>
              <a:rPr lang="he-IL" sz="1600" dirty="0" smtClean="0"/>
              <a:t>.</a:t>
            </a:r>
            <a:endParaRPr lang="en-GB" sz="1600" dirty="0"/>
          </a:p>
        </p:txBody>
      </p:sp>
      <p:sp>
        <p:nvSpPr>
          <p:cNvPr id="3" name="מלבן 2"/>
          <p:cNvSpPr/>
          <p:nvPr/>
        </p:nvSpPr>
        <p:spPr>
          <a:xfrm>
            <a:off x="2778134" y="3573886"/>
            <a:ext cx="3212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800" dirty="0" smtClean="0"/>
              <a:t>די </a:t>
            </a:r>
            <a:r>
              <a:rPr lang="he-IL" sz="2800" dirty="0" err="1" smtClean="0"/>
              <a:t>צילן</a:t>
            </a:r>
            <a:r>
              <a:rPr lang="he-IL" sz="2800" dirty="0" smtClean="0"/>
              <a:t> פֿון </a:t>
            </a:r>
            <a:r>
              <a:rPr lang="he-IL" sz="2800" dirty="0" err="1"/>
              <a:t>דער</a:t>
            </a:r>
            <a:r>
              <a:rPr lang="he-IL" sz="2800" dirty="0"/>
              <a:t> </a:t>
            </a:r>
            <a:r>
              <a:rPr lang="he-IL" sz="2800" dirty="0" err="1"/>
              <a:t>צייַטונג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526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88640"/>
            <a:ext cx="914399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עורכי-העיתון "</a:t>
            </a:r>
            <a:r>
              <a:rPr lang="he-IL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פֿאָרווערטס</a:t>
            </a:r>
            <a:r>
              <a:rPr lang="he-I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endParaRPr lang="he-IL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5180" y="980728"/>
            <a:ext cx="7593637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עורכו הבולט של העיתון, במשך 43 שנים, היה אברהם (</a:t>
            </a:r>
            <a:r>
              <a:rPr lang="he-IL" dirty="0" err="1"/>
              <a:t>אייב</a:t>
            </a:r>
            <a:r>
              <a:rPr lang="he-IL" dirty="0"/>
              <a:t>) </a:t>
            </a:r>
            <a:r>
              <a:rPr lang="he-IL" dirty="0" err="1" smtClean="0"/>
              <a:t>קאהאן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 </a:t>
            </a:r>
            <a:r>
              <a:rPr lang="he-IL" dirty="0"/>
              <a:t>‏(7 ביולי 1860 – 31 באוגוסט 1951). </a:t>
            </a:r>
            <a:r>
              <a:rPr lang="en-US" dirty="0"/>
              <a:t/>
            </a:r>
            <a:br>
              <a:rPr lang="en-US" dirty="0"/>
            </a:br>
            <a:r>
              <a:rPr lang="he-IL" dirty="0"/>
              <a:t>עורך העיתון מאז שנת 2000 הוא ג'יי </a:t>
            </a:r>
            <a:r>
              <a:rPr lang="he-IL" dirty="0" err="1"/>
              <a:t>ג'יי</a:t>
            </a:r>
            <a:r>
              <a:rPr lang="he-IL" dirty="0"/>
              <a:t> </a:t>
            </a:r>
            <a:r>
              <a:rPr lang="he-IL" dirty="0" smtClean="0"/>
              <a:t>גולדברג (נולד </a:t>
            </a:r>
            <a:r>
              <a:rPr lang="he-IL" dirty="0"/>
              <a:t>ב-6 בנובמבר 1949)</a:t>
            </a:r>
          </a:p>
        </p:txBody>
      </p:sp>
      <p:sp>
        <p:nvSpPr>
          <p:cNvPr id="2" name="מלבן 1"/>
          <p:cNvSpPr/>
          <p:nvPr/>
        </p:nvSpPr>
        <p:spPr>
          <a:xfrm>
            <a:off x="927815" y="3140968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 smtClean="0"/>
              <a:t>אברהם ( </a:t>
            </a:r>
            <a:r>
              <a:rPr lang="he-IL" dirty="0" err="1" smtClean="0"/>
              <a:t>אייב</a:t>
            </a:r>
            <a:r>
              <a:rPr lang="he-IL" dirty="0" smtClean="0"/>
              <a:t>) </a:t>
            </a:r>
            <a:r>
              <a:rPr lang="he-IL" dirty="0" err="1" smtClean="0"/>
              <a:t>קאַהאַן</a:t>
            </a:r>
            <a:r>
              <a:rPr lang="he-IL" dirty="0"/>
              <a:t>  ‏(7 ביולי 1860 – 31 באוגוסט 1951</a:t>
            </a:r>
            <a:r>
              <a:rPr lang="he-IL" dirty="0" smtClean="0"/>
              <a:t>)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/>
              <a:t>געווען</a:t>
            </a:r>
            <a:r>
              <a:rPr lang="he-IL" dirty="0"/>
              <a:t> אין משך פֿון 43 </a:t>
            </a:r>
            <a:r>
              <a:rPr lang="he-IL" dirty="0" err="1" smtClean="0"/>
              <a:t>יאָר</a:t>
            </a:r>
            <a:r>
              <a:rPr lang="he-IL" dirty="0" smtClean="0"/>
              <a:t>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רעדאַקטאָר</a:t>
            </a:r>
            <a:r>
              <a:rPr lang="he-IL" dirty="0" smtClean="0"/>
              <a:t> פֿון "</a:t>
            </a:r>
            <a:r>
              <a:rPr lang="he-IL" dirty="0" err="1" smtClean="0"/>
              <a:t>פֿאָרווערטס</a:t>
            </a:r>
            <a:r>
              <a:rPr lang="he-IL" dirty="0" smtClean="0"/>
              <a:t>" 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רעדאַקטאָר</a:t>
            </a:r>
            <a:r>
              <a:rPr lang="he-IL" dirty="0"/>
              <a:t> </a:t>
            </a:r>
            <a:r>
              <a:rPr lang="he-IL" dirty="0" smtClean="0"/>
              <a:t>פֿון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 smtClean="0"/>
              <a:t>צייַטונג</a:t>
            </a:r>
            <a:r>
              <a:rPr lang="he-IL" dirty="0" smtClean="0"/>
              <a:t> </a:t>
            </a:r>
            <a:r>
              <a:rPr lang="he-IL" dirty="0" err="1" smtClean="0"/>
              <a:t>זייַט</a:t>
            </a:r>
            <a:r>
              <a:rPr lang="he-IL" dirty="0" smtClean="0"/>
              <a:t> </a:t>
            </a:r>
            <a:r>
              <a:rPr lang="he-IL" dirty="0"/>
              <a:t>2000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smtClean="0"/>
              <a:t>ג'יי </a:t>
            </a:r>
            <a:r>
              <a:rPr lang="he-IL" dirty="0" err="1" smtClean="0"/>
              <a:t>ג'יי</a:t>
            </a:r>
            <a:r>
              <a:rPr lang="he-IL" dirty="0" smtClean="0"/>
              <a:t> </a:t>
            </a:r>
            <a:r>
              <a:rPr lang="he-IL" dirty="0" err="1" smtClean="0"/>
              <a:t>גאָלדבערג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 (</a:t>
            </a:r>
            <a:r>
              <a:rPr lang="he-IL" dirty="0" err="1" smtClean="0"/>
              <a:t>געבוירן</a:t>
            </a:r>
            <a:r>
              <a:rPr lang="he-IL" dirty="0" smtClean="0"/>
              <a:t> 6 </a:t>
            </a:r>
            <a:r>
              <a:rPr lang="he-IL" dirty="0" err="1" smtClean="0"/>
              <a:t>נאוועמבער</a:t>
            </a:r>
            <a:r>
              <a:rPr lang="he-IL" dirty="0" smtClean="0"/>
              <a:t> 1949)</a:t>
            </a:r>
            <a:endParaRPr lang="en-GB" dirty="0"/>
          </a:p>
        </p:txBody>
      </p:sp>
      <p:sp>
        <p:nvSpPr>
          <p:cNvPr id="6" name="מלבן 5"/>
          <p:cNvSpPr/>
          <p:nvPr/>
        </p:nvSpPr>
        <p:spPr>
          <a:xfrm>
            <a:off x="1288195" y="2199347"/>
            <a:ext cx="48077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3600" dirty="0" err="1" smtClean="0"/>
              <a:t>ווער</a:t>
            </a:r>
            <a:r>
              <a:rPr lang="he-IL" sz="3600" dirty="0" smtClean="0"/>
              <a:t> </a:t>
            </a:r>
            <a:r>
              <a:rPr lang="he-IL" sz="3600" dirty="0" err="1" smtClean="0"/>
              <a:t>זייַנען</a:t>
            </a:r>
            <a:r>
              <a:rPr lang="he-IL" sz="3600" dirty="0" smtClean="0"/>
              <a:t> די </a:t>
            </a:r>
            <a:r>
              <a:rPr lang="he-IL" sz="3600" dirty="0" err="1" smtClean="0"/>
              <a:t>רעדאַקטאָרס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14050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53" y="62068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e-IL" sz="4400" dirty="0" smtClean="0"/>
              <a:t>סופרים שפרסמו בעיתון</a:t>
            </a:r>
            <a:endParaRPr lang="en-GB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8758053" y="25649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4" name="מלבן 3"/>
          <p:cNvSpPr/>
          <p:nvPr/>
        </p:nvSpPr>
        <p:spPr>
          <a:xfrm>
            <a:off x="2831470" y="2177668"/>
            <a:ext cx="53639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/>
              <a:t>יצחק דב ברקוביץ</a:t>
            </a:r>
            <a:r>
              <a:rPr lang="he-IL" dirty="0" smtClean="0"/>
              <a:t>.( 16 </a:t>
            </a:r>
            <a:r>
              <a:rPr lang="he-IL" dirty="0"/>
              <a:t>באוקטובר </a:t>
            </a:r>
            <a:r>
              <a:rPr lang="he-IL" dirty="0" smtClean="0"/>
              <a:t>1885 – 29 במרץ 1967)</a:t>
            </a:r>
            <a:endParaRPr lang="en-GB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492896"/>
            <a:ext cx="1368152" cy="10081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14983" y="3635732"/>
            <a:ext cx="4496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 smtClean="0"/>
              <a:t>            דוד פרישמן. </a:t>
            </a:r>
            <a:r>
              <a:rPr lang="he-IL" dirty="0"/>
              <a:t>(</a:t>
            </a:r>
            <a:r>
              <a:rPr lang="he-IL" dirty="0" smtClean="0"/>
              <a:t>1859– </a:t>
            </a:r>
            <a:r>
              <a:rPr lang="he-IL" dirty="0"/>
              <a:t>4 באוגוסט </a:t>
            </a:r>
            <a:r>
              <a:rPr lang="he-IL" dirty="0" smtClean="0"/>
              <a:t>1922) </a:t>
            </a:r>
            <a:endParaRPr lang="en-GB" dirty="0"/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763" y="3855003"/>
            <a:ext cx="1197665" cy="961649"/>
          </a:xfrm>
          <a:prstGeom prst="rect">
            <a:avLst/>
          </a:prstGeom>
        </p:spPr>
      </p:pic>
      <p:sp>
        <p:nvSpPr>
          <p:cNvPr id="9" name="מלבן 8"/>
          <p:cNvSpPr/>
          <p:nvPr/>
        </p:nvSpPr>
        <p:spPr>
          <a:xfrm>
            <a:off x="2102635" y="1397721"/>
            <a:ext cx="49840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000" dirty="0" err="1"/>
              <a:t>שרייבערס</a:t>
            </a:r>
            <a:r>
              <a:rPr lang="he-IL" sz="2000" dirty="0"/>
              <a:t> </a:t>
            </a:r>
            <a:r>
              <a:rPr lang="he-IL" sz="2000" dirty="0" err="1" smtClean="0"/>
              <a:t>וואָס</a:t>
            </a:r>
            <a:r>
              <a:rPr lang="he-IL" sz="2000" dirty="0" smtClean="0"/>
              <a:t> האָבן </a:t>
            </a:r>
            <a:r>
              <a:rPr lang="he-IL" sz="2000" dirty="0" err="1" smtClean="0"/>
              <a:t>פּובליצירט</a:t>
            </a:r>
            <a:r>
              <a:rPr lang="he-IL" sz="2000" dirty="0" smtClean="0"/>
              <a:t> אין "</a:t>
            </a:r>
            <a:r>
              <a:rPr lang="he-IL" sz="2000" dirty="0" err="1" smtClean="0"/>
              <a:t>פֿאָרווערטס</a:t>
            </a:r>
            <a:r>
              <a:rPr lang="he-IL" sz="2000" dirty="0" smtClean="0"/>
              <a:t>"</a:t>
            </a:r>
            <a:endParaRPr lang="en-GB" sz="2000" dirty="0"/>
          </a:p>
        </p:txBody>
      </p:sp>
      <p:sp>
        <p:nvSpPr>
          <p:cNvPr id="10" name="מלבן 9"/>
          <p:cNvSpPr/>
          <p:nvPr/>
        </p:nvSpPr>
        <p:spPr>
          <a:xfrm>
            <a:off x="3344372" y="5013176"/>
            <a:ext cx="4879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/>
              <a:t>יצחק </a:t>
            </a:r>
            <a:r>
              <a:rPr lang="he-IL" dirty="0" err="1" smtClean="0"/>
              <a:t>לודען</a:t>
            </a:r>
            <a:r>
              <a:rPr lang="he-IL" dirty="0"/>
              <a:t>. (</a:t>
            </a:r>
            <a:r>
              <a:rPr lang="he-IL" dirty="0" smtClean="0"/>
              <a:t>22 באוקטובר 1924 -4 בנובמבר 2017)</a:t>
            </a:r>
            <a:endParaRPr lang="en-GB" dirty="0"/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763" y="5445224"/>
            <a:ext cx="1656184" cy="110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97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9632" y="1556792"/>
            <a:ext cx="6912768" cy="36625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/>
              <a:t>תפוצת העיתון </a:t>
            </a:r>
          </a:p>
          <a:p>
            <a:r>
              <a:rPr lang="he-IL" sz="1600" dirty="0" smtClean="0"/>
              <a:t>שנת</a:t>
            </a:r>
            <a:r>
              <a:rPr lang="he-IL" sz="1600" dirty="0"/>
              <a:t> </a:t>
            </a:r>
            <a:r>
              <a:rPr lang="he-IL" sz="1600" dirty="0" smtClean="0"/>
              <a:t>1912</a:t>
            </a:r>
            <a:r>
              <a:rPr lang="he-IL" sz="1600" dirty="0"/>
              <a:t> עמדה תפוצתו על כ-120,000 גיליונות, </a:t>
            </a:r>
            <a:r>
              <a:rPr lang="he-IL" sz="1600" dirty="0" smtClean="0"/>
              <a:t>ובשנת </a:t>
            </a:r>
            <a:r>
              <a:rPr lang="he-IL" sz="1600" dirty="0"/>
              <a:t> הגיע ליותר </a:t>
            </a:r>
            <a:r>
              <a:rPr lang="he-IL" sz="1600" dirty="0" smtClean="0"/>
              <a:t>מ-200,000</a:t>
            </a:r>
            <a:r>
              <a:rPr lang="he-IL" sz="1600" baseline="30000" dirty="0" smtClean="0">
                <a:hlinkClick r:id="rId2"/>
              </a:rPr>
              <a:t>]</a:t>
            </a:r>
            <a:r>
              <a:rPr lang="he-IL" sz="1600" dirty="0"/>
              <a:t> ובסוף שנות ה-20 ובתחילת שנות </a:t>
            </a:r>
            <a:r>
              <a:rPr lang="he-IL" sz="1600" dirty="0" smtClean="0"/>
              <a:t>ה-30 היה </a:t>
            </a:r>
            <a:r>
              <a:rPr lang="he-IL" sz="1600" dirty="0"/>
              <a:t>"</a:t>
            </a:r>
            <a:r>
              <a:rPr lang="he-IL" sz="1600" dirty="0" err="1"/>
              <a:t>פארווערטס</a:t>
            </a:r>
            <a:r>
              <a:rPr lang="he-IL" sz="1600" dirty="0"/>
              <a:t>" ליומון </a:t>
            </a:r>
            <a:r>
              <a:rPr lang="he-IL" sz="1600" dirty="0" smtClean="0"/>
              <a:t>הכרך המוביל </a:t>
            </a:r>
            <a:r>
              <a:rPr lang="he-IL" sz="1600" dirty="0"/>
              <a:t>בארצות הברית, עם השפעה ניכרת ועם תפוצה לאומית של למעלה מ-275,000 </a:t>
            </a:r>
            <a:r>
              <a:rPr lang="he-IL" sz="1600" dirty="0" smtClean="0"/>
              <a:t>גיליונות. </a:t>
            </a:r>
          </a:p>
          <a:p>
            <a:r>
              <a:rPr lang="he-IL" sz="1600" dirty="0" smtClean="0"/>
              <a:t>תפוצת </a:t>
            </a:r>
            <a:r>
              <a:rPr lang="he-IL" sz="1600" dirty="0"/>
              <a:t>העיתון ירדה </a:t>
            </a:r>
            <a:r>
              <a:rPr lang="he-IL" sz="1600" dirty="0" smtClean="0"/>
              <a:t>ב-1939 ל-170,000</a:t>
            </a:r>
            <a:r>
              <a:rPr lang="he-IL" sz="1600" dirty="0"/>
              <a:t>, בין השאר כתוצאה מהשינויים במדיניות ההגירה האמריקאית, אשר הגבילה מאוד מעתה הגירת יהודים אל </a:t>
            </a:r>
            <a:r>
              <a:rPr lang="he-IL" sz="1600" dirty="0" smtClean="0"/>
              <a:t>המדינה בשנת</a:t>
            </a:r>
            <a:r>
              <a:rPr lang="he-IL" sz="1600" dirty="0"/>
              <a:t> </a:t>
            </a:r>
            <a:r>
              <a:rPr lang="he-IL" sz="1600" dirty="0" smtClean="0"/>
              <a:t>1962 צנחה </a:t>
            </a:r>
            <a:r>
              <a:rPr lang="he-IL" sz="1600" dirty="0"/>
              <a:t>תפוצת העיתון, ועמדה על 56,126 בימות השבוע ועל 59,636 במהדורת סוף </a:t>
            </a:r>
            <a:r>
              <a:rPr lang="he-IL" sz="1600" dirty="0" smtClean="0"/>
              <a:t>השבוע. </a:t>
            </a:r>
          </a:p>
          <a:p>
            <a:r>
              <a:rPr lang="he-IL" sz="1600" dirty="0" smtClean="0"/>
              <a:t>ב-1974 </a:t>
            </a:r>
            <a:r>
              <a:rPr lang="he-IL" sz="1600" dirty="0"/>
              <a:t>עזב העיתון את </a:t>
            </a:r>
            <a:r>
              <a:rPr lang="he-IL" sz="1600" dirty="0" smtClean="0"/>
              <a:t>הבניין </a:t>
            </a:r>
            <a:r>
              <a:rPr lang="he-IL" sz="1600" dirty="0"/>
              <a:t>בברודווי 175, והמערכת עברה למשרדי חוג הפועלים. </a:t>
            </a:r>
            <a:r>
              <a:rPr lang="he-IL" sz="1600" dirty="0" smtClean="0"/>
              <a:t>ב-</a:t>
            </a:r>
            <a:r>
              <a:rPr lang="he-IL" sz="1600" dirty="0" smtClean="0"/>
              <a:t>1983 שינה </a:t>
            </a:r>
            <a:r>
              <a:rPr lang="he-IL" sz="1600" dirty="0"/>
              <a:t>העיתון פורמט, והפך מיומון לשבועון, ונוסף לו מוסף בשפה האנגלית</a:t>
            </a:r>
            <a:r>
              <a:rPr lang="he-IL" sz="1600" dirty="0" smtClean="0"/>
              <a:t>.</a:t>
            </a:r>
            <a:r>
              <a:rPr lang="he-IL" sz="1600" baseline="30000" dirty="0" smtClean="0">
                <a:hlinkClick r:id="rId3"/>
              </a:rPr>
              <a:t>[</a:t>
            </a:r>
            <a:r>
              <a:rPr lang="en-US" sz="1600" baseline="30000" dirty="0" smtClean="0"/>
              <a:t/>
            </a:r>
            <a:br>
              <a:rPr lang="en-US" sz="1600" baseline="30000" dirty="0" smtClean="0"/>
            </a:br>
            <a:r>
              <a:rPr lang="he-IL" sz="1600" dirty="0"/>
              <a:t> </a:t>
            </a:r>
            <a:r>
              <a:rPr lang="he-IL" sz="1600" dirty="0" smtClean="0"/>
              <a:t>ב-1990הפך </a:t>
            </a:r>
            <a:r>
              <a:rPr lang="he-IL" sz="1600" dirty="0"/>
              <a:t>המוסף באנגלית לשבועון עצמאי, ובהמשך ליומון – </a:t>
            </a:r>
            <a:r>
              <a:rPr lang="en-US" sz="1600" i="1" dirty="0"/>
              <a:t>The Jewish Daily Forward</a:t>
            </a:r>
            <a:r>
              <a:rPr lang="en-US" sz="1600" dirty="0"/>
              <a:t>. </a:t>
            </a:r>
            <a:r>
              <a:rPr lang="he-IL" sz="1600" dirty="0"/>
              <a:t>תפוצתה של המהדורה האנגלית הגיעה </a:t>
            </a:r>
            <a:r>
              <a:rPr lang="he-IL" sz="1600" dirty="0" smtClean="0"/>
              <a:t>בשנת 2000 </a:t>
            </a:r>
            <a:r>
              <a:rPr lang="he-IL" sz="1600" dirty="0"/>
              <a:t> ל-26,183, בעוד זו של השבועון </a:t>
            </a:r>
            <a:r>
              <a:rPr lang="he-IL" sz="1600" dirty="0" err="1"/>
              <a:t>היידי</a:t>
            </a:r>
            <a:r>
              <a:rPr lang="he-IL" sz="1600" dirty="0"/>
              <a:t> צנחה ל-7,000, ומוסיפה להתמיד במגמת </a:t>
            </a:r>
            <a:r>
              <a:rPr lang="he-IL" sz="1600" dirty="0" smtClean="0"/>
              <a:t>ירידה.</a:t>
            </a:r>
            <a:endParaRPr lang="he-IL" sz="1600" dirty="0"/>
          </a:p>
        </p:txBody>
      </p:sp>
    </p:spTree>
    <p:extLst>
      <p:ext uri="{BB962C8B-B14F-4D97-AF65-F5344CB8AC3E}">
        <p14:creationId xmlns:p14="http://schemas.microsoft.com/office/powerpoint/2010/main" val="16897109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צורת גל">
  <a:themeElements>
    <a:clrScheme name="צורת גל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צורת גל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צורת גל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210</TotalTime>
  <Words>295</Words>
  <Application>Microsoft Office PowerPoint</Application>
  <PresentationFormat>‫הצגה על המסך (4:3)</PresentationFormat>
  <Paragraphs>43</Paragraphs>
  <Slides>7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8" baseType="lpstr">
      <vt:lpstr>צורת גל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user</cp:lastModifiedBy>
  <cp:revision>25</cp:revision>
  <dcterms:created xsi:type="dcterms:W3CDTF">2018-12-09T18:26:35Z</dcterms:created>
  <dcterms:modified xsi:type="dcterms:W3CDTF">2019-01-15T09:13:14Z</dcterms:modified>
</cp:coreProperties>
</file>